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2" r:id="rId3"/>
    <p:sldId id="280" r:id="rId4"/>
    <p:sldId id="320" r:id="rId5"/>
    <p:sldId id="321" r:id="rId6"/>
    <p:sldId id="293" r:id="rId7"/>
    <p:sldId id="281" r:id="rId8"/>
    <p:sldId id="323" r:id="rId9"/>
    <p:sldId id="327" r:id="rId10"/>
    <p:sldId id="324" r:id="rId11"/>
    <p:sldId id="325" r:id="rId12"/>
    <p:sldId id="326" r:id="rId13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>
        <p:scale>
          <a:sx n="77" d="100"/>
          <a:sy n="77" d="100"/>
        </p:scale>
        <p:origin x="-1926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5-Aug-13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citeseer.nj.nec.com/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rmatik.uni-trier.de/~ley/db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Oral and Written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5</a:t>
            </a:r>
            <a:r>
              <a:rPr lang="en-US" sz="2800" dirty="0" smtClean="0"/>
              <a:t> August 2013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83224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term paper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Any required reading may form the basis of your paper.</a:t>
            </a:r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finding) to some other published work.</a:t>
            </a:r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5-Aug-13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>
                <a:latin typeface="Helvetica" pitchFamily="34" charset="0"/>
                <a:hlinkClick r:id="rId2"/>
              </a:rPr>
              <a:t>http://citeseer.nj.nec.com/cs</a:t>
            </a:r>
            <a:r>
              <a:rPr lang="en-US" sz="1800" dirty="0">
                <a:latin typeface="Helvetica" pitchFamily="34" charset="0"/>
              </a:rPr>
              <a:t> or 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3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4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>
                <a:latin typeface="Helvetica" pitchFamily="34" charset="0"/>
              </a:rPr>
              <a:t>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>
                <a:latin typeface="Helvetica" pitchFamily="34" charset="0"/>
              </a:rPr>
              <a:t> your topic, to limit the number of relevant sources</a:t>
            </a:r>
            <a:r>
              <a:rPr lang="en-US" sz="20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You should find two to five highly-relevant sources, and you should be confident that other scholars on the same topic would identify these. 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Use </a:t>
            </a:r>
            <a:r>
              <a:rPr lang="en-US" sz="2000" dirty="0">
                <a:solidFill>
                  <a:srgbClr val="FF0000"/>
                </a:solidFill>
                <a:latin typeface="Helvetica" pitchFamily="34" charset="0"/>
              </a:rPr>
              <a:t>scholarly</a:t>
            </a:r>
            <a:r>
              <a:rPr lang="en-US" sz="2000" dirty="0">
                <a:latin typeface="Helvetica" pitchFamily="34" charset="0"/>
              </a:rPr>
              <a:t> (archival) </a:t>
            </a:r>
            <a:r>
              <a:rPr lang="en-US" sz="2000" dirty="0" smtClean="0">
                <a:latin typeface="Helvetica" pitchFamily="34" charset="0"/>
              </a:rPr>
              <a:t>sources</a:t>
            </a:r>
            <a:r>
              <a:rPr lang="en-US" sz="2000" dirty="0">
                <a:latin typeface="Helvetica" pitchFamily="34" charset="0"/>
              </a:rPr>
              <a:t>.  </a:t>
            </a:r>
            <a:r>
              <a:rPr lang="en-US" sz="2000" dirty="0" smtClean="0">
                <a:latin typeface="Helvetica" pitchFamily="34" charset="0"/>
              </a:rPr>
              <a:t>Do not </a:t>
            </a:r>
            <a:r>
              <a:rPr lang="en-US" sz="2000" dirty="0">
                <a:latin typeface="Helvetica" pitchFamily="34" charset="0"/>
              </a:rPr>
              <a:t>rely </a:t>
            </a:r>
            <a:r>
              <a:rPr lang="en-US" sz="2000" dirty="0" smtClean="0">
                <a:latin typeface="Helvetica" pitchFamily="34" charset="0"/>
              </a:rPr>
              <a:t>on Wikipedia, magazines, personal webpages, blogs, tutorials; dig deeper to discover a credible source!</a:t>
            </a:r>
            <a:endParaRPr lang="en-NZ" sz="20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Students who would like feedback from an </a:t>
            </a:r>
            <a:r>
              <a:rPr lang="en-NZ" dirty="0" smtClean="0"/>
              <a:t>instructor on their term paper should send an email containing</a:t>
            </a:r>
          </a:p>
          <a:p>
            <a:pPr lvl="1"/>
            <a:r>
              <a:rPr lang="en-NZ" dirty="0" smtClean="0"/>
              <a:t>A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any </a:t>
            </a:r>
            <a:r>
              <a:rPr lang="en-NZ" dirty="0" smtClean="0">
                <a:solidFill>
                  <a:srgbClr val="FF0000"/>
                </a:solidFill>
              </a:rPr>
              <a:t>other proposed references</a:t>
            </a:r>
            <a:r>
              <a:rPr lang="en-NZ" dirty="0" smtClean="0"/>
              <a:t>. </a:t>
            </a:r>
          </a:p>
          <a:p>
            <a:r>
              <a:rPr lang="en-NZ" dirty="0" smtClean="0"/>
              <a:t>We </a:t>
            </a:r>
            <a:r>
              <a:rPr lang="en-NZ" dirty="0"/>
              <a:t>will endeavour to respond within </a:t>
            </a:r>
            <a:r>
              <a:rPr lang="en-NZ" dirty="0" smtClean="0"/>
              <a:t>seven </a:t>
            </a:r>
            <a:r>
              <a:rPr lang="en-NZ" dirty="0"/>
              <a:t>days to all such emails, if they are sent before the end of Week </a:t>
            </a:r>
            <a:r>
              <a:rPr lang="en-NZ" dirty="0" smtClean="0"/>
              <a:t>7 (Friday, </a:t>
            </a:r>
            <a:r>
              <a:rPr lang="en-NZ" dirty="0" smtClean="0"/>
              <a:t>20 </a:t>
            </a:r>
            <a:r>
              <a:rPr lang="en-NZ" dirty="0" smtClean="0"/>
              <a:t>September).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0B5B5E-3918-49BF-B922-3E33FAB3B150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seminar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8013" cy="5390728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research article</a:t>
            </a:r>
            <a:r>
              <a:rPr lang="en-AU" sz="2400" i="1" dirty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Your first slide must provide complete bibliographic information on your article (</a:t>
            </a:r>
            <a:r>
              <a:rPr lang="en-AU" sz="2400" dirty="0" smtClean="0">
                <a:solidFill>
                  <a:srgbClr val="FF0000"/>
                </a:solidFill>
              </a:rPr>
              <a:t>1%</a:t>
            </a:r>
            <a:r>
              <a:rPr lang="en-AU" sz="2400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You must provide </a:t>
            </a:r>
            <a:r>
              <a:rPr lang="en-AU" sz="2400" dirty="0"/>
              <a:t>a brief (5-minute) summary of your article (2%).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Your slideshow should identify </a:t>
            </a:r>
            <a:r>
              <a:rPr lang="en-AU" sz="2400" b="1" dirty="0"/>
              <a:t>two important aspects</a:t>
            </a:r>
            <a:r>
              <a:rPr lang="en-AU" sz="2400" dirty="0"/>
              <a:t> of your article, with a discussion that shows your </a:t>
            </a:r>
            <a:r>
              <a:rPr lang="en-AU" sz="2400" b="1" dirty="0"/>
              <a:t>critical and appreciative </a:t>
            </a:r>
            <a:r>
              <a:rPr lang="en-AU" sz="2400" dirty="0"/>
              <a:t>understanding of these aspects.  </a:t>
            </a:r>
            <a:r>
              <a:rPr lang="en-AU" sz="2400" dirty="0" smtClean="0"/>
              <a:t>(</a:t>
            </a:r>
            <a:r>
              <a:rPr lang="en-AU" sz="2400" dirty="0" smtClean="0">
                <a:solidFill>
                  <a:srgbClr val="FF0000"/>
                </a:solidFill>
              </a:rPr>
              <a:t>4%</a:t>
            </a:r>
            <a:r>
              <a:rPr lang="en-AU" sz="2400" dirty="0" smtClean="0"/>
              <a:t>)</a:t>
            </a:r>
            <a:endParaRPr lang="en-AU" sz="2400" dirty="0"/>
          </a:p>
          <a:p>
            <a:pPr>
              <a:lnSpc>
                <a:spcPct val="90000"/>
              </a:lnSpc>
            </a:pPr>
            <a:r>
              <a:rPr lang="en-AU" sz="2400" dirty="0"/>
              <a:t>You must rehearse your presentation, at a tutorial session, </a:t>
            </a:r>
            <a:r>
              <a:rPr lang="en-AU" sz="2400" b="1" dirty="0"/>
              <a:t>one week </a:t>
            </a:r>
            <a:r>
              <a:rPr lang="en-AU" sz="2400" dirty="0"/>
              <a:t>before your scheduled presentation date. You must schedule your rehearsal at least </a:t>
            </a:r>
            <a:r>
              <a:rPr lang="en-AU" sz="2400" b="1" dirty="0"/>
              <a:t>two days </a:t>
            </a:r>
            <a:r>
              <a:rPr lang="en-AU" sz="2400" dirty="0"/>
              <a:t>in advance of delivering it. (1%)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present your slideshow in 10 to 12 minutes.  (2%)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There must be one thought-provoking question in your slideshow.  (2%)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participate in the question-and-answer session (2 to 3 minutes) run by the instructor after your presentation.  (3%)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5-Aug-13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</a:t>
            </a:r>
            <a:r>
              <a:rPr lang="en-US" dirty="0" err="1" smtClean="0"/>
              <a:t>Organisation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7993063" cy="511175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You should prepare eight to ten slides for a ten- to twelve-minute seminar. I suggest the following order: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 title slide, with </a:t>
            </a:r>
            <a:r>
              <a:rPr lang="en-US" sz="2400" dirty="0" smtClean="0">
                <a:solidFill>
                  <a:srgbClr val="FF0000"/>
                </a:solidFill>
              </a:rPr>
              <a:t>full bibliographic information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required!</a:t>
            </a:r>
            <a:r>
              <a:rPr lang="en-US" sz="2400" dirty="0" smtClean="0"/>
              <a:t>) on the article you are presenting;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Two or three slides </a:t>
            </a:r>
            <a:r>
              <a:rPr lang="en-US" sz="2400" dirty="0" err="1" smtClean="0"/>
              <a:t>summarising</a:t>
            </a:r>
            <a:r>
              <a:rPr lang="en-US" sz="2400" dirty="0" smtClean="0"/>
              <a:t> the article, to “warm your audience up” for your commentary.  You should assume your audience has read the article at least once already!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critical comment and </a:t>
            </a: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appreciative comment, each with one to three slides of explanation.  Describe </a:t>
            </a:r>
            <a:r>
              <a:rPr lang="en-US" sz="2400" dirty="0"/>
              <a:t>a result, technique, or argument of particular </a:t>
            </a:r>
            <a:r>
              <a:rPr lang="en-US" sz="2400" dirty="0" smtClean="0"/>
              <a:t>interest.  Consider:</a:t>
            </a:r>
          </a:p>
          <a:p>
            <a:pPr marL="1314450" lvl="2" indent="-457200"/>
            <a:r>
              <a:rPr lang="en-US" sz="2000" dirty="0" smtClean="0"/>
              <a:t>What can </a:t>
            </a:r>
            <a:r>
              <a:rPr lang="en-US" sz="2000" dirty="0"/>
              <a:t>we learn from this article</a:t>
            </a:r>
            <a:r>
              <a:rPr lang="en-US" sz="2000" dirty="0" smtClean="0"/>
              <a:t>? </a:t>
            </a:r>
          </a:p>
          <a:p>
            <a:pPr marL="1314450" lvl="2" indent="-457200"/>
            <a:r>
              <a:rPr lang="en-US" sz="2000" dirty="0" smtClean="0"/>
              <a:t>Where </a:t>
            </a:r>
            <a:r>
              <a:rPr lang="en-US" sz="2000" dirty="0"/>
              <a:t>should we focus our attention</a:t>
            </a:r>
            <a:r>
              <a:rPr lang="en-US" sz="2000" dirty="0" smtClean="0"/>
              <a:t>?</a:t>
            </a:r>
            <a:endParaRPr lang="en-US" sz="2000" dirty="0"/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 closing slide, with a question to stimulate discussion.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4B95D8-11A0-424F-8ECD-08E86B1E8535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54087"/>
          </a:xfrm>
        </p:spPr>
        <p:txBody>
          <a:bodyPr/>
          <a:lstStyle/>
          <a:p>
            <a:r>
              <a:rPr lang="en-NZ" sz="4000" dirty="0" smtClean="0"/>
              <a:t>Appreciation and Criticism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71563"/>
            <a:ext cx="8452619" cy="5214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dirty="0" smtClean="0"/>
              <a:t>Your </a:t>
            </a:r>
            <a:r>
              <a:rPr lang="en-NZ" sz="2400" dirty="0" smtClean="0">
                <a:solidFill>
                  <a:schemeClr val="accent2"/>
                </a:solidFill>
              </a:rPr>
              <a:t>appreciative</a:t>
            </a:r>
            <a:r>
              <a:rPr lang="en-NZ" sz="2400" dirty="0" smtClean="0"/>
              <a:t> comment should indicate </a:t>
            </a:r>
            <a:r>
              <a:rPr lang="en-NZ" sz="2400" dirty="0" smtClean="0">
                <a:solidFill>
                  <a:srgbClr val="FF0000"/>
                </a:solidFill>
              </a:rPr>
              <a:t>WHAT</a:t>
            </a:r>
            <a:r>
              <a:rPr lang="en-NZ" sz="2400" dirty="0" smtClean="0"/>
              <a:t> you think is good and </a:t>
            </a:r>
            <a:r>
              <a:rPr lang="en-NZ" sz="2400" dirty="0" smtClean="0">
                <a:solidFill>
                  <a:srgbClr val="FF0000"/>
                </a:solidFill>
              </a:rPr>
              <a:t>WHY</a:t>
            </a:r>
            <a:r>
              <a:rPr lang="en-NZ" sz="2400" dirty="0" smtClean="0"/>
              <a:t> you think it is good.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An article may offer an explanation, taxonomy, experimental measurement, security analysis, technological design, or proof of correctness.  This is a “</a:t>
            </a:r>
            <a:r>
              <a:rPr lang="en-NZ" sz="2000" dirty="0" smtClean="0">
                <a:solidFill>
                  <a:srgbClr val="FF0000"/>
                </a:solidFill>
              </a:rPr>
              <a:t>what</a:t>
            </a:r>
            <a:r>
              <a:rPr lang="en-NZ" sz="2000" dirty="0" smtClean="0"/>
              <a:t>”.  Be careful to focus on a single contribution from the article.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Imagine a computer security professional asking you the following question: “</a:t>
            </a:r>
            <a:r>
              <a:rPr lang="en-NZ" sz="2000" dirty="0" smtClean="0">
                <a:solidFill>
                  <a:srgbClr val="FF0000"/>
                </a:solidFill>
              </a:rPr>
              <a:t>why</a:t>
            </a:r>
            <a:r>
              <a:rPr lang="en-NZ" sz="2000" dirty="0" smtClean="0"/>
              <a:t> should I try to understand the contribution you have identified?”  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Do </a:t>
            </a:r>
            <a:r>
              <a:rPr lang="en-NZ" sz="2000" i="1" dirty="0" smtClean="0"/>
              <a:t>not</a:t>
            </a:r>
            <a:r>
              <a:rPr lang="en-NZ" sz="2000" dirty="0" smtClean="0"/>
              <a:t> try to provide a full explanation of the “what”.</a:t>
            </a:r>
            <a:r>
              <a:rPr lang="en-NZ" sz="2000" dirty="0"/>
              <a:t> </a:t>
            </a:r>
            <a:r>
              <a:rPr lang="en-NZ" sz="2000" dirty="0" smtClean="0"/>
              <a:t> </a:t>
            </a:r>
            <a:r>
              <a:rPr lang="en-NZ" sz="2000" dirty="0"/>
              <a:t>Y</a:t>
            </a:r>
            <a:r>
              <a:rPr lang="en-NZ" sz="2000" dirty="0" smtClean="0"/>
              <a:t>our audience must re-read the relevant section of the article, and think about it, to learn something non-trivial – and if you are appreciating a trivial aspect of the article, then this is a “backhanded compliment” and not a valid appreciation.</a:t>
            </a:r>
            <a:endParaRPr lang="en-NZ" sz="2400" dirty="0" smtClean="0"/>
          </a:p>
          <a:p>
            <a:pPr>
              <a:lnSpc>
                <a:spcPct val="90000"/>
              </a:lnSpc>
            </a:pPr>
            <a:r>
              <a:rPr lang="en-NZ" sz="2400" dirty="0" smtClean="0"/>
              <a:t>Your </a:t>
            </a:r>
            <a:r>
              <a:rPr lang="en-NZ" sz="2400" dirty="0" smtClean="0">
                <a:solidFill>
                  <a:schemeClr val="accent2"/>
                </a:solidFill>
              </a:rPr>
              <a:t>critical</a:t>
            </a:r>
            <a:r>
              <a:rPr lang="en-NZ" sz="2400" dirty="0" smtClean="0"/>
              <a:t> comment might alert your classmates to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an error in an equation, an undisclosed experimental setup, or a limitation on the validity or applicability of the claimed results.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4C0DC-7A27-4EE5-BFCA-006B54FF0E1E}" type="datetime5">
              <a:rPr lang="en-US" smtClean="0"/>
              <a:t>5-Aug-13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D6264E-2183-40A0-98A9-5249819107E1}" type="datetime5">
              <a:rPr lang="en-US" sz="1000" smtClean="0">
                <a:latin typeface="Arial" charset="0"/>
              </a:rPr>
              <a:t>5-Aug-13</a:t>
            </a:fld>
            <a:endParaRPr lang="en-US" sz="140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25CE56-2005-4973-B2E1-785232E2F6F2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772400" cy="864096"/>
          </a:xfrm>
        </p:spPr>
        <p:txBody>
          <a:bodyPr/>
          <a:lstStyle/>
          <a:p>
            <a:r>
              <a:rPr lang="en-NZ" sz="4000" dirty="0" smtClean="0"/>
              <a:t>What makes a question “good”?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196776"/>
            <a:ext cx="8352606" cy="51845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dirty="0" smtClean="0"/>
              <a:t>Your question should challenge your fellow students to </a:t>
            </a:r>
            <a:r>
              <a:rPr lang="en-NZ" sz="2400" dirty="0" smtClean="0">
                <a:solidFill>
                  <a:srgbClr val="FF0000"/>
                </a:solidFill>
              </a:rPr>
              <a:t>compare/contrast/combine</a:t>
            </a:r>
            <a:r>
              <a:rPr lang="en-NZ" sz="2400" dirty="0" smtClean="0"/>
              <a:t> the comments in your oral presentation, with 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the articles (if any) that have been presented </a:t>
            </a:r>
            <a:r>
              <a:rPr lang="en-NZ" sz="2000" dirty="0" smtClean="0">
                <a:solidFill>
                  <a:srgbClr val="FF0000"/>
                </a:solidFill>
              </a:rPr>
              <a:t>previously</a:t>
            </a:r>
            <a:r>
              <a:rPr lang="en-NZ" sz="2000" dirty="0" smtClean="0"/>
              <a:t> in this class, and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>
                <a:solidFill>
                  <a:srgbClr val="FF0000"/>
                </a:solidFill>
              </a:rPr>
              <a:t>general knowledge </a:t>
            </a:r>
            <a:r>
              <a:rPr lang="en-NZ" sz="2000" dirty="0" smtClean="0"/>
              <a:t>of computer science.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be answerable by anyone who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has a broad undergraduate education in computer science, and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is able to reflect critically and appreciatively on all assigned readings, all oral presentations, and all prior discussions in COMPSCI 725 lecture periods.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stimulate creativity and analysis, and should not require memory of technical detail.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be appropriate for a short-answer question requiring a few minutes on a closed-book final exam.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5-Aug-13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400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Write some critical &amp; appreciative comments after reading your article very carefully.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presentation: use PowerPoint or your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presentation builder (but not MS Word!).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yourself, and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Add a question if you haven’t done so already.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at COMPSCI 725 lectures.  (Carry your presentation file to the tutorial room on a USB stick, or on your laptop.)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slides, </a:t>
            </a:r>
            <a:r>
              <a:rPr lang="en-US" sz="2000" dirty="0" smtClean="0">
                <a:solidFill>
                  <a:srgbClr val="FF0000"/>
                </a:solidFill>
              </a:rPr>
              <a:t>after</a:t>
            </a:r>
            <a:r>
              <a:rPr lang="en-US" sz="2000" dirty="0" smtClean="0"/>
              <a:t> hearing comments from the lecturer and other student(s) at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Carry your final-version presentation slides to the COMPSCI 725 lecture on a </a:t>
            </a:r>
            <a:r>
              <a:rPr lang="en-US" sz="2000" dirty="0" smtClean="0">
                <a:solidFill>
                  <a:srgbClr val="FF0000"/>
                </a:solidFill>
              </a:rPr>
              <a:t>USB stick</a:t>
            </a:r>
            <a:r>
              <a:rPr lang="en-US" sz="2000" dirty="0" smtClean="0"/>
              <a:t>, on the day scheduled for your presentation.  </a:t>
            </a:r>
            <a:r>
              <a:rPr lang="en-US" sz="2000" dirty="0" smtClean="0">
                <a:solidFill>
                  <a:srgbClr val="FF0000"/>
                </a:solidFill>
              </a:rPr>
              <a:t>Your presentation file will be mounted on the class website.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</a:t>
            </a:r>
            <a:r>
              <a:rPr lang="en-US" sz="2000" dirty="0" smtClean="0"/>
              <a:t>10-minute </a:t>
            </a:r>
            <a:r>
              <a:rPr lang="en-US" sz="2000" dirty="0" smtClean="0"/>
              <a:t>presentation!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5-Aug-13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sz="2800" dirty="0" smtClean="0"/>
              <a:t>Presenters should show appreciative and critical understanding of their article, through</a:t>
            </a:r>
          </a:p>
          <a:p>
            <a:pPr lvl="1"/>
            <a:r>
              <a:rPr lang="en-US" sz="2400" dirty="0" smtClean="0"/>
              <a:t>the contents of their slides</a:t>
            </a:r>
          </a:p>
          <a:p>
            <a:pPr lvl="1"/>
            <a:r>
              <a:rPr lang="en-US" sz="2400" dirty="0" smtClean="0"/>
              <a:t>their oral comments when presenting their slides, and</a:t>
            </a:r>
          </a:p>
          <a:p>
            <a:pPr lvl="1"/>
            <a:r>
              <a:rPr lang="en-US" sz="2400" dirty="0" smtClean="0"/>
              <a:t>their handling of the discussion.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Non-presenters should have read the article before the presentation begins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All students should have a working knowledge of what was presented &amp; discussed in class.  </a:t>
            </a:r>
            <a:r>
              <a:rPr lang="en-US" sz="2800" dirty="0" smtClean="0">
                <a:solidFill>
                  <a:srgbClr val="FF0000"/>
                </a:solidFill>
              </a:rPr>
              <a:t>This will be tested in your final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DDF1DD-7498-4A83-A55A-EFEC3718C9F5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</a:t>
            </a:r>
            <a:r>
              <a:rPr lang="en-NZ" dirty="0" smtClean="0"/>
              <a:t>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dirty="0" smtClean="0"/>
              <a:t>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>
                <a:solidFill>
                  <a:srgbClr val="FF0000"/>
                </a:solidFill>
              </a:rPr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>
                <a:solidFill>
                  <a:srgbClr val="FF0000"/>
                </a:solidFill>
              </a:rPr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>
                <a:solidFill>
                  <a:srgbClr val="FF0000"/>
                </a:solidFill>
              </a:rPr>
              <a:t>any other</a:t>
            </a:r>
            <a:r>
              <a:rPr lang="en-NZ" sz="2000" dirty="0" smtClean="0">
                <a:solidFill>
                  <a:srgbClr val="FF0000"/>
                </a:solidFill>
              </a:rPr>
              <a:t> </a:t>
            </a:r>
            <a:r>
              <a:rPr lang="en-NZ" sz="2000" dirty="0" smtClean="0"/>
              <a:t>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You must make full and accurate bibliographic references to archival sources</a:t>
            </a:r>
            <a:r>
              <a:rPr lang="en-NZ" sz="2400" dirty="0" smtClean="0"/>
              <a:t>.</a:t>
            </a:r>
            <a:endParaRPr lang="en-AU" sz="2400" dirty="0" smtClean="0"/>
          </a:p>
          <a:p>
            <a:pPr>
              <a:lnSpc>
                <a:spcPct val="90000"/>
              </a:lnSpc>
            </a:pPr>
            <a:r>
              <a:rPr lang="en-AU" sz="2400" dirty="0" smtClean="0"/>
              <a:t>Approximately 10 pages.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Technical words must be spelled and used correctly.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No plagiarism!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</a:rPr>
              <a:t>http://www.cs.auckland.ac.nz/courses/compsci725s2c/archive/termpapers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</a:t>
            </a:r>
            <a:r>
              <a:rPr lang="en-US" sz="3200" dirty="0" smtClean="0"/>
              <a:t>Reports</a:t>
            </a:r>
            <a:endParaRPr lang="en-US" sz="32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18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1661</Words>
  <Application>Microsoft Office PowerPoint</Application>
  <PresentationFormat>On-screen Show (4:3)</PresentationFormat>
  <Paragraphs>123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CompSci 725 Oral and Written Reports  5 August 2013</vt:lpstr>
      <vt:lpstr>Assessment: 15% oral seminar</vt:lpstr>
      <vt:lpstr>Slideshow Organisation</vt:lpstr>
      <vt:lpstr>Appreciation and Criticism</vt:lpstr>
      <vt:lpstr>What makes a question “good”?</vt:lpstr>
      <vt:lpstr>Creating your Oral Presentation</vt:lpstr>
      <vt:lpstr>Your Lecturers’ Expectations</vt:lpstr>
      <vt:lpstr>Assessment: 25% written report</vt:lpstr>
      <vt:lpstr>Additional Requirements on Written Reports</vt:lpstr>
      <vt:lpstr>Getting Started</vt:lpstr>
      <vt:lpstr>Suggested Search Process</vt:lpstr>
      <vt:lpstr>Feedback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102</cp:revision>
  <cp:lastPrinted>2000-07-11T17:17:34Z</cp:lastPrinted>
  <dcterms:created xsi:type="dcterms:W3CDTF">2000-07-11T15:43:18Z</dcterms:created>
  <dcterms:modified xsi:type="dcterms:W3CDTF">2013-08-04T23:40:52Z</dcterms:modified>
</cp:coreProperties>
</file>