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87" r:id="rId2"/>
    <p:sldId id="315" r:id="rId3"/>
    <p:sldId id="289" r:id="rId4"/>
    <p:sldId id="290" r:id="rId5"/>
    <p:sldId id="314" r:id="rId6"/>
    <p:sldId id="309" r:id="rId7"/>
    <p:sldId id="312" r:id="rId8"/>
    <p:sldId id="310" r:id="rId9"/>
    <p:sldId id="316" r:id="rId10"/>
    <p:sldId id="292" r:id="rId11"/>
    <p:sldId id="306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206" autoAdjust="0"/>
    <p:restoredTop sz="91280" autoAdjust="0"/>
  </p:normalViewPr>
  <p:slideViewPr>
    <p:cSldViewPr>
      <p:cViewPr varScale="1">
        <p:scale>
          <a:sx n="64" d="100"/>
          <a:sy n="64" d="100"/>
        </p:scale>
        <p:origin x="-9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FAAA6D-6201-4941-AF06-01CEB7DAE456}" type="doc">
      <dgm:prSet loTypeId="urn:microsoft.com/office/officeart/2005/8/layout/hierarchy4" loCatId="hierarchy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0B7C8643-A4E7-47C8-A65F-8EF7FD12662C}">
      <dgm:prSet phldrT="[文本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altLang="zh-CN" dirty="0" smtClean="0"/>
            <a:t>Hardware</a:t>
          </a:r>
          <a:endParaRPr lang="zh-CN" altLang="en-US" dirty="0"/>
        </a:p>
      </dgm:t>
    </dgm:pt>
    <dgm:pt modelId="{73019BDA-E9FC-49A0-91A0-88168BC4A440}" type="parTrans" cxnId="{0B52DCA6-7487-4637-953B-90AF301CA13F}">
      <dgm:prSet/>
      <dgm:spPr/>
      <dgm:t>
        <a:bodyPr/>
        <a:lstStyle/>
        <a:p>
          <a:endParaRPr lang="zh-CN" altLang="en-US"/>
        </a:p>
      </dgm:t>
    </dgm:pt>
    <dgm:pt modelId="{2EDD9166-2250-4505-81CD-6ABCF64BD730}" type="sibTrans" cxnId="{0B52DCA6-7487-4637-953B-90AF301CA13F}">
      <dgm:prSet/>
      <dgm:spPr/>
      <dgm:t>
        <a:bodyPr/>
        <a:lstStyle/>
        <a:p>
          <a:endParaRPr lang="zh-CN" altLang="en-US"/>
        </a:p>
      </dgm:t>
    </dgm:pt>
    <dgm:pt modelId="{9AD50037-40F5-427D-BCDE-D00610128A58}">
      <dgm:prSet phldrT="[文本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altLang="zh-CN" dirty="0" smtClean="0"/>
            <a:t>Hypervisor</a:t>
          </a:r>
          <a:endParaRPr lang="zh-CN" altLang="en-US" dirty="0"/>
        </a:p>
      </dgm:t>
    </dgm:pt>
    <dgm:pt modelId="{CAD70D4D-1094-4DC9-B2E8-C67CE38320F1}" type="parTrans" cxnId="{5334AD8C-EF45-4CE2-A853-C15473C1EF34}">
      <dgm:prSet/>
      <dgm:spPr/>
      <dgm:t>
        <a:bodyPr/>
        <a:lstStyle/>
        <a:p>
          <a:endParaRPr lang="zh-CN" altLang="en-US"/>
        </a:p>
      </dgm:t>
    </dgm:pt>
    <dgm:pt modelId="{805406DE-21D3-4E75-8DD9-E914A6B6F776}" type="sibTrans" cxnId="{5334AD8C-EF45-4CE2-A853-C15473C1EF34}">
      <dgm:prSet/>
      <dgm:spPr/>
      <dgm:t>
        <a:bodyPr/>
        <a:lstStyle/>
        <a:p>
          <a:endParaRPr lang="zh-CN" altLang="en-US"/>
        </a:p>
      </dgm:t>
    </dgm:pt>
    <dgm:pt modelId="{CED84052-6CCA-4630-83A6-66782217EF25}">
      <dgm:prSet phldrT="[文本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altLang="zh-CN" dirty="0" smtClean="0"/>
            <a:t>Dom0</a:t>
          </a:r>
          <a:endParaRPr lang="zh-CN" altLang="en-US" dirty="0"/>
        </a:p>
      </dgm:t>
    </dgm:pt>
    <dgm:pt modelId="{8DDA3ECE-2222-4946-ABE4-353A9B6D80D2}" type="parTrans" cxnId="{58095CCF-E6AD-4703-827A-F9E0790B89C7}">
      <dgm:prSet/>
      <dgm:spPr/>
      <dgm:t>
        <a:bodyPr/>
        <a:lstStyle/>
        <a:p>
          <a:endParaRPr lang="zh-CN" altLang="en-US"/>
        </a:p>
      </dgm:t>
    </dgm:pt>
    <dgm:pt modelId="{92869393-9226-43C0-AB02-824D35F30421}" type="sibTrans" cxnId="{58095CCF-E6AD-4703-827A-F9E0790B89C7}">
      <dgm:prSet/>
      <dgm:spPr/>
      <dgm:t>
        <a:bodyPr/>
        <a:lstStyle/>
        <a:p>
          <a:endParaRPr lang="zh-CN" altLang="en-US"/>
        </a:p>
      </dgm:t>
    </dgm:pt>
    <dgm:pt modelId="{84E65B3C-C945-4BB8-922F-46E2D47651CE}">
      <dgm:prSet phldrT="[文本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altLang="zh-CN" dirty="0" smtClean="0"/>
            <a:t>VMs</a:t>
          </a:r>
          <a:endParaRPr lang="zh-CN" altLang="en-US" dirty="0"/>
        </a:p>
      </dgm:t>
    </dgm:pt>
    <dgm:pt modelId="{61AE5ADE-AD58-487A-9796-BC625F0B7601}" type="parTrans" cxnId="{57711DAF-6C75-4E38-8E5D-7D0D481282A4}">
      <dgm:prSet/>
      <dgm:spPr/>
      <dgm:t>
        <a:bodyPr/>
        <a:lstStyle/>
        <a:p>
          <a:endParaRPr lang="zh-CN" altLang="en-US"/>
        </a:p>
      </dgm:t>
    </dgm:pt>
    <dgm:pt modelId="{12CAB670-5895-4F0C-ACC0-DF1D1E451E5E}" type="sibTrans" cxnId="{57711DAF-6C75-4E38-8E5D-7D0D481282A4}">
      <dgm:prSet/>
      <dgm:spPr/>
      <dgm:t>
        <a:bodyPr/>
        <a:lstStyle/>
        <a:p>
          <a:endParaRPr lang="zh-CN" altLang="en-US"/>
        </a:p>
      </dgm:t>
    </dgm:pt>
    <dgm:pt modelId="{091F7882-A112-4669-9B4C-21D8B96DA878}" type="pres">
      <dgm:prSet presAssocID="{C6FAAA6D-6201-4941-AF06-01CEB7DAE45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FB5AC702-AAC0-4308-80AC-99AD8DD5DBB8}" type="pres">
      <dgm:prSet presAssocID="{0B7C8643-A4E7-47C8-A65F-8EF7FD12662C}" presName="vertOne" presStyleCnt="0"/>
      <dgm:spPr/>
    </dgm:pt>
    <dgm:pt modelId="{BBD432B5-87F1-4C0B-A92F-22C3F08CE74D}" type="pres">
      <dgm:prSet presAssocID="{0B7C8643-A4E7-47C8-A65F-8EF7FD12662C}" presName="txOne" presStyleLbl="node0" presStyleIdx="0" presStyleCnt="1" custLinFactY="267199" custLinFactNeighborX="-2671" custLinFactNeighborY="30000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8F51069-D64E-489A-9B41-6A88B238BC33}" type="pres">
      <dgm:prSet presAssocID="{0B7C8643-A4E7-47C8-A65F-8EF7FD12662C}" presName="parTransOne" presStyleCnt="0"/>
      <dgm:spPr/>
    </dgm:pt>
    <dgm:pt modelId="{93F99B20-AB2D-407B-82F2-5362DA2F1E22}" type="pres">
      <dgm:prSet presAssocID="{0B7C8643-A4E7-47C8-A65F-8EF7FD12662C}" presName="horzOne" presStyleCnt="0"/>
      <dgm:spPr/>
    </dgm:pt>
    <dgm:pt modelId="{51236550-D05D-4414-B21A-3EE615DF2F76}" type="pres">
      <dgm:prSet presAssocID="{9AD50037-40F5-427D-BCDE-D00610128A58}" presName="vertTwo" presStyleCnt="0"/>
      <dgm:spPr/>
    </dgm:pt>
    <dgm:pt modelId="{58A40AA2-89DB-4E4D-9068-B30594BEC94B}" type="pres">
      <dgm:prSet presAssocID="{9AD50037-40F5-427D-BCDE-D00610128A58}" presName="txTwo" presStyleLbl="node2" presStyleIdx="0" presStyleCnt="1" custScaleX="100000" custLinFactNeighborY="4334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3ADA5A3-1CF3-4252-B282-5FFD20A9FFC9}" type="pres">
      <dgm:prSet presAssocID="{9AD50037-40F5-427D-BCDE-D00610128A58}" presName="parTransTwo" presStyleCnt="0"/>
      <dgm:spPr/>
    </dgm:pt>
    <dgm:pt modelId="{627406D8-06FE-43D7-AC06-E56BD7687CD0}" type="pres">
      <dgm:prSet presAssocID="{9AD50037-40F5-427D-BCDE-D00610128A58}" presName="horzTwo" presStyleCnt="0"/>
      <dgm:spPr/>
    </dgm:pt>
    <dgm:pt modelId="{CF75B0AD-DA07-4AE0-9656-9135BD1E8DE2}" type="pres">
      <dgm:prSet presAssocID="{CED84052-6CCA-4630-83A6-66782217EF25}" presName="vertThree" presStyleCnt="0"/>
      <dgm:spPr/>
    </dgm:pt>
    <dgm:pt modelId="{D808BB67-7A2E-4A3A-9C38-3C7B8C131DC6}" type="pres">
      <dgm:prSet presAssocID="{CED84052-6CCA-4630-83A6-66782217EF25}" presName="txThree" presStyleLbl="node3" presStyleIdx="0" presStyleCnt="2" custLinFactY="-100000" custLinFactNeighborX="-7110" custLinFactNeighborY="-11754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468627A-EF80-4A34-85A6-38E235538E64}" type="pres">
      <dgm:prSet presAssocID="{CED84052-6CCA-4630-83A6-66782217EF25}" presName="horzThree" presStyleCnt="0"/>
      <dgm:spPr/>
    </dgm:pt>
    <dgm:pt modelId="{14724C54-9B59-47D3-A558-9481E72FE714}" type="pres">
      <dgm:prSet presAssocID="{92869393-9226-43C0-AB02-824D35F30421}" presName="sibSpaceThree" presStyleCnt="0"/>
      <dgm:spPr/>
    </dgm:pt>
    <dgm:pt modelId="{7C1D1870-00AA-4C38-B094-A1B831D1FE52}" type="pres">
      <dgm:prSet presAssocID="{84E65B3C-C945-4BB8-922F-46E2D47651CE}" presName="vertThree" presStyleCnt="0"/>
      <dgm:spPr/>
    </dgm:pt>
    <dgm:pt modelId="{71361F37-3E7F-4874-B4D4-10A8F8C0E93D}" type="pres">
      <dgm:prSet presAssocID="{84E65B3C-C945-4BB8-922F-46E2D47651CE}" presName="txThree" presStyleLbl="node3" presStyleIdx="1" presStyleCnt="2" custLinFactY="-100000" custLinFactNeighborX="2260" custLinFactNeighborY="-11770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8EDEFD2-3D58-414B-BC38-F299208B75B6}" type="pres">
      <dgm:prSet presAssocID="{84E65B3C-C945-4BB8-922F-46E2D47651CE}" presName="horzThree" presStyleCnt="0"/>
      <dgm:spPr/>
    </dgm:pt>
  </dgm:ptLst>
  <dgm:cxnLst>
    <dgm:cxn modelId="{0B52DCA6-7487-4637-953B-90AF301CA13F}" srcId="{C6FAAA6D-6201-4941-AF06-01CEB7DAE456}" destId="{0B7C8643-A4E7-47C8-A65F-8EF7FD12662C}" srcOrd="0" destOrd="0" parTransId="{73019BDA-E9FC-49A0-91A0-88168BC4A440}" sibTransId="{2EDD9166-2250-4505-81CD-6ABCF64BD730}"/>
    <dgm:cxn modelId="{F44756CB-AC15-4B7F-9906-C755DE950319}" type="presOf" srcId="{CED84052-6CCA-4630-83A6-66782217EF25}" destId="{D808BB67-7A2E-4A3A-9C38-3C7B8C131DC6}" srcOrd="0" destOrd="0" presId="urn:microsoft.com/office/officeart/2005/8/layout/hierarchy4"/>
    <dgm:cxn modelId="{30B54723-2D8B-420A-948E-BE5563871335}" type="presOf" srcId="{C6FAAA6D-6201-4941-AF06-01CEB7DAE456}" destId="{091F7882-A112-4669-9B4C-21D8B96DA878}" srcOrd="0" destOrd="0" presId="urn:microsoft.com/office/officeart/2005/8/layout/hierarchy4"/>
    <dgm:cxn modelId="{03B74861-34BD-4C18-9EDE-3F02E3F43AA1}" type="presOf" srcId="{84E65B3C-C945-4BB8-922F-46E2D47651CE}" destId="{71361F37-3E7F-4874-B4D4-10A8F8C0E93D}" srcOrd="0" destOrd="0" presId="urn:microsoft.com/office/officeart/2005/8/layout/hierarchy4"/>
    <dgm:cxn modelId="{DBAC8AD2-8408-4EB5-946A-24548AE4E675}" type="presOf" srcId="{9AD50037-40F5-427D-BCDE-D00610128A58}" destId="{58A40AA2-89DB-4E4D-9068-B30594BEC94B}" srcOrd="0" destOrd="0" presId="urn:microsoft.com/office/officeart/2005/8/layout/hierarchy4"/>
    <dgm:cxn modelId="{E833DF8D-AE89-4334-A6EC-BB92DC1EB30E}" type="presOf" srcId="{0B7C8643-A4E7-47C8-A65F-8EF7FD12662C}" destId="{BBD432B5-87F1-4C0B-A92F-22C3F08CE74D}" srcOrd="0" destOrd="0" presId="urn:microsoft.com/office/officeart/2005/8/layout/hierarchy4"/>
    <dgm:cxn modelId="{58095CCF-E6AD-4703-827A-F9E0790B89C7}" srcId="{9AD50037-40F5-427D-BCDE-D00610128A58}" destId="{CED84052-6CCA-4630-83A6-66782217EF25}" srcOrd="0" destOrd="0" parTransId="{8DDA3ECE-2222-4946-ABE4-353A9B6D80D2}" sibTransId="{92869393-9226-43C0-AB02-824D35F30421}"/>
    <dgm:cxn modelId="{5334AD8C-EF45-4CE2-A853-C15473C1EF34}" srcId="{0B7C8643-A4E7-47C8-A65F-8EF7FD12662C}" destId="{9AD50037-40F5-427D-BCDE-D00610128A58}" srcOrd="0" destOrd="0" parTransId="{CAD70D4D-1094-4DC9-B2E8-C67CE38320F1}" sibTransId="{805406DE-21D3-4E75-8DD9-E914A6B6F776}"/>
    <dgm:cxn modelId="{57711DAF-6C75-4E38-8E5D-7D0D481282A4}" srcId="{9AD50037-40F5-427D-BCDE-D00610128A58}" destId="{84E65B3C-C945-4BB8-922F-46E2D47651CE}" srcOrd="1" destOrd="0" parTransId="{61AE5ADE-AD58-487A-9796-BC625F0B7601}" sibTransId="{12CAB670-5895-4F0C-ACC0-DF1D1E451E5E}"/>
    <dgm:cxn modelId="{CD046F76-18B1-4F6A-84D4-7088ABE3F609}" type="presParOf" srcId="{091F7882-A112-4669-9B4C-21D8B96DA878}" destId="{FB5AC702-AAC0-4308-80AC-99AD8DD5DBB8}" srcOrd="0" destOrd="0" presId="urn:microsoft.com/office/officeart/2005/8/layout/hierarchy4"/>
    <dgm:cxn modelId="{9DAA2A40-02FB-464E-A83B-1B8032232E6E}" type="presParOf" srcId="{FB5AC702-AAC0-4308-80AC-99AD8DD5DBB8}" destId="{BBD432B5-87F1-4C0B-A92F-22C3F08CE74D}" srcOrd="0" destOrd="0" presId="urn:microsoft.com/office/officeart/2005/8/layout/hierarchy4"/>
    <dgm:cxn modelId="{F516E710-8F78-4E0A-97D7-0088215EF072}" type="presParOf" srcId="{FB5AC702-AAC0-4308-80AC-99AD8DD5DBB8}" destId="{E8F51069-D64E-489A-9B41-6A88B238BC33}" srcOrd="1" destOrd="0" presId="urn:microsoft.com/office/officeart/2005/8/layout/hierarchy4"/>
    <dgm:cxn modelId="{1FE800BE-4A72-41C5-B0DC-5AE576C0962E}" type="presParOf" srcId="{FB5AC702-AAC0-4308-80AC-99AD8DD5DBB8}" destId="{93F99B20-AB2D-407B-82F2-5362DA2F1E22}" srcOrd="2" destOrd="0" presId="urn:microsoft.com/office/officeart/2005/8/layout/hierarchy4"/>
    <dgm:cxn modelId="{8C25632D-8EB9-4CEC-874D-0FDB5CFD15B4}" type="presParOf" srcId="{93F99B20-AB2D-407B-82F2-5362DA2F1E22}" destId="{51236550-D05D-4414-B21A-3EE615DF2F76}" srcOrd="0" destOrd="0" presId="urn:microsoft.com/office/officeart/2005/8/layout/hierarchy4"/>
    <dgm:cxn modelId="{2D1CE99C-47A5-429A-8573-3A7297BC8933}" type="presParOf" srcId="{51236550-D05D-4414-B21A-3EE615DF2F76}" destId="{58A40AA2-89DB-4E4D-9068-B30594BEC94B}" srcOrd="0" destOrd="0" presId="urn:microsoft.com/office/officeart/2005/8/layout/hierarchy4"/>
    <dgm:cxn modelId="{2EC7D098-F502-4764-8DCB-F55186A38F66}" type="presParOf" srcId="{51236550-D05D-4414-B21A-3EE615DF2F76}" destId="{A3ADA5A3-1CF3-4252-B282-5FFD20A9FFC9}" srcOrd="1" destOrd="0" presId="urn:microsoft.com/office/officeart/2005/8/layout/hierarchy4"/>
    <dgm:cxn modelId="{6230F4A3-655F-4310-8240-6AA8907D1A65}" type="presParOf" srcId="{51236550-D05D-4414-B21A-3EE615DF2F76}" destId="{627406D8-06FE-43D7-AC06-E56BD7687CD0}" srcOrd="2" destOrd="0" presId="urn:microsoft.com/office/officeart/2005/8/layout/hierarchy4"/>
    <dgm:cxn modelId="{AA5FF54F-4663-46FD-8E55-45B1B3214D85}" type="presParOf" srcId="{627406D8-06FE-43D7-AC06-E56BD7687CD0}" destId="{CF75B0AD-DA07-4AE0-9656-9135BD1E8DE2}" srcOrd="0" destOrd="0" presId="urn:microsoft.com/office/officeart/2005/8/layout/hierarchy4"/>
    <dgm:cxn modelId="{FBBBA184-643B-4E96-A486-E4DA10377AE6}" type="presParOf" srcId="{CF75B0AD-DA07-4AE0-9656-9135BD1E8DE2}" destId="{D808BB67-7A2E-4A3A-9C38-3C7B8C131DC6}" srcOrd="0" destOrd="0" presId="urn:microsoft.com/office/officeart/2005/8/layout/hierarchy4"/>
    <dgm:cxn modelId="{DD7C6F7E-C1E2-4D46-A271-84D4D13481D3}" type="presParOf" srcId="{CF75B0AD-DA07-4AE0-9656-9135BD1E8DE2}" destId="{3468627A-EF80-4A34-85A6-38E235538E64}" srcOrd="1" destOrd="0" presId="urn:microsoft.com/office/officeart/2005/8/layout/hierarchy4"/>
    <dgm:cxn modelId="{0C546D0F-C036-45E3-854F-A0DA07C07C9E}" type="presParOf" srcId="{627406D8-06FE-43D7-AC06-E56BD7687CD0}" destId="{14724C54-9B59-47D3-A558-9481E72FE714}" srcOrd="1" destOrd="0" presId="urn:microsoft.com/office/officeart/2005/8/layout/hierarchy4"/>
    <dgm:cxn modelId="{B213BB03-95E8-42BA-B7D5-314E30249DB0}" type="presParOf" srcId="{627406D8-06FE-43D7-AC06-E56BD7687CD0}" destId="{7C1D1870-00AA-4C38-B094-A1B831D1FE52}" srcOrd="2" destOrd="0" presId="urn:microsoft.com/office/officeart/2005/8/layout/hierarchy4"/>
    <dgm:cxn modelId="{4F4A17A9-F0C6-4EBC-9DCC-376D93595C56}" type="presParOf" srcId="{7C1D1870-00AA-4C38-B094-A1B831D1FE52}" destId="{71361F37-3E7F-4874-B4D4-10A8F8C0E93D}" srcOrd="0" destOrd="0" presId="urn:microsoft.com/office/officeart/2005/8/layout/hierarchy4"/>
    <dgm:cxn modelId="{B4699BBC-E3BC-4AF3-B3D6-D09B5C1561E1}" type="presParOf" srcId="{7C1D1870-00AA-4C38-B094-A1B831D1FE52}" destId="{C8EDEFD2-3D58-414B-BC38-F299208B75B6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CN" altLang="zh-CN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CN" altLang="zh-CN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434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434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EF4D13C9-CD51-4B16-90C2-9723B461E011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8390B-293D-474C-AF12-3536168F8E99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9F7B4-10DB-46BE-BFF6-E33912C2313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46B80-E55B-485B-962B-87D8FD2EC06A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94283-EAA2-4C86-AD15-426180E515BB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65FBF-31CD-45DC-ADF4-9A2CB08D2F0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B9D32-F34D-42D2-9CC7-EAA660039487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4C0A7-5BCC-4B4F-8555-DE418FCD0AB3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D569E-1838-4074-8AD7-53821D106585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577D3-A48F-4513-B6B6-A3CD5614E7CA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1FC02-434F-4232-9366-78015D5D80F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FDCF9-BF7D-47C8-A529-E53260A49884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1036-CF40-41D5-81BD-D9C3BC5A494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331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331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331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332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47348DC-C232-4ED7-9E57-D1C8C8BE0C7A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transition>
    <p:pull dir="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714348" y="1214422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GB" altLang="zh-CN" sz="6000" dirty="0" smtClean="0"/>
              <a:t>Self-service Cloud Computing</a:t>
            </a:r>
            <a:endParaRPr lang="en-US" altLang="zh-CN" sz="6000" dirty="0" smtClean="0">
              <a:solidFill>
                <a:schemeClr val="tx2"/>
              </a:solidFill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4643438" y="3643314"/>
            <a:ext cx="4013200" cy="1131038"/>
          </a:xfrm>
        </p:spPr>
        <p:txBody>
          <a:bodyPr/>
          <a:lstStyle/>
          <a:p>
            <a:pPr algn="just"/>
            <a:r>
              <a:rPr lang="en-US" altLang="zh-CN" dirty="0" smtClean="0"/>
              <a:t>Presented by:</a:t>
            </a:r>
          </a:p>
          <a:p>
            <a:pPr algn="just"/>
            <a:r>
              <a:rPr lang="en-US" altLang="zh-CN" dirty="0" smtClean="0"/>
              <a:t>Yu Bai (ybai181)</a:t>
            </a:r>
          </a:p>
          <a:p>
            <a:endParaRPr lang="zh-CN" alt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5643578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Butt, S., Lagar-Cavilla, H. A., Srivastava, A., &amp; Ganapathy, V. (2012, October). Self-service cloud computing. In </a:t>
            </a:r>
            <a:r>
              <a:rPr lang="en-GB" i="1" dirty="0" smtClean="0"/>
              <a:t>Proceedings of the 2012 ACM conference on Computer and communications security</a:t>
            </a:r>
            <a:r>
              <a:rPr lang="en-GB" dirty="0" smtClean="0"/>
              <a:t> (pp. 253-264). ACM.</a:t>
            </a:r>
            <a:endParaRPr lang="zh-CN" alt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785786" y="785794"/>
            <a:ext cx="7924800" cy="11430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Question </a:t>
            </a:r>
            <a:endParaRPr lang="zh-CN" altLang="en-US" dirty="0" err="1" smtClean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security is really important, what would clients prefer SSC or their own servers?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Can </a:t>
            </a:r>
            <a:r>
              <a:rPr lang="en-US" altLang="zh-CN" dirty="0" smtClean="0"/>
              <a:t>we come up a way someday to finally get rid off the problem caused by people in a security </a:t>
            </a:r>
            <a:r>
              <a:rPr lang="en-US" altLang="zh-CN" dirty="0" smtClean="0"/>
              <a:t>system?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CN" sz="4800" dirty="0" smtClean="0">
                <a:solidFill>
                  <a:schemeClr val="tx2"/>
                </a:solidFill>
              </a:rPr>
              <a:t>Thank</a:t>
            </a:r>
            <a:r>
              <a:rPr lang="en-US" altLang="zh-CN" sz="5400" dirty="0" smtClean="0">
                <a:solidFill>
                  <a:schemeClr val="tx2"/>
                </a:solidFill>
              </a:rPr>
              <a:t> </a:t>
            </a:r>
            <a:r>
              <a:rPr lang="en-US" altLang="zh-CN" sz="5400" dirty="0" smtClean="0">
                <a:solidFill>
                  <a:schemeClr val="tx2"/>
                </a:solidFill>
              </a:rPr>
              <a:t>you!</a:t>
            </a:r>
            <a:endParaRPr lang="zh-CN" altLang="en-US" sz="5400" dirty="0">
              <a:solidFill>
                <a:schemeClr val="tx2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714876" y="3929066"/>
            <a:ext cx="4013200" cy="581764"/>
          </a:xfrm>
        </p:spPr>
        <p:txBody>
          <a:bodyPr/>
          <a:lstStyle/>
          <a:p>
            <a:pPr algn="just"/>
            <a:r>
              <a:rPr lang="en-US" altLang="zh-CN" dirty="0" smtClean="0"/>
              <a:t>Yu Bai (ybai181)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a Self-service Cloud(SSC)?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67196"/>
          </a:xfrm>
        </p:spPr>
        <p:txBody>
          <a:bodyPr/>
          <a:lstStyle/>
          <a:p>
            <a:r>
              <a:rPr lang="en-US" altLang="zh-CN" dirty="0" smtClean="0"/>
              <a:t>SSC is a new cloud computing model that improves client </a:t>
            </a:r>
            <a:r>
              <a:rPr lang="en-US" altLang="zh-CN" dirty="0" smtClean="0"/>
              <a:t>security and </a:t>
            </a:r>
            <a:r>
              <a:rPr lang="en-US" altLang="zh-CN" dirty="0" smtClean="0"/>
              <a:t>privacy, and gives clients the flexibility to deploy </a:t>
            </a:r>
            <a:r>
              <a:rPr lang="en-US" altLang="zh-CN" dirty="0" smtClean="0"/>
              <a:t>privileged services </a:t>
            </a:r>
            <a:r>
              <a:rPr lang="en-US" altLang="zh-CN" dirty="0" smtClean="0"/>
              <a:t>on their own </a:t>
            </a:r>
            <a:r>
              <a:rPr lang="en-US" altLang="zh-CN" dirty="0" smtClean="0"/>
              <a:t>VMs (Butt, 2012).</a:t>
            </a:r>
          </a:p>
          <a:p>
            <a:r>
              <a:rPr lang="en-US" altLang="zh-CN" dirty="0" smtClean="0"/>
              <a:t>A security framework of cloud that considers providers(</a:t>
            </a:r>
            <a:r>
              <a:rPr lang="en-US" altLang="zh-CN" dirty="0" err="1" smtClean="0"/>
              <a:t>amozon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google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ebay</a:t>
            </a:r>
            <a:r>
              <a:rPr lang="en-US" altLang="zh-CN" dirty="0" smtClean="0"/>
              <a:t>) and administrators(people who work at provider’s Lab or have access to it) as different roles(my point of view).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Framework of traditional cloud</a:t>
            </a:r>
            <a:endParaRPr lang="zh-CN" altLang="en-US" dirty="0" err="1" smtClean="0"/>
          </a:p>
        </p:txBody>
      </p:sp>
      <p:sp>
        <p:nvSpPr>
          <p:cNvPr id="13" name="TextBox 12"/>
          <p:cNvSpPr txBox="1"/>
          <p:nvPr/>
        </p:nvSpPr>
        <p:spPr>
          <a:xfrm>
            <a:off x="1142976" y="2571744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</a:rPr>
              <a:t>Virtual machine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86116" y="2786058"/>
            <a:ext cx="49292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200" dirty="0" smtClean="0">
                <a:solidFill>
                  <a:schemeClr val="bg1"/>
                </a:solidFill>
              </a:rPr>
              <a:t>Microkernel(Fiasco.OC)</a:t>
            </a:r>
            <a:endParaRPr lang="zh-CN" altLang="en-US" sz="3200" dirty="0" smtClean="0">
              <a:solidFill>
                <a:schemeClr val="bg1"/>
              </a:solidFill>
            </a:endParaRPr>
          </a:p>
          <a:p>
            <a:endParaRPr lang="zh-CN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8" name="内容占位符 17"/>
          <p:cNvGraphicFramePr>
            <a:graphicFrameLocks noGrp="1"/>
          </p:cNvGraphicFramePr>
          <p:nvPr>
            <p:ph idx="1"/>
          </p:nvPr>
        </p:nvGraphicFramePr>
        <p:xfrm>
          <a:off x="857224" y="2285992"/>
          <a:ext cx="7448576" cy="2709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14348" y="5072074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altLang="zh-CN" dirty="0" smtClean="0"/>
              <a:t> Dom0, Hypervisor, and Hardware (three grey components) consist of trusted </a:t>
            </a:r>
            <a:r>
              <a:rPr lang="en-US" altLang="zh-CN" dirty="0" smtClean="0"/>
              <a:t>computing base(TCB</a:t>
            </a:r>
            <a:r>
              <a:rPr lang="en-US" altLang="zh-CN" dirty="0" smtClean="0"/>
              <a:t>).</a:t>
            </a:r>
          </a:p>
          <a:p>
            <a:pPr>
              <a:buFontTx/>
              <a:buChar char="-"/>
            </a:pPr>
            <a:r>
              <a:rPr lang="en-US" altLang="zh-CN" dirty="0" smtClean="0"/>
              <a:t> Hypervisor directly control hardware and runs at the highest privilege level</a:t>
            </a:r>
          </a:p>
          <a:p>
            <a:r>
              <a:rPr lang="en-US" altLang="zh-CN" dirty="0" smtClean="0"/>
              <a:t>- Dom0 as a special VM used by administrators has the privileges to schedule, configure, control, monitor on other VMs.</a:t>
            </a:r>
            <a:endParaRPr lang="zh-CN" alt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714356"/>
            <a:ext cx="7924800" cy="11430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Framework of SSC</a:t>
            </a:r>
            <a:endParaRPr lang="zh-CN" altLang="zh-CN" dirty="0" err="1" smtClean="0"/>
          </a:p>
        </p:txBody>
      </p:sp>
      <p:sp>
        <p:nvSpPr>
          <p:cNvPr id="6" name="TextBox 5"/>
          <p:cNvSpPr txBox="1"/>
          <p:nvPr/>
        </p:nvSpPr>
        <p:spPr>
          <a:xfrm>
            <a:off x="1142976" y="2571744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</a:rPr>
              <a:t>Virtual machine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6116" y="2786058"/>
            <a:ext cx="49292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200" dirty="0" smtClean="0">
                <a:solidFill>
                  <a:schemeClr val="bg1"/>
                </a:solidFill>
              </a:rPr>
              <a:t>Microkernel(Fiasco.OC)</a:t>
            </a:r>
            <a:endParaRPr lang="zh-CN" altLang="en-US" sz="3200" dirty="0" smtClean="0">
              <a:solidFill>
                <a:schemeClr val="bg1"/>
              </a:solidFill>
            </a:endParaRPr>
          </a:p>
          <a:p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357430"/>
            <a:ext cx="75057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785786" y="5286389"/>
            <a:ext cx="68580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altLang="zh-CN" sz="2800" dirty="0" smtClean="0">
                <a:latin typeface="+mn-lt"/>
                <a:ea typeface="+mn-ea"/>
              </a:rPr>
              <a:t>Reducing the privilege of administrators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  - SDom0 can no longer spy on user </a:t>
            </a:r>
            <a:r>
              <a:rPr lang="en-US" altLang="zh-CN" dirty="0" smtClean="0"/>
              <a:t>domain.</a:t>
            </a:r>
          </a:p>
          <a:p>
            <a:pPr>
              <a:buNone/>
            </a:pPr>
            <a:r>
              <a:rPr lang="en-US" altLang="zh-CN" dirty="0" smtClean="0"/>
              <a:t>      - SDom0 </a:t>
            </a:r>
            <a:r>
              <a:rPr lang="en-US" altLang="zh-CN" dirty="0" smtClean="0"/>
              <a:t>is out of </a:t>
            </a:r>
            <a:r>
              <a:rPr lang="en-US" altLang="zh-CN" dirty="0" smtClean="0"/>
              <a:t>TCB.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57224" y="6407877"/>
            <a:ext cx="764386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SDom0(System Domain </a:t>
            </a:r>
            <a:r>
              <a:rPr lang="en-US" altLang="zh-CN" sz="1050" dirty="0" smtClean="0"/>
              <a:t>0) </a:t>
            </a:r>
            <a:r>
              <a:rPr lang="en-US" altLang="zh-CN" sz="1050" dirty="0" err="1" smtClean="0"/>
              <a:t>SDomB</a:t>
            </a:r>
            <a:r>
              <a:rPr lang="en-US" altLang="zh-CN" sz="1050" dirty="0" smtClean="0"/>
              <a:t>(System </a:t>
            </a:r>
            <a:r>
              <a:rPr lang="en-US" altLang="zh-CN" sz="1050" dirty="0" smtClean="0"/>
              <a:t>Domain </a:t>
            </a:r>
            <a:r>
              <a:rPr lang="en-US" altLang="zh-CN" sz="1050" dirty="0" smtClean="0"/>
              <a:t>Builder) UDom0(User </a:t>
            </a:r>
            <a:r>
              <a:rPr lang="en-US" altLang="zh-CN" sz="1050" dirty="0" smtClean="0"/>
              <a:t>Domain </a:t>
            </a:r>
            <a:r>
              <a:rPr lang="en-US" altLang="zh-CN" sz="1050" dirty="0" smtClean="0"/>
              <a:t>0) SD(Service Domain) MTSD(Mutually-trusted </a:t>
            </a:r>
            <a:r>
              <a:rPr lang="en-US" altLang="zh-CN" sz="1050" dirty="0" smtClean="0"/>
              <a:t>service Domain)</a:t>
            </a:r>
            <a:endParaRPr lang="zh-CN" altLang="en-US" sz="105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8167718" cy="11430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Background of </a:t>
            </a:r>
            <a:r>
              <a:rPr lang="en-GB" altLang="zh-CN" dirty="0" smtClean="0"/>
              <a:t>Self-service Cloud(</a:t>
            </a:r>
            <a:r>
              <a:rPr lang="en-US" altLang="zh-CN" dirty="0" smtClean="0"/>
              <a:t>SSC)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3567130"/>
          </a:xfrm>
        </p:spPr>
        <p:txBody>
          <a:bodyPr/>
          <a:lstStyle/>
          <a:p>
            <a:r>
              <a:rPr lang="en-GB" altLang="zh-CN" dirty="0" smtClean="0"/>
              <a:t>Cloud Layers</a:t>
            </a:r>
            <a:endParaRPr lang="en-US" altLang="zh-CN" dirty="0" smtClean="0"/>
          </a:p>
          <a:p>
            <a:pPr>
              <a:buNone/>
              <a:defRPr/>
            </a:pPr>
            <a:r>
              <a:rPr lang="en-US" altLang="zh-CN" dirty="0" smtClean="0"/>
              <a:t>	-</a:t>
            </a:r>
            <a:r>
              <a:rPr lang="en-GB" altLang="zh-CN" dirty="0" smtClean="0"/>
              <a:t>Software as a Service (</a:t>
            </a:r>
            <a:r>
              <a:rPr lang="en-GB" altLang="zh-CN" dirty="0" err="1" smtClean="0"/>
              <a:t>SaaS</a:t>
            </a:r>
            <a:r>
              <a:rPr lang="en-GB" altLang="zh-CN" dirty="0" smtClean="0"/>
              <a:t>) </a:t>
            </a:r>
          </a:p>
          <a:p>
            <a:pPr>
              <a:buNone/>
              <a:defRPr/>
            </a:pPr>
            <a:r>
              <a:rPr lang="en-GB" altLang="zh-CN" dirty="0" smtClean="0"/>
              <a:t>	-</a:t>
            </a:r>
            <a:r>
              <a:rPr lang="en-GB" altLang="zh-CN" dirty="0" smtClean="0">
                <a:solidFill>
                  <a:srgbClr val="C00000"/>
                </a:solidFill>
              </a:rPr>
              <a:t>Platform as a Service (</a:t>
            </a:r>
            <a:r>
              <a:rPr lang="en-GB" altLang="zh-CN" dirty="0" err="1" smtClean="0">
                <a:solidFill>
                  <a:srgbClr val="C00000"/>
                </a:solidFill>
              </a:rPr>
              <a:t>PaaS</a:t>
            </a:r>
            <a:r>
              <a:rPr lang="en-GB" altLang="zh-CN" dirty="0" smtClean="0">
                <a:solidFill>
                  <a:srgbClr val="C00000"/>
                </a:solidFill>
              </a:rPr>
              <a:t>) </a:t>
            </a:r>
          </a:p>
          <a:p>
            <a:pPr>
              <a:buNone/>
              <a:defRPr/>
            </a:pPr>
            <a:r>
              <a:rPr lang="en-US" altLang="zh-CN" dirty="0" smtClean="0"/>
              <a:t>	-</a:t>
            </a:r>
            <a:r>
              <a:rPr lang="en-GB" altLang="zh-CN" dirty="0" smtClean="0"/>
              <a:t>Infrastructure as a Service (</a:t>
            </a:r>
            <a:r>
              <a:rPr lang="en-GB" altLang="zh-CN" dirty="0" err="1" smtClean="0"/>
              <a:t>IaaS</a:t>
            </a:r>
            <a:r>
              <a:rPr lang="en-GB" altLang="zh-CN" dirty="0" smtClean="0"/>
              <a:t>) </a:t>
            </a:r>
            <a:endParaRPr lang="en-US" altLang="zh-CN" dirty="0" smtClean="0"/>
          </a:p>
          <a:p>
            <a:pPr>
              <a:defRPr/>
            </a:pPr>
            <a:r>
              <a:rPr lang="en-US" altLang="zh-CN" dirty="0" smtClean="0"/>
              <a:t>Which </a:t>
            </a:r>
            <a:r>
              <a:rPr lang="en-US" altLang="zh-CN" dirty="0" smtClean="0"/>
              <a:t>kind </a:t>
            </a:r>
            <a:r>
              <a:rPr lang="en-US" altLang="zh-CN" dirty="0" smtClean="0"/>
              <a:t>of threats?</a:t>
            </a:r>
            <a:endParaRPr lang="zh-CN" altLang="en-US" dirty="0" smtClean="0"/>
          </a:p>
          <a:p>
            <a:pPr>
              <a:buNone/>
            </a:pPr>
            <a:r>
              <a:rPr lang="en-GB" altLang="zh-CN" dirty="0" smtClean="0"/>
              <a:t>	-User-to-user threat </a:t>
            </a:r>
          </a:p>
          <a:p>
            <a:pPr>
              <a:buNone/>
            </a:pPr>
            <a:r>
              <a:rPr lang="en-GB" altLang="zh-CN" dirty="0" smtClean="0"/>
              <a:t>	-User-to-infrastructure threat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4414" y="5929330"/>
            <a:ext cx="75724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2800" dirty="0" smtClean="0">
                <a:latin typeface="+mn-lt"/>
                <a:ea typeface="+mn-ea"/>
              </a:rPr>
              <a:t>-</a:t>
            </a:r>
            <a:r>
              <a:rPr lang="en-GB" altLang="zh-CN" sz="2800" dirty="0" smtClean="0">
                <a:latin typeface="+mn-lt"/>
                <a:ea typeface="+mn-ea"/>
              </a:rPr>
              <a:t>Provider-to-user threat</a:t>
            </a:r>
          </a:p>
          <a:p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Reason behind SSC framework</a:t>
            </a:r>
            <a:endParaRPr lang="zh-CN" altLang="en-US" dirty="0" err="1" smtClean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10072"/>
          </a:xfrm>
        </p:spPr>
        <p:txBody>
          <a:bodyPr/>
          <a:lstStyle/>
          <a:p>
            <a:r>
              <a:rPr lang="en-US" dirty="0" smtClean="0"/>
              <a:t>Provider-to-user threat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-Clients want to protect their privacy and sensitive data</a:t>
            </a:r>
            <a:r>
              <a:rPr lang="en-US" dirty="0" smtClean="0"/>
              <a:t>, and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-Providers value their reputation, but</a:t>
            </a:r>
          </a:p>
          <a:p>
            <a:pPr>
              <a:buNone/>
            </a:pPr>
            <a:r>
              <a:rPr lang="en-US" dirty="0" smtClean="0"/>
              <a:t>	-Administrators </a:t>
            </a:r>
            <a:r>
              <a:rPr lang="en-US" dirty="0" smtClean="0"/>
              <a:t>could be malicious , driven by personal interest.</a:t>
            </a:r>
            <a:endParaRPr lang="en-US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Appreciation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5786" y="2357430"/>
            <a:ext cx="7693025" cy="3724275"/>
          </a:xfrm>
        </p:spPr>
        <p:txBody>
          <a:bodyPr/>
          <a:lstStyle/>
          <a:p>
            <a:r>
              <a:rPr lang="en-US" altLang="zh-CN" dirty="0" smtClean="0"/>
              <a:t>Fine grained of analysis on roles </a:t>
            </a:r>
          </a:p>
          <a:p>
            <a:pPr>
              <a:buNone/>
            </a:pPr>
            <a:r>
              <a:rPr lang="en-US" altLang="zh-CN" dirty="0" smtClean="0"/>
              <a:t>	- Recognize administrators are different from providers.</a:t>
            </a:r>
          </a:p>
          <a:p>
            <a:pPr>
              <a:buNone/>
            </a:pPr>
            <a:r>
              <a:rPr lang="en-US" altLang="zh-CN" dirty="0" smtClean="0"/>
              <a:t>	- </a:t>
            </a:r>
            <a:r>
              <a:rPr lang="en-US" altLang="zh-CN" dirty="0" smtClean="0"/>
              <a:t>A </a:t>
            </a:r>
            <a:r>
              <a:rPr lang="en-US" altLang="zh-CN" dirty="0" smtClean="0"/>
              <a:t>feasible </a:t>
            </a:r>
            <a:r>
              <a:rPr lang="en-US" altLang="zh-CN" dirty="0" smtClean="0"/>
              <a:t>and delicate model to limit the </a:t>
            </a:r>
            <a:r>
              <a:rPr lang="en-US" altLang="zh-CN" dirty="0" smtClean="0"/>
              <a:t>power of administrators.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Limitation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38634"/>
          </a:xfrm>
        </p:spPr>
        <p:txBody>
          <a:bodyPr/>
          <a:lstStyle/>
          <a:p>
            <a:r>
              <a:rPr lang="en-US" altLang="zh-CN" dirty="0" smtClean="0"/>
              <a:t>Lose </a:t>
            </a:r>
            <a:r>
              <a:rPr lang="en-US" altLang="zh-CN" dirty="0" smtClean="0"/>
              <a:t>the main advertised feature of cloud - administration </a:t>
            </a:r>
            <a:r>
              <a:rPr lang="en-US" altLang="zh-CN" dirty="0" smtClean="0"/>
              <a:t>free.</a:t>
            </a:r>
          </a:p>
          <a:p>
            <a:pPr>
              <a:buNone/>
            </a:pPr>
            <a:r>
              <a:rPr lang="en-US" altLang="zh-CN" sz="2400" dirty="0" smtClean="0"/>
              <a:t>	-Clients need put more effort into non-functional part.</a:t>
            </a:r>
          </a:p>
          <a:p>
            <a:pPr>
              <a:buNone/>
            </a:pPr>
            <a:r>
              <a:rPr lang="en-US" altLang="zh-CN" sz="2400" dirty="0" smtClean="0"/>
              <a:t>	-Suggested app store seems not </a:t>
            </a:r>
            <a:r>
              <a:rPr lang="en-US" altLang="zh-CN" sz="2400" dirty="0" smtClean="0"/>
              <a:t>plausible(need to trust third party software and seems no enough market </a:t>
            </a:r>
            <a:r>
              <a:rPr lang="en-US" altLang="zh-CN" sz="2400" dirty="0" smtClean="0"/>
              <a:t>requirement).</a:t>
            </a:r>
          </a:p>
          <a:p>
            <a:pPr>
              <a:buNone/>
            </a:pPr>
            <a:r>
              <a:rPr lang="en-US" altLang="zh-CN" sz="2400" dirty="0" smtClean="0"/>
              <a:t>	</a:t>
            </a:r>
            <a:endParaRPr lang="zh-CN" alt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Limitation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5818" y="2285992"/>
            <a:ext cx="8286776" cy="4143404"/>
          </a:xfrm>
        </p:spPr>
        <p:txBody>
          <a:bodyPr/>
          <a:lstStyle/>
          <a:p>
            <a:r>
              <a:rPr lang="en-US" altLang="zh-CN" dirty="0" smtClean="0"/>
              <a:t>Practical </a:t>
            </a:r>
            <a:r>
              <a:rPr lang="en-US" altLang="zh-CN" dirty="0" smtClean="0"/>
              <a:t>security </a:t>
            </a:r>
            <a:r>
              <a:rPr lang="en-US" altLang="zh-CN" dirty="0" smtClean="0"/>
              <a:t>(Lampson, 2004) </a:t>
            </a:r>
            <a:r>
              <a:rPr lang="en-US" altLang="zh-CN" dirty="0" smtClean="0"/>
              <a:t>or shifting responsibility?</a:t>
            </a:r>
          </a:p>
          <a:p>
            <a:pPr>
              <a:buNone/>
            </a:pPr>
            <a:r>
              <a:rPr lang="en-US" altLang="zh-CN" sz="2400" dirty="0" smtClean="0"/>
              <a:t>     -Looks like balancing the cost of protection and the risk of loss. But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	-</a:t>
            </a:r>
            <a:r>
              <a:rPr lang="en-US" altLang="zh-CN" sz="2400" dirty="0" smtClean="0"/>
              <a:t>Still need to trust </a:t>
            </a:r>
            <a:r>
              <a:rPr lang="en-US" altLang="zh-CN" sz="2400" dirty="0" smtClean="0"/>
              <a:t>providers, and there </a:t>
            </a:r>
            <a:r>
              <a:rPr lang="en-US" altLang="zh-CN" sz="2400" dirty="0" smtClean="0"/>
              <a:t>will </a:t>
            </a:r>
            <a:r>
              <a:rPr lang="en-US" altLang="zh-CN" sz="2400" dirty="0" smtClean="0"/>
              <a:t>still be somebody who has access to supervisor</a:t>
            </a:r>
            <a:r>
              <a:rPr lang="en-US" altLang="zh-CN" sz="2400" dirty="0" smtClean="0"/>
              <a:t>, </a:t>
            </a:r>
            <a:r>
              <a:rPr lang="en-US" altLang="zh-CN" sz="2400" dirty="0" smtClean="0"/>
              <a:t>hardware, i.e. TCB. 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	</a:t>
            </a:r>
            <a:r>
              <a:rPr lang="en-US" altLang="zh-CN" sz="2400" dirty="0" smtClean="0"/>
              <a:t>-</a:t>
            </a:r>
            <a:r>
              <a:rPr lang="en-US" altLang="zh-CN" sz="2400" dirty="0" smtClean="0"/>
              <a:t>If providers cannot trust their administrators, should clients trust their own administrators? </a:t>
            </a:r>
          </a:p>
          <a:p>
            <a:pPr>
              <a:buNone/>
            </a:pPr>
            <a:r>
              <a:rPr lang="en-US" altLang="zh-CN" sz="2400" dirty="0" smtClean="0"/>
              <a:t>    </a:t>
            </a:r>
            <a:r>
              <a:rPr lang="en-US" altLang="zh-CN" sz="2400" dirty="0" smtClean="0"/>
              <a:t> -Whatever </a:t>
            </a:r>
            <a:r>
              <a:rPr lang="en-US" altLang="zh-CN" sz="2400" dirty="0" smtClean="0"/>
              <a:t>clients have to trust some individuals</a:t>
            </a:r>
            <a:r>
              <a:rPr lang="en-US" altLang="zh-CN" sz="2400" dirty="0" smtClean="0"/>
              <a:t>.</a:t>
            </a:r>
          </a:p>
          <a:p>
            <a:pPr>
              <a:buNone/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    -Wouldn’t a Bell-La </a:t>
            </a:r>
            <a:r>
              <a:rPr lang="en-US" altLang="zh-CN" sz="2400" dirty="0" err="1" smtClean="0"/>
              <a:t>Padula</a:t>
            </a:r>
            <a:r>
              <a:rPr lang="en-US" altLang="zh-CN" sz="2400" dirty="0" smtClean="0"/>
              <a:t> confidentiality model be better ?</a:t>
            </a:r>
            <a:endParaRPr lang="en-US" altLang="zh-CN" sz="2400" dirty="0" smtClean="0"/>
          </a:p>
          <a:p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6581001"/>
            <a:ext cx="8143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Lampson, B. W. (2004). Computer security in the real world. </a:t>
            </a:r>
            <a:r>
              <a:rPr lang="en-US" sz="1200" i="1" dirty="0" smtClean="0"/>
              <a:t>Computer</a:t>
            </a:r>
            <a:r>
              <a:rPr lang="en-US" sz="1200" dirty="0" smtClean="0"/>
              <a:t>, </a:t>
            </a:r>
            <a:r>
              <a:rPr lang="en-US" sz="1200" i="1" dirty="0" smtClean="0"/>
              <a:t>37</a:t>
            </a:r>
            <a:r>
              <a:rPr lang="en-US" sz="1200" dirty="0" smtClean="0"/>
              <a:t>(6), 37-46.</a:t>
            </a:r>
            <a:endParaRPr lang="zh-CN" altLang="en-US" sz="1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自定义 2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1996</TotalTime>
  <Words>354</Words>
  <Application>Microsoft Office PowerPoint</Application>
  <PresentationFormat>全屏显示(4:3)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Capsules</vt:lpstr>
      <vt:lpstr>Self-service Cloud Computing</vt:lpstr>
      <vt:lpstr>What is a Self-service Cloud(SSC)?</vt:lpstr>
      <vt:lpstr>Framework of traditional cloud</vt:lpstr>
      <vt:lpstr>Framework of SSC</vt:lpstr>
      <vt:lpstr>Background of Self-service Cloud(SSC)</vt:lpstr>
      <vt:lpstr>Reason behind SSC framework</vt:lpstr>
      <vt:lpstr>Appreciation</vt:lpstr>
      <vt:lpstr>Limitation</vt:lpstr>
      <vt:lpstr>Limitation</vt:lpstr>
      <vt:lpstr>Question </vt:lpstr>
      <vt:lpstr>Thank you!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equality</dc:title>
  <dc:creator>微软用户</dc:creator>
  <cp:lastModifiedBy>KIKI</cp:lastModifiedBy>
  <cp:revision>239</cp:revision>
  <dcterms:created xsi:type="dcterms:W3CDTF">2012-02-28T22:11:34Z</dcterms:created>
  <dcterms:modified xsi:type="dcterms:W3CDTF">2013-09-29T13:23:45Z</dcterms:modified>
</cp:coreProperties>
</file>