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047" autoAdjust="0"/>
    <p:restoredTop sz="62929" autoAdjust="0"/>
  </p:normalViewPr>
  <p:slideViewPr>
    <p:cSldViewPr>
      <p:cViewPr varScale="1">
        <p:scale>
          <a:sx n="72" d="100"/>
          <a:sy n="72" d="100"/>
        </p:scale>
        <p:origin x="-27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D2AAB4-8136-4CEB-AA16-71134257CD2E}" type="datetimeFigureOut">
              <a:rPr lang="en-NZ" smtClean="0"/>
              <a:t>18/09/2013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C7A83D-8DC7-4DE2-A40D-7C399D93DF77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785478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r>
              <a:rPr lang="en-NZ" b="1" dirty="0" smtClean="0"/>
              <a:t>1. Title</a:t>
            </a:r>
          </a:p>
          <a:p>
            <a:pPr marL="0" indent="0">
              <a:buFont typeface="+mj-lt"/>
              <a:buNone/>
            </a:pPr>
            <a:r>
              <a:rPr lang="en-NZ" dirty="0" smtClean="0"/>
              <a:t>Bib info</a:t>
            </a:r>
          </a:p>
          <a:p>
            <a:pPr marL="0" indent="0">
              <a:buFont typeface="+mj-lt"/>
              <a:buNone/>
            </a:pPr>
            <a:endParaRPr lang="en-NZ" dirty="0" smtClean="0"/>
          </a:p>
          <a:p>
            <a:pPr marL="0" indent="0">
              <a:buFont typeface="+mj-lt"/>
              <a:buNone/>
            </a:pPr>
            <a:r>
              <a:rPr lang="en-NZ" b="1" dirty="0" smtClean="0"/>
              <a:t>2. Summary</a:t>
            </a:r>
          </a:p>
          <a:p>
            <a:pPr marL="0" indent="0">
              <a:buFont typeface="+mj-lt"/>
              <a:buNone/>
            </a:pPr>
            <a:r>
              <a:rPr lang="en-NZ" b="0" dirty="0" smtClean="0"/>
              <a:t>Introduce OSNs,</a:t>
            </a:r>
            <a:r>
              <a:rPr lang="en-NZ" b="0" baseline="0" dirty="0" smtClean="0"/>
              <a:t> ask a question?</a:t>
            </a:r>
          </a:p>
          <a:p>
            <a:pPr marL="0" indent="0">
              <a:buFont typeface="+mj-lt"/>
              <a:buNone/>
            </a:pPr>
            <a:r>
              <a:rPr lang="en-NZ" b="0" baseline="0" dirty="0" smtClean="0"/>
              <a:t>Digital footprint</a:t>
            </a:r>
          </a:p>
          <a:p>
            <a:pPr marL="0" indent="0">
              <a:buFont typeface="+mj-lt"/>
              <a:buNone/>
            </a:pPr>
            <a:endParaRPr lang="en-NZ" b="0" dirty="0" smtClean="0"/>
          </a:p>
          <a:p>
            <a:pPr marL="0" indent="0">
              <a:buFont typeface="+mj-lt"/>
              <a:buNone/>
            </a:pPr>
            <a:r>
              <a:rPr lang="en-NZ" b="1" dirty="0" smtClean="0"/>
              <a:t>3. Summary</a:t>
            </a:r>
          </a:p>
          <a:p>
            <a:pPr marL="0" indent="0">
              <a:buFont typeface="+mj-lt"/>
              <a:buNone/>
            </a:pPr>
            <a:r>
              <a:rPr lang="en-NZ" b="0" dirty="0" smtClean="0"/>
              <a:t>There</a:t>
            </a:r>
            <a:r>
              <a:rPr lang="en-NZ" b="0" baseline="0" dirty="0" smtClean="0"/>
              <a:t> are lots of tools which claim to facilitate the extraction of specific classes of personal data (either directly or through correlation)</a:t>
            </a:r>
          </a:p>
          <a:p>
            <a:pPr marL="0" indent="0">
              <a:buFont typeface="+mj-lt"/>
              <a:buNone/>
            </a:pPr>
            <a:r>
              <a:rPr lang="en-NZ" b="0" baseline="0" dirty="0" smtClean="0"/>
              <a:t>Example attacks</a:t>
            </a:r>
          </a:p>
          <a:p>
            <a:pPr marL="0" indent="0">
              <a:buFont typeface="+mj-lt"/>
              <a:buNone/>
            </a:pPr>
            <a:r>
              <a:rPr lang="en-NZ" b="0" baseline="0" dirty="0" smtClean="0"/>
              <a:t>The purpose of this paper was to understand the risks of all of these tools and techniques becoming available to a malicious entity.</a:t>
            </a:r>
          </a:p>
          <a:p>
            <a:pPr marL="0" indent="0">
              <a:buFont typeface="+mj-lt"/>
              <a:buNone/>
            </a:pPr>
            <a:r>
              <a:rPr lang="en-NZ" b="0" baseline="0" dirty="0" smtClean="0"/>
              <a:t>If one has certain information about an entity in the OSN domain, what other information can they derive and with what </a:t>
            </a:r>
            <a:r>
              <a:rPr lang="en-NZ" b="0" i="1" baseline="0" dirty="0" smtClean="0"/>
              <a:t>ease</a:t>
            </a:r>
            <a:r>
              <a:rPr lang="en-NZ" b="0" i="0" baseline="0" dirty="0" smtClean="0"/>
              <a:t> and </a:t>
            </a:r>
            <a:r>
              <a:rPr lang="en-NZ" b="0" i="1" baseline="0" dirty="0" smtClean="0"/>
              <a:t>accuracy</a:t>
            </a:r>
            <a:endParaRPr lang="en-NZ" b="0" dirty="0" smtClean="0"/>
          </a:p>
          <a:p>
            <a:pPr marL="0" indent="0">
              <a:buFont typeface="+mj-lt"/>
              <a:buNone/>
            </a:pPr>
            <a:endParaRPr lang="en-NZ" b="1" dirty="0" smtClean="0"/>
          </a:p>
          <a:p>
            <a:pPr marL="0" indent="0">
              <a:buFont typeface="+mj-lt"/>
              <a:buNone/>
            </a:pPr>
            <a:r>
              <a:rPr lang="en-NZ" b="1" dirty="0" smtClean="0"/>
              <a:t>4. Summary</a:t>
            </a:r>
          </a:p>
          <a:p>
            <a:pPr marL="0" indent="0">
              <a:buFont typeface="+mj-lt"/>
              <a:buNone/>
            </a:pPr>
            <a:r>
              <a:rPr lang="en-NZ" b="0" dirty="0" smtClean="0"/>
              <a:t>Through</a:t>
            </a:r>
            <a:r>
              <a:rPr lang="en-NZ" b="0" baseline="0" dirty="0" smtClean="0"/>
              <a:t> the amalgamation and synthesis of current research and general knowledge they developed a </a:t>
            </a:r>
            <a:r>
              <a:rPr lang="en-NZ" b="0" i="1" baseline="0" dirty="0" smtClean="0"/>
              <a:t>Data-Reachability Model</a:t>
            </a:r>
          </a:p>
          <a:p>
            <a:pPr marL="0" indent="0">
              <a:buFont typeface="+mj-lt"/>
              <a:buNone/>
            </a:pPr>
            <a:r>
              <a:rPr lang="en-NZ" b="0" i="1" baseline="0" dirty="0" smtClean="0"/>
              <a:t>*Picture of model*</a:t>
            </a:r>
          </a:p>
          <a:p>
            <a:pPr marL="0" indent="0">
              <a:buFont typeface="+mj-lt"/>
              <a:buNone/>
            </a:pPr>
            <a:r>
              <a:rPr lang="en-NZ" b="0" i="0" dirty="0" smtClean="0"/>
              <a:t>Derivation</a:t>
            </a:r>
            <a:r>
              <a:rPr lang="en-NZ" b="0" i="0" baseline="0" dirty="0" smtClean="0"/>
              <a:t> process until no more = transitive closure. Inverse gives you the minimal datasets required to get x.</a:t>
            </a:r>
          </a:p>
          <a:p>
            <a:pPr marL="0" indent="0">
              <a:buFont typeface="+mj-lt"/>
              <a:buNone/>
            </a:pPr>
            <a:r>
              <a:rPr lang="en-NZ" b="0" i="0" baseline="0" dirty="0" smtClean="0"/>
              <a:t>Explain the coding system.</a:t>
            </a:r>
            <a:endParaRPr lang="en-NZ" b="0" i="0" dirty="0" smtClean="0"/>
          </a:p>
          <a:p>
            <a:pPr marL="0" indent="0">
              <a:buFont typeface="+mj-lt"/>
              <a:buNone/>
            </a:pPr>
            <a:r>
              <a:rPr lang="en-N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They view this work as a key method (which a user-friendly interface can easily be developed) in which they might make cyber risk more tangible to users of OSNs by showing them an attack-centric view</a:t>
            </a:r>
            <a:endParaRPr lang="en-NZ" b="1" dirty="0" smtClean="0"/>
          </a:p>
          <a:p>
            <a:pPr marL="0" indent="0">
              <a:buFont typeface="+mj-lt"/>
              <a:buNone/>
            </a:pPr>
            <a:endParaRPr lang="en-NZ" b="1" dirty="0" smtClean="0"/>
          </a:p>
          <a:p>
            <a:pPr marL="0" indent="0">
              <a:buFont typeface="+mj-lt"/>
              <a:buNone/>
            </a:pPr>
            <a:r>
              <a:rPr lang="en-NZ" b="1" baseline="0" dirty="0" smtClean="0"/>
              <a:t>7. Appreciative</a:t>
            </a:r>
          </a:p>
          <a:p>
            <a:pPr marL="0" indent="0">
              <a:buFont typeface="+mj-lt"/>
              <a:buNone/>
            </a:pPr>
            <a:r>
              <a:rPr lang="en-NZ" b="0" baseline="0" dirty="0" smtClean="0"/>
              <a:t>They have created a flexible, extensible model for effectively expressing the risks associated with the unchecked publishing of data in the OSN domain.</a:t>
            </a:r>
          </a:p>
          <a:p>
            <a:pPr marL="0" indent="0">
              <a:buFont typeface="+mj-lt"/>
              <a:buNone/>
            </a:pPr>
            <a:r>
              <a:rPr lang="en-NZ" b="0" baseline="0" dirty="0" smtClean="0"/>
              <a:t>Allows you to easily see which factors are most enabling.</a:t>
            </a:r>
          </a:p>
          <a:p>
            <a:pPr marL="0" indent="0">
              <a:buFont typeface="+mj-lt"/>
              <a:buNone/>
            </a:pPr>
            <a:r>
              <a:rPr lang="en-NZ" b="0" baseline="0" dirty="0" smtClean="0"/>
              <a:t>Enables you to see what risks are associated with what you’re sharing.</a:t>
            </a:r>
          </a:p>
          <a:p>
            <a:pPr marL="0" indent="0">
              <a:buFont typeface="+mj-lt"/>
              <a:buNone/>
            </a:pPr>
            <a:endParaRPr lang="en-NZ" b="1" baseline="0" dirty="0" smtClean="0"/>
          </a:p>
          <a:p>
            <a:pPr marL="0" indent="0">
              <a:buFont typeface="+mj-lt"/>
              <a:buNone/>
            </a:pPr>
            <a:r>
              <a:rPr lang="en-NZ" b="1" baseline="0" dirty="0" smtClean="0"/>
              <a:t>8. Appreciative</a:t>
            </a:r>
            <a:endParaRPr lang="en-NZ" b="1" dirty="0" smtClean="0"/>
          </a:p>
          <a:p>
            <a:pPr marL="0" indent="0">
              <a:buFont typeface="+mj-lt"/>
              <a:buNone/>
            </a:pPr>
            <a:r>
              <a:rPr lang="en-NZ" b="0" dirty="0" smtClean="0"/>
              <a:t>They</a:t>
            </a:r>
            <a:r>
              <a:rPr lang="en-NZ" b="0" baseline="0" dirty="0" smtClean="0"/>
              <a:t> have developed a prototype tool which can derive a given data point from a starting points that has not hitherto been considered.</a:t>
            </a:r>
          </a:p>
          <a:p>
            <a:pPr marL="0" indent="0">
              <a:buFont typeface="+mj-lt"/>
              <a:buNone/>
            </a:pPr>
            <a:r>
              <a:rPr lang="en-NZ" b="0" baseline="0" dirty="0" smtClean="0"/>
              <a:t>They have developed a tool which can represent the matrix as a weighted/coloured graph which they hope to turn into a user friendly interface.</a:t>
            </a:r>
            <a:endParaRPr lang="en-NZ" b="0" dirty="0" smtClean="0"/>
          </a:p>
          <a:p>
            <a:pPr marL="0" indent="0">
              <a:buFont typeface="+mj-lt"/>
              <a:buNone/>
            </a:pPr>
            <a:r>
              <a:rPr lang="en-NZ" b="0" dirty="0" smtClean="0"/>
              <a:t>The</a:t>
            </a:r>
            <a:r>
              <a:rPr lang="en-NZ" b="0" baseline="0" dirty="0" smtClean="0"/>
              <a:t> value is in the approach not the values…</a:t>
            </a:r>
            <a:endParaRPr lang="en-NZ" b="0" dirty="0" smtClean="0"/>
          </a:p>
          <a:p>
            <a:pPr marL="0" indent="0">
              <a:buFont typeface="+mj-lt"/>
              <a:buNone/>
            </a:pPr>
            <a:endParaRPr lang="en-NZ" b="1" dirty="0" smtClean="0"/>
          </a:p>
          <a:p>
            <a:pPr marL="0" indent="0">
              <a:buFont typeface="+mj-lt"/>
              <a:buNone/>
            </a:pPr>
            <a:r>
              <a:rPr lang="en-NZ" b="1" dirty="0" smtClean="0"/>
              <a:t>5.</a:t>
            </a:r>
            <a:r>
              <a:rPr lang="en-NZ" b="1" baseline="0" dirty="0" smtClean="0"/>
              <a:t> Critical</a:t>
            </a:r>
          </a:p>
          <a:p>
            <a:pPr marL="0" indent="0">
              <a:buFont typeface="+mj-lt"/>
              <a:buNone/>
            </a:pPr>
            <a:r>
              <a:rPr lang="en-NZ" b="0" baseline="0" dirty="0" smtClean="0"/>
              <a:t>…Nonetheless, if this is the case then they have hardly done anything new, most definitely not something which could be posited as the </a:t>
            </a:r>
            <a:r>
              <a:rPr lang="en-NZ" b="0" i="1" baseline="0" dirty="0" smtClean="0"/>
              <a:t>missing piece of the puzzle</a:t>
            </a:r>
            <a:r>
              <a:rPr lang="en-NZ" b="0" i="0" baseline="0" dirty="0" smtClean="0"/>
              <a:t>. In fact:</a:t>
            </a:r>
          </a:p>
          <a:p>
            <a:pPr marL="0" indent="0">
              <a:buFont typeface="+mj-lt"/>
              <a:buNone/>
            </a:pPr>
            <a:r>
              <a:rPr lang="en-NZ" b="0" baseline="0" dirty="0" smtClean="0"/>
              <a:t>Much of the work of the matrix was taken from others….. (</a:t>
            </a:r>
            <a:r>
              <a:rPr lang="en-NZ" b="0" i="1" baseline="0" dirty="0" smtClean="0"/>
              <a:t>elaborate</a:t>
            </a:r>
            <a:r>
              <a:rPr lang="en-NZ" b="0" i="0" baseline="0" dirty="0" smtClean="0"/>
              <a:t>)</a:t>
            </a:r>
            <a:endParaRPr lang="en-NZ" b="0" baseline="0" dirty="0" smtClean="0"/>
          </a:p>
          <a:p>
            <a:pPr marL="0" indent="0">
              <a:buFont typeface="+mj-lt"/>
              <a:buNone/>
            </a:pPr>
            <a:endParaRPr lang="en-NZ" b="0" baseline="0" dirty="0" smtClean="0"/>
          </a:p>
          <a:p>
            <a:pPr marL="0" indent="0">
              <a:buFont typeface="+mj-lt"/>
              <a:buNone/>
            </a:pPr>
            <a:r>
              <a:rPr lang="en-NZ" b="1" baseline="0" dirty="0" smtClean="0"/>
              <a:t>6. Critical</a:t>
            </a:r>
          </a:p>
          <a:p>
            <a:pPr marL="0" indent="0">
              <a:buFont typeface="+mj-lt"/>
              <a:buNone/>
            </a:pPr>
            <a:r>
              <a:rPr lang="en-NZ" b="0" baseline="0" dirty="0" smtClean="0"/>
              <a:t>So what value is there really in it? The only novelty really is that they’ve developed a nice way of presenting existing information. But then again, perhaps that’s all that’s needed to inspire action… </a:t>
            </a:r>
          </a:p>
          <a:p>
            <a:pPr marL="0" indent="0">
              <a:buFont typeface="+mj-lt"/>
              <a:buNone/>
            </a:pPr>
            <a:endParaRPr lang="en-NZ" b="1" baseline="0" dirty="0" smtClean="0"/>
          </a:p>
          <a:p>
            <a:pPr marL="0" indent="0">
              <a:buFont typeface="+mj-lt"/>
              <a:buNone/>
            </a:pPr>
            <a:r>
              <a:rPr lang="en-NZ" b="1" baseline="0" dirty="0" smtClean="0"/>
              <a:t>9. Question</a:t>
            </a:r>
          </a:p>
          <a:p>
            <a:pPr marL="0" indent="0">
              <a:buFont typeface="+mj-lt"/>
              <a:buNone/>
            </a:pPr>
            <a:r>
              <a:rPr lang="en-NZ" b="0" baseline="0" dirty="0" smtClean="0"/>
              <a:t>For people who don’t need a pretty UI to understand it, has this made a big enough impact on you to result in change? Do you believe it’s really sufficient to be posited as potentially the </a:t>
            </a:r>
            <a:r>
              <a:rPr lang="en-NZ" b="0" i="1" baseline="0" dirty="0" smtClean="0"/>
              <a:t>missing piece in the puzzle</a:t>
            </a:r>
            <a:r>
              <a:rPr lang="en-NZ" b="0" i="0" baseline="0" dirty="0" smtClean="0"/>
              <a:t>.</a:t>
            </a:r>
            <a:endParaRPr lang="en-NZ" b="0" dirty="0" smtClean="0"/>
          </a:p>
          <a:p>
            <a:pPr marL="0" indent="0">
              <a:buFont typeface="+mj-lt"/>
              <a:buNone/>
            </a:pPr>
            <a:endParaRPr lang="en-NZ" b="1" dirty="0" smtClean="0"/>
          </a:p>
          <a:p>
            <a:pPr marL="228600" lvl="0" indent="-228600">
              <a:buFont typeface="+mj-lt"/>
              <a:buAutoNum type="arabicPeriod"/>
            </a:pPr>
            <a:endParaRPr lang="en-NZ" dirty="0" smtClean="0"/>
          </a:p>
          <a:p>
            <a:pPr marL="228600" lvl="0" indent="-228600">
              <a:buFont typeface="+mj-lt"/>
              <a:buAutoNum type="arabicPeriod"/>
            </a:pPr>
            <a:endParaRPr lang="en-NZ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NZ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C7A83D-8DC7-4DE2-A40D-7C399D93DF77}" type="slidenum">
              <a:rPr lang="en-NZ" smtClean="0"/>
              <a:t>1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91321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r>
              <a:rPr lang="en-NZ" b="1" dirty="0" smtClean="0"/>
              <a:t>3. Summary</a:t>
            </a:r>
          </a:p>
          <a:p>
            <a:pPr marL="0" indent="0">
              <a:buFont typeface="+mj-lt"/>
              <a:buNone/>
            </a:pPr>
            <a:r>
              <a:rPr lang="en-NZ" b="0" dirty="0" smtClean="0"/>
              <a:t>There</a:t>
            </a:r>
            <a:r>
              <a:rPr lang="en-NZ" b="0" baseline="0" dirty="0" smtClean="0"/>
              <a:t> are lots of tools which claim to facilitate the extraction of specific classes of personal data (either directly or through correlation)</a:t>
            </a:r>
          </a:p>
          <a:p>
            <a:pPr marL="0" indent="0">
              <a:buFont typeface="+mj-lt"/>
              <a:buNone/>
            </a:pPr>
            <a:r>
              <a:rPr lang="en-NZ" b="0" baseline="0" dirty="0" smtClean="0"/>
              <a:t>Example attacks</a:t>
            </a:r>
          </a:p>
          <a:p>
            <a:pPr marL="0" indent="0">
              <a:buFont typeface="+mj-lt"/>
              <a:buNone/>
            </a:pPr>
            <a:r>
              <a:rPr lang="en-NZ" b="0" baseline="0" dirty="0" smtClean="0"/>
              <a:t>The purpose of this paper was to understand the risks of all of these tools and techniques becoming available to a malicious entity.</a:t>
            </a:r>
          </a:p>
          <a:p>
            <a:pPr marL="0" indent="0">
              <a:buFont typeface="+mj-lt"/>
              <a:buNone/>
            </a:pPr>
            <a:r>
              <a:rPr lang="en-NZ" b="0" baseline="0" dirty="0" smtClean="0"/>
              <a:t>If one has certain information about an entity in the OSN domain, what other information can they derive and with what </a:t>
            </a:r>
            <a:r>
              <a:rPr lang="en-NZ" b="0" i="1" baseline="0" dirty="0" smtClean="0"/>
              <a:t>ease</a:t>
            </a:r>
            <a:r>
              <a:rPr lang="en-NZ" b="0" i="0" baseline="0" dirty="0" smtClean="0"/>
              <a:t> and </a:t>
            </a:r>
            <a:r>
              <a:rPr lang="en-NZ" b="0" i="1" baseline="0" dirty="0" smtClean="0"/>
              <a:t>accuracy</a:t>
            </a:r>
            <a:endParaRPr lang="en-NZ" b="0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C7A83D-8DC7-4DE2-A40D-7C399D93DF77}" type="slidenum">
              <a:rPr lang="en-NZ" smtClean="0"/>
              <a:t>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63960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endParaRPr lang="en-NZ" b="1" dirty="0" smtClean="0"/>
          </a:p>
          <a:p>
            <a:pPr marL="0" indent="0">
              <a:buFont typeface="+mj-lt"/>
              <a:buNone/>
            </a:pPr>
            <a:r>
              <a:rPr lang="en-NZ" b="1" dirty="0" smtClean="0"/>
              <a:t>4. Summary</a:t>
            </a:r>
          </a:p>
          <a:p>
            <a:pPr marL="0" indent="0">
              <a:buFont typeface="+mj-lt"/>
              <a:buNone/>
            </a:pPr>
            <a:r>
              <a:rPr lang="en-NZ" b="0" dirty="0" smtClean="0"/>
              <a:t>Through</a:t>
            </a:r>
            <a:r>
              <a:rPr lang="en-NZ" b="0" baseline="0" dirty="0" smtClean="0"/>
              <a:t> the amalgamation and synthesis of current research and general knowledge they developed a </a:t>
            </a:r>
            <a:r>
              <a:rPr lang="en-NZ" b="0" i="1" baseline="0" dirty="0" smtClean="0"/>
              <a:t>Data-Reachability Model</a:t>
            </a:r>
          </a:p>
          <a:p>
            <a:pPr marL="0" indent="0">
              <a:buFont typeface="+mj-lt"/>
              <a:buNone/>
            </a:pPr>
            <a:r>
              <a:rPr lang="en-NZ" b="0" i="1" baseline="0" dirty="0" smtClean="0"/>
              <a:t>*Picture of model*</a:t>
            </a:r>
          </a:p>
          <a:p>
            <a:pPr marL="0" indent="0">
              <a:buFont typeface="+mj-lt"/>
              <a:buNone/>
            </a:pPr>
            <a:r>
              <a:rPr lang="en-NZ" b="0" i="0" dirty="0" smtClean="0"/>
              <a:t>Derivation</a:t>
            </a:r>
            <a:r>
              <a:rPr lang="en-NZ" b="0" i="0" baseline="0" dirty="0" smtClean="0"/>
              <a:t> process until no more = transitive closure. Inverse gives you the minimal datasets required to get x.</a:t>
            </a:r>
          </a:p>
          <a:p>
            <a:pPr marL="0" indent="0">
              <a:buFont typeface="+mj-lt"/>
              <a:buNone/>
            </a:pPr>
            <a:r>
              <a:rPr lang="en-NZ" b="0" i="0" baseline="0" dirty="0" smtClean="0"/>
              <a:t>Explain the coding system.</a:t>
            </a:r>
            <a:endParaRPr lang="en-NZ" b="0" i="0" dirty="0" smtClean="0"/>
          </a:p>
          <a:p>
            <a:pPr marL="0" indent="0">
              <a:buFont typeface="+mj-lt"/>
              <a:buNone/>
            </a:pPr>
            <a:r>
              <a:rPr lang="en-N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They view this work as a key method (which a user-friendly interface can easily be developed) in which they might make cyber risk more tangible to users of OSNs by showing them an attack-centric view</a:t>
            </a:r>
            <a:endParaRPr lang="en-NZ" b="1" dirty="0" smtClean="0"/>
          </a:p>
          <a:p>
            <a:pPr marL="0" indent="0">
              <a:buFont typeface="+mj-lt"/>
              <a:buNone/>
            </a:pPr>
            <a:endParaRPr lang="en-NZ" b="1" dirty="0" smtClean="0"/>
          </a:p>
          <a:p>
            <a:r>
              <a:rPr lang="en-NZ" dirty="0" smtClean="0"/>
              <a:t>The term for</a:t>
            </a:r>
            <a:r>
              <a:rPr lang="en-NZ" baseline="0" dirty="0" smtClean="0"/>
              <a:t> finding one data point given others is </a:t>
            </a:r>
            <a:r>
              <a:rPr lang="en-NZ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inference</a:t>
            </a:r>
          </a:p>
          <a:p>
            <a:endParaRPr lang="en-NZ" sz="1200" b="1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NZ" b="0" dirty="0" smtClean="0"/>
              <a:t>The</a:t>
            </a:r>
            <a:r>
              <a:rPr lang="en-NZ" b="0" baseline="0" dirty="0" smtClean="0"/>
              <a:t> numbers represent papers for which the authors have found evidence of the inference, whereas letters are those they have posited based on general knowledge. </a:t>
            </a:r>
          </a:p>
          <a:p>
            <a:r>
              <a:rPr lang="en-NZ" b="0" baseline="0" dirty="0" smtClean="0"/>
              <a:t>The authors claim these numbers and letters are part of a much bigger catalogue too large to include in the paper.</a:t>
            </a:r>
            <a:endParaRPr lang="en-NZ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C7A83D-8DC7-4DE2-A40D-7C399D93DF77}" type="slidenum">
              <a:rPr lang="en-NZ" smtClean="0"/>
              <a:t>4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14046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r>
              <a:rPr lang="en-NZ" b="1" baseline="0" dirty="0" smtClean="0"/>
              <a:t>7. Appreciative</a:t>
            </a:r>
          </a:p>
          <a:p>
            <a:pPr marL="0" indent="0">
              <a:buFont typeface="+mj-lt"/>
              <a:buNone/>
            </a:pPr>
            <a:r>
              <a:rPr lang="en-NZ" b="0" baseline="0" dirty="0" smtClean="0"/>
              <a:t>They have created a flexible, extensible model for effectively expressing the risks associated with the unchecked publishing of data in the OSN domain.</a:t>
            </a:r>
          </a:p>
          <a:p>
            <a:pPr marL="0" indent="0">
              <a:buFont typeface="+mj-lt"/>
              <a:buNone/>
            </a:pPr>
            <a:r>
              <a:rPr lang="en-NZ" b="0" baseline="0" dirty="0" smtClean="0"/>
              <a:t>Allows you to easily see which factors are most enabling.</a:t>
            </a:r>
          </a:p>
          <a:p>
            <a:pPr marL="0" indent="0">
              <a:buFont typeface="+mj-lt"/>
              <a:buNone/>
            </a:pPr>
            <a:r>
              <a:rPr lang="en-NZ" b="0" baseline="0" dirty="0" smtClean="0"/>
              <a:t>Enables you to see what risks are associated with what you’re sharing.</a:t>
            </a:r>
          </a:p>
          <a:p>
            <a:pPr marL="0" indent="0">
              <a:buFont typeface="+mj-lt"/>
              <a:buNone/>
            </a:pPr>
            <a:endParaRPr lang="en-NZ" b="0" baseline="0" dirty="0" smtClean="0"/>
          </a:p>
          <a:p>
            <a:pPr marL="0" indent="0">
              <a:buFont typeface="+mj-lt"/>
              <a:buNone/>
            </a:pPr>
            <a:r>
              <a:rPr lang="en-NZ" b="0" baseline="0" dirty="0" smtClean="0"/>
              <a:t>(Transitive closure and inverse gives you starting points)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C7A83D-8DC7-4DE2-A40D-7C399D93DF77}" type="slidenum">
              <a:rPr lang="en-NZ" smtClean="0"/>
              <a:t>5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442315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r>
              <a:rPr lang="en-NZ" b="1" baseline="0" dirty="0" smtClean="0"/>
              <a:t>8. Appreciative</a:t>
            </a:r>
            <a:endParaRPr lang="en-NZ" b="1" dirty="0" smtClean="0"/>
          </a:p>
          <a:p>
            <a:pPr marL="0" indent="0">
              <a:buFont typeface="+mj-lt"/>
              <a:buNone/>
            </a:pPr>
            <a:r>
              <a:rPr lang="en-NZ" b="0" dirty="0" smtClean="0"/>
              <a:t>They</a:t>
            </a:r>
            <a:r>
              <a:rPr lang="en-NZ" b="0" baseline="0" dirty="0" smtClean="0"/>
              <a:t> have developed a prototype tool which can derive a given data point from a starting points that has not hitherto been considered.</a:t>
            </a:r>
          </a:p>
          <a:p>
            <a:pPr marL="0" indent="0">
              <a:buFont typeface="+mj-lt"/>
              <a:buNone/>
            </a:pPr>
            <a:r>
              <a:rPr lang="en-NZ" b="0" baseline="0" dirty="0" smtClean="0"/>
              <a:t>They have developed a tool which can represent the matrix as a weighted/coloured graph </a:t>
            </a:r>
            <a:r>
              <a:rPr lang="en-NZ" b="1" baseline="0" dirty="0" smtClean="0"/>
              <a:t>which they hope to turn into a user friendly interface.</a:t>
            </a:r>
            <a:endParaRPr lang="en-NZ" b="1" dirty="0" smtClean="0"/>
          </a:p>
          <a:p>
            <a:pPr marL="0" indent="0">
              <a:buFont typeface="+mj-lt"/>
              <a:buNone/>
            </a:pPr>
            <a:r>
              <a:rPr lang="en-NZ" b="0" dirty="0" smtClean="0"/>
              <a:t>The</a:t>
            </a:r>
            <a:r>
              <a:rPr lang="en-NZ" b="0" baseline="0" dirty="0" smtClean="0"/>
              <a:t> value is in the approach not the values…</a:t>
            </a:r>
            <a:endParaRPr lang="en-NZ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C7A83D-8DC7-4DE2-A40D-7C399D93DF77}" type="slidenum">
              <a:rPr lang="en-NZ" smtClean="0"/>
              <a:t>6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4391783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r>
              <a:rPr lang="en-NZ" b="1" dirty="0" smtClean="0"/>
              <a:t>5.</a:t>
            </a:r>
            <a:r>
              <a:rPr lang="en-NZ" b="1" baseline="0" dirty="0" smtClean="0"/>
              <a:t> Critical</a:t>
            </a:r>
          </a:p>
          <a:p>
            <a:pPr marL="0" indent="0">
              <a:buFont typeface="+mj-lt"/>
              <a:buNone/>
            </a:pPr>
            <a:r>
              <a:rPr lang="en-NZ" b="0" baseline="0" dirty="0" smtClean="0"/>
              <a:t>…Nonetheless, if this is the case then they have hardly done anything new, most definitely not something which could be posited as the </a:t>
            </a:r>
            <a:r>
              <a:rPr lang="en-NZ" b="0" i="1" baseline="0" dirty="0" smtClean="0"/>
              <a:t>missing piece of the puzzle</a:t>
            </a:r>
            <a:r>
              <a:rPr lang="en-NZ" b="0" i="0" baseline="0" dirty="0" smtClean="0"/>
              <a:t>. In fact:</a:t>
            </a:r>
          </a:p>
          <a:p>
            <a:pPr marL="0" indent="0">
              <a:buFont typeface="+mj-lt"/>
              <a:buNone/>
            </a:pPr>
            <a:r>
              <a:rPr lang="en-NZ" b="0" baseline="0" dirty="0" smtClean="0"/>
              <a:t>Much of the work of the matrix was taken from others….. (</a:t>
            </a:r>
            <a:r>
              <a:rPr lang="en-NZ" b="0" i="1" baseline="0" dirty="0" smtClean="0"/>
              <a:t>elaborate</a:t>
            </a:r>
            <a:r>
              <a:rPr lang="en-NZ" b="0" i="0" baseline="0" dirty="0" smtClean="0"/>
              <a:t>)</a:t>
            </a:r>
          </a:p>
          <a:p>
            <a:pPr marL="0" indent="0">
              <a:buFont typeface="+mj-lt"/>
              <a:buNone/>
            </a:pPr>
            <a:r>
              <a:rPr lang="en-NZ" b="0" i="0" baseline="0" dirty="0" smtClean="0"/>
              <a:t>At the same time it’s limited by what they found in their searches</a:t>
            </a:r>
          </a:p>
          <a:p>
            <a:pPr marL="0" indent="0">
              <a:buFont typeface="+mj-lt"/>
              <a:buNone/>
            </a:pPr>
            <a:r>
              <a:rPr lang="en-NZ" b="0" i="0" baseline="0" dirty="0" smtClean="0"/>
              <a:t>They didn’t verify anything, including the ease and accuracy.</a:t>
            </a:r>
          </a:p>
          <a:p>
            <a:pPr marL="0" indent="0">
              <a:buFont typeface="+mj-lt"/>
              <a:buNone/>
            </a:pPr>
            <a:r>
              <a:rPr lang="en-NZ" b="0" i="0" baseline="0" dirty="0" smtClean="0"/>
              <a:t>Flow on effects</a:t>
            </a:r>
            <a:endParaRPr lang="en-NZ" b="0" baseline="0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C7A83D-8DC7-4DE2-A40D-7C399D93DF77}" type="slidenum">
              <a:rPr lang="en-NZ" smtClean="0"/>
              <a:t>7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6163353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endParaRPr lang="en-NZ" b="0" baseline="0" dirty="0" smtClean="0"/>
          </a:p>
          <a:p>
            <a:pPr marL="0" indent="0">
              <a:buFont typeface="+mj-lt"/>
              <a:buNone/>
            </a:pPr>
            <a:r>
              <a:rPr lang="en-NZ" b="1" baseline="0" dirty="0" smtClean="0"/>
              <a:t>6. Critical</a:t>
            </a:r>
          </a:p>
          <a:p>
            <a:pPr marL="0" indent="0">
              <a:buFont typeface="+mj-lt"/>
              <a:buNone/>
            </a:pPr>
            <a:r>
              <a:rPr lang="en-NZ" b="0" baseline="0" dirty="0" smtClean="0"/>
              <a:t>So what value is there really in it? The only novelty really is that they’ve developed a nice way of presenting existing information. But then again, perhaps that’s all that’s needed to inspire action… </a:t>
            </a:r>
          </a:p>
          <a:p>
            <a:pPr marL="0" indent="0">
              <a:buFont typeface="+mj-lt"/>
              <a:buNone/>
            </a:pPr>
            <a:endParaRPr lang="en-NZ" b="0" baseline="0" dirty="0" smtClean="0"/>
          </a:p>
          <a:p>
            <a:pPr marL="0" indent="0">
              <a:buFont typeface="+mj-lt"/>
              <a:buNone/>
            </a:pPr>
            <a:r>
              <a:rPr lang="en-NZ" b="0" baseline="0" dirty="0" smtClean="0"/>
              <a:t>The author thinks so, and so he’s creating a web interface!</a:t>
            </a:r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C7A83D-8DC7-4DE2-A40D-7C399D93DF77}" type="slidenum">
              <a:rPr lang="en-NZ" smtClean="0"/>
              <a:t>8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286931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r>
              <a:rPr lang="en-NZ" b="1" baseline="0" dirty="0" smtClean="0"/>
              <a:t>9. Question</a:t>
            </a:r>
          </a:p>
          <a:p>
            <a:pPr marL="0" indent="0">
              <a:buFont typeface="+mj-lt"/>
              <a:buNone/>
            </a:pPr>
            <a:r>
              <a:rPr lang="en-NZ" b="0" baseline="0" dirty="0" smtClean="0"/>
              <a:t>For people who don’t need a pretty UI to understand it, has this made a big enough impact on you to result in change? Do you believe it’s really sufficient to be posited as potentially the </a:t>
            </a:r>
            <a:r>
              <a:rPr lang="en-NZ" b="0" i="1" baseline="0" dirty="0" smtClean="0"/>
              <a:t>missing piece in the puzzle</a:t>
            </a:r>
            <a:r>
              <a:rPr lang="en-NZ" b="0" i="0" baseline="0" dirty="0" smtClean="0"/>
              <a:t>.</a:t>
            </a:r>
            <a:endParaRPr lang="en-NZ" b="0" dirty="0" smtClean="0"/>
          </a:p>
          <a:p>
            <a:endParaRPr lang="en-N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C7A83D-8DC7-4DE2-A40D-7C399D93DF77}" type="slidenum">
              <a:rPr lang="en-NZ" smtClean="0"/>
              <a:t>9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980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AD1EBEAC-FC68-4424-8619-B2135A60F6FD}" type="datetimeFigureOut">
              <a:rPr lang="en-NZ" smtClean="0"/>
              <a:t>18/09/2013</a:t>
            </a:fld>
            <a:endParaRPr lang="en-NZ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NZ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AE8DFA-3A6E-4615-9083-05192564835A}" type="slidenum">
              <a:rPr lang="en-NZ" smtClean="0"/>
              <a:t>‹#›</a:t>
            </a:fld>
            <a:endParaRPr lang="en-N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EBEAC-FC68-4424-8619-B2135A60F6FD}" type="datetimeFigureOut">
              <a:rPr lang="en-NZ" smtClean="0"/>
              <a:t>18/09/2013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E8DFA-3A6E-4615-9083-05192564835A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D1EBEAC-FC68-4424-8619-B2135A60F6FD}" type="datetimeFigureOut">
              <a:rPr lang="en-NZ" smtClean="0"/>
              <a:t>18/09/2013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NZ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48AE8DFA-3A6E-4615-9083-05192564835A}" type="slidenum">
              <a:rPr lang="en-NZ" smtClean="0"/>
              <a:t>‹#›</a:t>
            </a:fld>
            <a:endParaRPr lang="en-N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EBEAC-FC68-4424-8619-B2135A60F6FD}" type="datetimeFigureOut">
              <a:rPr lang="en-NZ" smtClean="0"/>
              <a:t>18/09/2013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8AE8DFA-3A6E-4615-9083-05192564835A}" type="slidenum">
              <a:rPr lang="en-NZ" smtClean="0"/>
              <a:t>‹#›</a:t>
            </a:fld>
            <a:endParaRPr lang="en-NZ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EBEAC-FC68-4424-8619-B2135A60F6FD}" type="datetimeFigureOut">
              <a:rPr lang="en-NZ" smtClean="0"/>
              <a:t>18/09/2013</a:t>
            </a:fld>
            <a:endParaRPr lang="en-NZ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48AE8DFA-3A6E-4615-9083-05192564835A}" type="slidenum">
              <a:rPr lang="en-NZ" smtClean="0"/>
              <a:t>‹#›</a:t>
            </a:fld>
            <a:endParaRPr lang="en-NZ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N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D1EBEAC-FC68-4424-8619-B2135A60F6FD}" type="datetimeFigureOut">
              <a:rPr lang="en-NZ" smtClean="0"/>
              <a:t>18/09/2013</a:t>
            </a:fld>
            <a:endParaRPr lang="en-NZ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8AE8DFA-3A6E-4615-9083-05192564835A}" type="slidenum">
              <a:rPr lang="en-NZ" smtClean="0"/>
              <a:t>‹#›</a:t>
            </a:fld>
            <a:endParaRPr lang="en-NZ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N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AD1EBEAC-FC68-4424-8619-B2135A60F6FD}" type="datetimeFigureOut">
              <a:rPr lang="en-NZ" smtClean="0"/>
              <a:t>18/09/2013</a:t>
            </a:fld>
            <a:endParaRPr lang="en-NZ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48AE8DFA-3A6E-4615-9083-05192564835A}" type="slidenum">
              <a:rPr lang="en-NZ" smtClean="0"/>
              <a:t>‹#›</a:t>
            </a:fld>
            <a:endParaRPr lang="en-NZ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NZ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EBEAC-FC68-4424-8619-B2135A60F6FD}" type="datetimeFigureOut">
              <a:rPr lang="en-NZ" smtClean="0"/>
              <a:t>18/09/2013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8AE8DFA-3A6E-4615-9083-05192564835A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EBEAC-FC68-4424-8619-B2135A60F6FD}" type="datetimeFigureOut">
              <a:rPr lang="en-NZ" smtClean="0"/>
              <a:t>18/09/2013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8AE8DFA-3A6E-4615-9083-05192564835A}" type="slidenum">
              <a:rPr lang="en-NZ" smtClean="0"/>
              <a:t>‹#›</a:t>
            </a:fld>
            <a:endParaRPr lang="en-N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EBEAC-FC68-4424-8619-B2135A60F6FD}" type="datetimeFigureOut">
              <a:rPr lang="en-NZ" smtClean="0"/>
              <a:t>18/09/2013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8AE8DFA-3A6E-4615-9083-05192564835A}" type="slidenum">
              <a:rPr lang="en-NZ" smtClean="0"/>
              <a:t>‹#›</a:t>
            </a:fld>
            <a:endParaRPr lang="en-NZ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AD1EBEAC-FC68-4424-8619-B2135A60F6FD}" type="datetimeFigureOut">
              <a:rPr lang="en-NZ" smtClean="0"/>
              <a:t>18/09/2013</a:t>
            </a:fld>
            <a:endParaRPr lang="en-NZ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48AE8DFA-3A6E-4615-9083-05192564835A}" type="slidenum">
              <a:rPr lang="en-NZ" smtClean="0"/>
              <a:t>‹#›</a:t>
            </a:fld>
            <a:endParaRPr lang="en-NZ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N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D1EBEAC-FC68-4424-8619-B2135A60F6FD}" type="datetimeFigureOut">
              <a:rPr lang="en-NZ" smtClean="0"/>
              <a:t>18/09/2013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NZ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48AE8DFA-3A6E-4615-9083-05192564835A}" type="slidenum">
              <a:rPr lang="en-NZ" smtClean="0"/>
              <a:t>‹#›</a:t>
            </a:fld>
            <a:endParaRPr lang="en-N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1196752"/>
            <a:ext cx="7772400" cy="2234679"/>
          </a:xfrm>
        </p:spPr>
        <p:txBody>
          <a:bodyPr>
            <a:normAutofit fontScale="90000"/>
          </a:bodyPr>
          <a:lstStyle/>
          <a:p>
            <a:r>
              <a:rPr lang="en-NZ" dirty="0" smtClean="0"/>
              <a:t>A data-reachability model for elucidating privacy and security risks related to</a:t>
            </a:r>
            <a:br>
              <a:rPr lang="en-NZ" dirty="0" smtClean="0"/>
            </a:br>
            <a:r>
              <a:rPr lang="en-NZ" dirty="0" smtClean="0"/>
              <a:t>the use of online social networks</a:t>
            </a:r>
            <a:endParaRPr lang="en-N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3861048"/>
            <a:ext cx="7488832" cy="1728192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en-NZ" dirty="0" smtClean="0"/>
              <a:t>S. </a:t>
            </a:r>
            <a:r>
              <a:rPr lang="en-NZ" dirty="0" err="1" smtClean="0"/>
              <a:t>Creese</a:t>
            </a:r>
            <a:r>
              <a:rPr lang="en-NZ" dirty="0" smtClean="0"/>
              <a:t>, M. Goldsmith, J. Nurse, and E. Phillips. In 2012 IEEE 11</a:t>
            </a:r>
            <a:r>
              <a:rPr lang="en-NZ" baseline="30000" dirty="0" smtClean="0"/>
              <a:t>th</a:t>
            </a:r>
            <a:r>
              <a:rPr lang="en-NZ" dirty="0" smtClean="0"/>
              <a:t> International Conference on Trust, Security and Privacy in Computing and Communications (</a:t>
            </a:r>
            <a:r>
              <a:rPr lang="en-NZ" dirty="0" err="1" smtClean="0"/>
              <a:t>TrustCom</a:t>
            </a:r>
            <a:r>
              <a:rPr lang="en-NZ" dirty="0" smtClean="0"/>
              <a:t>), 2012, pp. 1124-1131.</a:t>
            </a:r>
          </a:p>
          <a:p>
            <a:pPr algn="ctr"/>
            <a:r>
              <a:rPr lang="en-NZ" dirty="0"/>
              <a:t>DOI: 10.1109/TrustCom.2012.22</a:t>
            </a:r>
            <a:endParaRPr lang="en-NZ" dirty="0"/>
          </a:p>
        </p:txBody>
      </p:sp>
      <p:sp>
        <p:nvSpPr>
          <p:cNvPr id="4" name="TextBox 3"/>
          <p:cNvSpPr txBox="1"/>
          <p:nvPr/>
        </p:nvSpPr>
        <p:spPr>
          <a:xfrm>
            <a:off x="2400792" y="6155240"/>
            <a:ext cx="29632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dirty="0" smtClean="0"/>
              <a:t>Presented by Sam </a:t>
            </a:r>
            <a:r>
              <a:rPr lang="en-NZ" dirty="0" smtClean="0"/>
              <a:t>Kavanagh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379948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Motivation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NZ" dirty="0" smtClean="0"/>
              <a:t>A couple of quick questions:</a:t>
            </a:r>
          </a:p>
          <a:p>
            <a:r>
              <a:rPr lang="en-NZ" dirty="0" smtClean="0"/>
              <a:t>How many of you have an account on some form of Online Social Network (OSN)?</a:t>
            </a:r>
          </a:p>
          <a:p>
            <a:r>
              <a:rPr lang="en-NZ" dirty="0" smtClean="0"/>
              <a:t>How many of you have changed the default privacy settings?</a:t>
            </a:r>
          </a:p>
          <a:p>
            <a:r>
              <a:rPr lang="en-NZ" dirty="0" smtClean="0"/>
              <a:t>Digital footprints and unchecked </a:t>
            </a:r>
            <a:r>
              <a:rPr lang="en-NZ" dirty="0" smtClean="0"/>
              <a:t>data</a:t>
            </a:r>
          </a:p>
          <a:p>
            <a:endParaRPr lang="en-NZ" dirty="0"/>
          </a:p>
          <a:p>
            <a:endParaRPr lang="en-NZ" dirty="0" smtClean="0"/>
          </a:p>
          <a:p>
            <a:r>
              <a:rPr lang="en-NZ" i="1" dirty="0" smtClean="0"/>
              <a:t>‘A </a:t>
            </a:r>
            <a:r>
              <a:rPr lang="en-NZ" i="1" dirty="0"/>
              <a:t>key piece in the puzzle of making these risks tangible to Internet users’</a:t>
            </a:r>
          </a:p>
          <a:p>
            <a:endParaRPr lang="en-NZ" dirty="0" smtClean="0"/>
          </a:p>
          <a:p>
            <a:endParaRPr lang="en-NZ" dirty="0" smtClean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476190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Summary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 smtClean="0"/>
              <a:t>There are many </a:t>
            </a:r>
            <a:r>
              <a:rPr lang="en-NZ" dirty="0" smtClean="0"/>
              <a:t>existing </a:t>
            </a:r>
            <a:r>
              <a:rPr lang="en-NZ" dirty="0" smtClean="0"/>
              <a:t>tools which claim to facilitate the extraction of specific classes of personal data (data points)</a:t>
            </a:r>
          </a:p>
          <a:p>
            <a:r>
              <a:rPr lang="en-NZ" dirty="0" smtClean="0"/>
              <a:t>What’s the risk associated with all of these tools becoming available to a malicious entity?</a:t>
            </a:r>
          </a:p>
          <a:p>
            <a:r>
              <a:rPr lang="en-NZ" dirty="0" smtClean="0"/>
              <a:t>If one has certain information about an entity, what else can they derive?</a:t>
            </a:r>
          </a:p>
          <a:p>
            <a:pPr lvl="1"/>
            <a:r>
              <a:rPr lang="en-NZ" dirty="0" smtClean="0"/>
              <a:t>With what ease?</a:t>
            </a:r>
          </a:p>
          <a:p>
            <a:pPr lvl="1"/>
            <a:r>
              <a:rPr lang="en-NZ" dirty="0" smtClean="0"/>
              <a:t>With what accuracy?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26802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Data-Reachability </a:t>
            </a:r>
            <a:r>
              <a:rPr lang="en-NZ" dirty="0" smtClean="0"/>
              <a:t>Matrix</a:t>
            </a:r>
            <a:endParaRPr lang="en-NZ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943" b="2943"/>
          <a:stretch>
            <a:fillRect/>
          </a:stretch>
        </p:blipFill>
        <p:spPr/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7419" y="5445224"/>
            <a:ext cx="3962586" cy="1412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2469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Appreciation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 smtClean="0"/>
              <a:t>Data-Reachability Model </a:t>
            </a:r>
            <a:r>
              <a:rPr lang="en-NZ" dirty="0" smtClean="0"/>
              <a:t>is easily extensible</a:t>
            </a:r>
            <a:endParaRPr lang="en-NZ" dirty="0" smtClean="0"/>
          </a:p>
          <a:p>
            <a:r>
              <a:rPr lang="en-NZ" dirty="0" smtClean="0"/>
              <a:t>Effectively expresses the risks associated with the unchecked publishing of data in the OSN domain</a:t>
            </a:r>
          </a:p>
          <a:p>
            <a:r>
              <a:rPr lang="en-NZ" dirty="0" smtClean="0"/>
              <a:t>Demonstrates most enabling </a:t>
            </a:r>
            <a:r>
              <a:rPr lang="en-NZ" dirty="0" smtClean="0"/>
              <a:t>factors</a:t>
            </a:r>
            <a:endParaRPr lang="en-NZ" dirty="0" smtClean="0"/>
          </a:p>
        </p:txBody>
      </p:sp>
    </p:spTree>
    <p:extLst>
      <p:ext uri="{BB962C8B-B14F-4D97-AF65-F5344CB8AC3E}">
        <p14:creationId xmlns:p14="http://schemas.microsoft.com/office/powerpoint/2010/main" val="944754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Appreciation Cont.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 smtClean="0"/>
              <a:t>Based on this model they have developed two (prototype) tools:</a:t>
            </a:r>
          </a:p>
          <a:p>
            <a:pPr lvl="1"/>
            <a:r>
              <a:rPr lang="en-NZ" dirty="0" smtClean="0"/>
              <a:t>Derivation of combinations hitherto unconsidered</a:t>
            </a:r>
          </a:p>
          <a:p>
            <a:pPr lvl="1"/>
            <a:r>
              <a:rPr lang="en-NZ" dirty="0" smtClean="0"/>
              <a:t>Conversion of matrix to weighted and coloured graph</a:t>
            </a:r>
          </a:p>
          <a:p>
            <a:pPr lvl="1"/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26009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Criticism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NZ" dirty="0"/>
              <a:t>‘A key piece in the puzzle of making these risks tangible to Internet users</a:t>
            </a:r>
            <a:r>
              <a:rPr lang="en-NZ" dirty="0" smtClean="0"/>
              <a:t>’</a:t>
            </a:r>
            <a:endParaRPr lang="en-NZ" dirty="0"/>
          </a:p>
          <a:p>
            <a:r>
              <a:rPr lang="en-NZ" dirty="0"/>
              <a:t>How? Novelty</a:t>
            </a:r>
            <a:r>
              <a:rPr lang="en-NZ" dirty="0" smtClean="0"/>
              <a:t>?</a:t>
            </a:r>
          </a:p>
          <a:p>
            <a:pPr lvl="1"/>
            <a:r>
              <a:rPr lang="en-NZ" dirty="0"/>
              <a:t>‘The value is in the approach, not the values</a:t>
            </a:r>
            <a:r>
              <a:rPr lang="en-NZ" dirty="0" smtClean="0"/>
              <a:t>…’</a:t>
            </a:r>
            <a:endParaRPr lang="en-NZ" dirty="0"/>
          </a:p>
          <a:p>
            <a:pPr lvl="1"/>
            <a:r>
              <a:rPr lang="en-NZ" dirty="0" smtClean="0"/>
              <a:t>What </a:t>
            </a:r>
            <a:r>
              <a:rPr lang="en-NZ" dirty="0"/>
              <a:t>have the </a:t>
            </a:r>
            <a:r>
              <a:rPr lang="en-NZ" dirty="0" smtClean="0"/>
              <a:t>authors </a:t>
            </a:r>
            <a:r>
              <a:rPr lang="en-NZ" b="1" dirty="0" smtClean="0"/>
              <a:t>really</a:t>
            </a:r>
            <a:r>
              <a:rPr lang="en-NZ" dirty="0" smtClean="0"/>
              <a:t> </a:t>
            </a:r>
            <a:r>
              <a:rPr lang="en-NZ" dirty="0"/>
              <a:t>contributed to academia and/or practical applications</a:t>
            </a:r>
            <a:r>
              <a:rPr lang="en-NZ" dirty="0" smtClean="0"/>
              <a:t>?</a:t>
            </a:r>
          </a:p>
          <a:p>
            <a:pPr lvl="2"/>
            <a:r>
              <a:rPr lang="en-NZ" dirty="0"/>
              <a:t>Matrix content garnered primarily from existing knowledge</a:t>
            </a:r>
          </a:p>
          <a:p>
            <a:pPr lvl="2"/>
            <a:r>
              <a:rPr lang="en-NZ" dirty="0"/>
              <a:t>Unverified</a:t>
            </a:r>
          </a:p>
          <a:p>
            <a:pPr lvl="3"/>
            <a:r>
              <a:rPr lang="en-NZ" dirty="0"/>
              <a:t>Ease</a:t>
            </a:r>
          </a:p>
          <a:p>
            <a:pPr lvl="3"/>
            <a:r>
              <a:rPr lang="en-NZ" dirty="0"/>
              <a:t>Accuracy</a:t>
            </a:r>
          </a:p>
          <a:p>
            <a:pPr lvl="3"/>
            <a:r>
              <a:rPr lang="en-NZ" dirty="0"/>
              <a:t>Derivation</a:t>
            </a:r>
          </a:p>
          <a:p>
            <a:endParaRPr lang="en-NZ" dirty="0" smtClean="0"/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93116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Criticism Cont.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NZ" dirty="0"/>
              <a:t>A tidy way of assimilating and organizing existing information.</a:t>
            </a:r>
          </a:p>
          <a:p>
            <a:pPr lvl="1"/>
            <a:r>
              <a:rPr lang="en-NZ" dirty="0"/>
              <a:t>Sufficient</a:t>
            </a:r>
            <a:r>
              <a:rPr lang="en-NZ" dirty="0" smtClean="0"/>
              <a:t>?</a:t>
            </a:r>
            <a:endParaRPr lang="en-NZ" dirty="0" smtClean="0"/>
          </a:p>
          <a:p>
            <a:r>
              <a:rPr lang="en-NZ" dirty="0" smtClean="0"/>
              <a:t>Web </a:t>
            </a:r>
            <a:r>
              <a:rPr lang="en-NZ" dirty="0" smtClean="0"/>
              <a:t>Interface</a:t>
            </a:r>
            <a:r>
              <a:rPr lang="en-NZ" dirty="0" smtClean="0"/>
              <a:t>?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309962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2918048"/>
          </a:xfrm>
        </p:spPr>
        <p:txBody>
          <a:bodyPr>
            <a:normAutofit/>
          </a:bodyPr>
          <a:lstStyle/>
          <a:p>
            <a:r>
              <a:rPr lang="en-NZ" dirty="0" smtClean="0"/>
              <a:t>As people who can understand this information without a fancy web interface: Is this sufficient to actually result in any action on your part?</a:t>
            </a:r>
          </a:p>
          <a:p>
            <a:r>
              <a:rPr lang="en-NZ" dirty="0"/>
              <a:t>	</a:t>
            </a:r>
            <a:r>
              <a:rPr lang="en-NZ" dirty="0" smtClean="0"/>
              <a:t>Why?</a:t>
            </a:r>
          </a:p>
          <a:p>
            <a:r>
              <a:rPr lang="en-NZ" dirty="0"/>
              <a:t>	</a:t>
            </a:r>
            <a:r>
              <a:rPr lang="en-NZ" dirty="0" smtClean="0"/>
              <a:t>	Why not?</a:t>
            </a:r>
            <a:endParaRPr lang="en-N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 smtClean="0"/>
              <a:t>Question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90125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Horizon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548</TotalTime>
  <Words>1307</Words>
  <Application>Microsoft Office PowerPoint</Application>
  <PresentationFormat>On-screen Show (4:3)</PresentationFormat>
  <Paragraphs>136</Paragraphs>
  <Slides>9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Median</vt:lpstr>
      <vt:lpstr>A data-reachability model for elucidating privacy and security risks related to the use of online social networks</vt:lpstr>
      <vt:lpstr>Motivation</vt:lpstr>
      <vt:lpstr>Summary</vt:lpstr>
      <vt:lpstr>Data-Reachability Matrix</vt:lpstr>
      <vt:lpstr>Appreciation</vt:lpstr>
      <vt:lpstr>Appreciation Cont.</vt:lpstr>
      <vt:lpstr>Criticism</vt:lpstr>
      <vt:lpstr>Criticism Cont.</vt:lpstr>
      <vt:lpstr>Question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 Kavanagh</dc:creator>
  <cp:lastModifiedBy>Sam Kavanagh</cp:lastModifiedBy>
  <cp:revision>21</cp:revision>
  <dcterms:created xsi:type="dcterms:W3CDTF">2013-09-15T23:12:43Z</dcterms:created>
  <dcterms:modified xsi:type="dcterms:W3CDTF">2013-09-18T07:46:31Z</dcterms:modified>
</cp:coreProperties>
</file>