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9" r:id="rId2"/>
    <p:sldId id="257" r:id="rId3"/>
    <p:sldId id="260" r:id="rId4"/>
    <p:sldId id="269" r:id="rId5"/>
    <p:sldId id="267" r:id="rId6"/>
    <p:sldId id="268" r:id="rId7"/>
    <p:sldId id="261" r:id="rId8"/>
    <p:sldId id="270"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1243"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D078A72-59C0-494B-9BBF-7C1982F40C67}" type="datetimeFigureOut">
              <a:rPr lang="en-US" smtClean="0"/>
              <a:pPr/>
              <a:t>10/7/2013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5DAF0A7-E074-49EA-86F6-25BD696C13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078A72-59C0-494B-9BBF-7C1982F40C67}"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AF0A7-E074-49EA-86F6-25BD696C13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078A72-59C0-494B-9BBF-7C1982F40C67}"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AF0A7-E074-49EA-86F6-25BD696C13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D078A72-59C0-494B-9BBF-7C1982F40C67}"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AF0A7-E074-49EA-86F6-25BD696C135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078A72-59C0-494B-9BBF-7C1982F40C67}" type="datetimeFigureOut">
              <a:rPr lang="en-US" smtClean="0"/>
              <a:pPr/>
              <a:t>10/7/2013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DAF0A7-E074-49EA-86F6-25BD696C135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078A72-59C0-494B-9BBF-7C1982F40C67}" type="datetimeFigureOut">
              <a:rPr lang="en-US" smtClean="0"/>
              <a:pPr/>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AF0A7-E074-49EA-86F6-25BD696C135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D078A72-59C0-494B-9BBF-7C1982F40C67}" type="datetimeFigureOut">
              <a:rPr lang="en-US" smtClean="0"/>
              <a:pPr/>
              <a:t>10/7/2013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DAF0A7-E074-49EA-86F6-25BD696C135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D078A72-59C0-494B-9BBF-7C1982F40C67}" type="datetimeFigureOut">
              <a:rPr lang="en-US" smtClean="0"/>
              <a:pPr/>
              <a:t>10/7/2013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DAF0A7-E074-49EA-86F6-25BD696C135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078A72-59C0-494B-9BBF-7C1982F40C67}" type="datetimeFigureOut">
              <a:rPr lang="en-US" smtClean="0"/>
              <a:pPr/>
              <a:t>10/7/2013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DAF0A7-E074-49EA-86F6-25BD696C13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D078A72-59C0-494B-9BBF-7C1982F40C67}" type="datetimeFigureOut">
              <a:rPr lang="en-US" smtClean="0"/>
              <a:pPr/>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DAF0A7-E074-49EA-86F6-25BD696C135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D078A72-59C0-494B-9BBF-7C1982F40C67}" type="datetimeFigureOut">
              <a:rPr lang="en-US" smtClean="0"/>
              <a:pPr/>
              <a:t>10/7/2013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5DAF0A7-E074-49EA-86F6-25BD696C135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D078A72-59C0-494B-9BBF-7C1982F40C67}" type="datetimeFigureOut">
              <a:rPr lang="en-US" smtClean="0"/>
              <a:pPr/>
              <a:t>10/7/2013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5DAF0A7-E074-49EA-86F6-25BD696C135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2438400"/>
          </a:xfrm>
        </p:spPr>
        <p:txBody>
          <a:bodyPr>
            <a:noAutofit/>
          </a:bodyPr>
          <a:lstStyle/>
          <a:p>
            <a:r>
              <a:rPr lang="en-US" sz="3200" dirty="0" smtClean="0"/>
              <a:t>A Data-</a:t>
            </a:r>
            <a:r>
              <a:rPr lang="en-US" sz="3200" dirty="0" err="1" smtClean="0"/>
              <a:t>Reachability</a:t>
            </a:r>
            <a:r>
              <a:rPr lang="en-US" sz="3200" dirty="0" smtClean="0"/>
              <a:t> Model for Elucidating Privacy and Security Risks Related to the Use of Online Social Networks</a:t>
            </a:r>
            <a:endParaRPr lang="en-US" sz="3200" dirty="0"/>
          </a:p>
        </p:txBody>
      </p:sp>
      <p:sp>
        <p:nvSpPr>
          <p:cNvPr id="3" name="Content Placeholder 2"/>
          <p:cNvSpPr>
            <a:spLocks noGrp="1"/>
          </p:cNvSpPr>
          <p:nvPr>
            <p:ph idx="1"/>
          </p:nvPr>
        </p:nvSpPr>
        <p:spPr>
          <a:xfrm>
            <a:off x="457200" y="3581399"/>
            <a:ext cx="8229600" cy="1828801"/>
          </a:xfrm>
        </p:spPr>
        <p:txBody>
          <a:bodyPr>
            <a:normAutofit fontScale="25000" lnSpcReduction="20000"/>
          </a:bodyPr>
          <a:lstStyle/>
          <a:p>
            <a:pPr algn="ctr">
              <a:buNone/>
            </a:pPr>
            <a:r>
              <a:rPr lang="en-US" sz="2400" dirty="0" smtClean="0"/>
              <a:t>    </a:t>
            </a:r>
          </a:p>
          <a:p>
            <a:pPr algn="ctr">
              <a:buNone/>
            </a:pPr>
            <a:endParaRPr lang="en-US" sz="2400" dirty="0" smtClean="0"/>
          </a:p>
          <a:p>
            <a:pPr algn="ctr">
              <a:buNone/>
            </a:pPr>
            <a:endParaRPr lang="en-US" sz="2400" dirty="0" smtClean="0"/>
          </a:p>
          <a:p>
            <a:pPr algn="ctr">
              <a:buNone/>
            </a:pPr>
            <a:endParaRPr lang="en-US" sz="2400" dirty="0" smtClean="0"/>
          </a:p>
          <a:p>
            <a:pPr algn="ctr">
              <a:buNone/>
            </a:pPr>
            <a:endParaRPr lang="en-US" sz="2400" dirty="0" smtClean="0"/>
          </a:p>
          <a:p>
            <a:pPr algn="ctr">
              <a:buNone/>
            </a:pPr>
            <a:r>
              <a:rPr lang="en-US" sz="9600" dirty="0" smtClean="0">
                <a:latin typeface="Times New Roman" pitchFamily="18" charset="0"/>
                <a:cs typeface="Times New Roman" pitchFamily="18" charset="0"/>
              </a:rPr>
              <a:t>S. </a:t>
            </a:r>
            <a:r>
              <a:rPr lang="en-US" sz="9600" dirty="0" err="1" smtClean="0">
                <a:latin typeface="Times New Roman" pitchFamily="18" charset="0"/>
                <a:cs typeface="Times New Roman" pitchFamily="18" charset="0"/>
              </a:rPr>
              <a:t>Creese</a:t>
            </a:r>
            <a:r>
              <a:rPr lang="en-US" sz="9600" dirty="0" smtClean="0">
                <a:latin typeface="Times New Roman" pitchFamily="18" charset="0"/>
                <a:cs typeface="Times New Roman" pitchFamily="18" charset="0"/>
              </a:rPr>
              <a:t>, M. Goldsmith, J. Nurse, E. Phillips</a:t>
            </a:r>
          </a:p>
          <a:p>
            <a:pPr algn="ctr">
              <a:buNone/>
            </a:pPr>
            <a:r>
              <a:rPr lang="en-US" sz="9600" dirty="0" smtClean="0">
                <a:latin typeface="Times New Roman" pitchFamily="18" charset="0"/>
                <a:cs typeface="Times New Roman" pitchFamily="18" charset="0"/>
              </a:rPr>
              <a:t> 11</a:t>
            </a:r>
            <a:r>
              <a:rPr lang="en-US" sz="9600" baseline="30000" dirty="0" smtClean="0">
                <a:latin typeface="Times New Roman" pitchFamily="18" charset="0"/>
                <a:cs typeface="Times New Roman" pitchFamily="18" charset="0"/>
              </a:rPr>
              <a:t>th</a:t>
            </a:r>
            <a:r>
              <a:rPr lang="en-US" sz="9600" dirty="0" smtClean="0">
                <a:latin typeface="Times New Roman" pitchFamily="18" charset="0"/>
                <a:cs typeface="Times New Roman" pitchFamily="18" charset="0"/>
              </a:rPr>
              <a:t> IEEE International Conference on Trust, Security and Privacy in Computing and Communications (</a:t>
            </a:r>
            <a:r>
              <a:rPr lang="en-US" sz="9600" dirty="0" err="1" smtClean="0">
                <a:latin typeface="Times New Roman" pitchFamily="18" charset="0"/>
                <a:cs typeface="Times New Roman" pitchFamily="18" charset="0"/>
              </a:rPr>
              <a:t>TrustCom</a:t>
            </a:r>
            <a:r>
              <a:rPr lang="en-US" sz="9600" dirty="0" smtClean="0">
                <a:latin typeface="Times New Roman" pitchFamily="18" charset="0"/>
                <a:cs typeface="Times New Roman" pitchFamily="18" charset="0"/>
              </a:rPr>
              <a:t>), 2012,pp. 1124-1131. DOI: 10.1109/</a:t>
            </a:r>
            <a:r>
              <a:rPr lang="en-US" sz="9600" dirty="0" err="1" smtClean="0">
                <a:latin typeface="Times New Roman" pitchFamily="18" charset="0"/>
                <a:cs typeface="Times New Roman" pitchFamily="18" charset="0"/>
              </a:rPr>
              <a:t>TrustCom</a:t>
            </a:r>
            <a:r>
              <a:rPr lang="en-US" sz="9600" dirty="0" smtClean="0">
                <a:latin typeface="Times New Roman" pitchFamily="18" charset="0"/>
                <a:cs typeface="Times New Roman" pitchFamily="18" charset="0"/>
              </a:rPr>
              <a:t>. 2012.22</a:t>
            </a:r>
          </a:p>
          <a:p>
            <a:pPr algn="ctr">
              <a:buNone/>
            </a:pPr>
            <a:endParaRPr lang="en-US" sz="9600" dirty="0" smtClean="0">
              <a:latin typeface="Times New Roman" pitchFamily="18" charset="0"/>
              <a:cs typeface="Times New Roman" pitchFamily="18" charset="0"/>
            </a:endParaRPr>
          </a:p>
          <a:p>
            <a:pPr algn="ctr">
              <a:buNone/>
            </a:pPr>
            <a:r>
              <a:rPr lang="en-US" sz="9600" dirty="0" smtClean="0">
                <a:latin typeface="Times New Roman" pitchFamily="18" charset="0"/>
                <a:cs typeface="Times New Roman" pitchFamily="18" charset="0"/>
              </a:rPr>
              <a:t>Presented By - </a:t>
            </a:r>
            <a:r>
              <a:rPr lang="en-US" sz="9600" dirty="0" err="1" smtClean="0">
                <a:latin typeface="Times New Roman" pitchFamily="18" charset="0"/>
                <a:cs typeface="Times New Roman" pitchFamily="18" charset="0"/>
              </a:rPr>
              <a:t>Siddhesh</a:t>
            </a:r>
            <a:r>
              <a:rPr lang="en-US" sz="9600" dirty="0" smtClean="0">
                <a:latin typeface="Times New Roman" pitchFamily="18" charset="0"/>
                <a:cs typeface="Times New Roman" pitchFamily="18" charset="0"/>
              </a:rPr>
              <a:t> </a:t>
            </a:r>
            <a:r>
              <a:rPr lang="en-US" sz="9600" dirty="0" err="1" smtClean="0">
                <a:latin typeface="Times New Roman" pitchFamily="18" charset="0"/>
                <a:cs typeface="Times New Roman" pitchFamily="18" charset="0"/>
              </a:rPr>
              <a:t>Chandoskar</a:t>
            </a:r>
            <a:endParaRPr lang="en-US" sz="9600" dirty="0" smtClean="0">
              <a:latin typeface="Times New Roman" pitchFamily="18" charset="0"/>
              <a:cs typeface="Times New Roman" pitchFamily="18" charset="0"/>
            </a:endParaRPr>
          </a:p>
          <a:p>
            <a:pPr algn="ctr">
              <a:buNone/>
            </a:pPr>
            <a:endParaRPr lang="en-US" sz="2800" dirty="0" smtClean="0">
              <a:latin typeface="Times New Roman" pitchFamily="18" charset="0"/>
              <a:cs typeface="Times New Roman" pitchFamily="18" charset="0"/>
            </a:endParaRPr>
          </a:p>
          <a:p>
            <a:pPr algn="ctr">
              <a:buNone/>
            </a:pPr>
            <a:endParaRPr lang="en-US" sz="2800" dirty="0">
              <a:latin typeface="Times New Roman" pitchFamily="18" charset="0"/>
              <a:cs typeface="Times New Roman" pitchFamily="18" charset="0"/>
            </a:endParaRPr>
          </a:p>
          <a:p>
            <a:pPr algn="ctr">
              <a:buNone/>
            </a:pP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endParaRPr lang="en-US" dirty="0"/>
          </a:p>
        </p:txBody>
      </p:sp>
      <p:sp>
        <p:nvSpPr>
          <p:cNvPr id="3" name="Content Placeholder 2"/>
          <p:cNvSpPr>
            <a:spLocks noGrp="1"/>
          </p:cNvSpPr>
          <p:nvPr>
            <p:ph idx="1"/>
          </p:nvPr>
        </p:nvSpPr>
        <p:spPr/>
        <p:txBody>
          <a:bodyPr/>
          <a:lstStyle/>
          <a:p>
            <a:r>
              <a:rPr lang="en-US" dirty="0" smtClean="0"/>
              <a:t>What measures can we adapt to keep ourselves away from the threats of online social networks and to protect our privacy?</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6600" y="274638"/>
            <a:ext cx="5410200" cy="3687762"/>
          </a:xfrm>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Information which is shared with online social media and networking sites is exposed to third parties.</a:t>
            </a:r>
          </a:p>
          <a:p>
            <a:endParaRPr lang="en-US" dirty="0" smtClean="0"/>
          </a:p>
          <a:p>
            <a:r>
              <a:rPr lang="en-US" dirty="0" smtClean="0"/>
              <a:t>There are many tools  and methods which help in the extraction of online data.</a:t>
            </a:r>
          </a:p>
          <a:p>
            <a:endParaRPr lang="en-US" dirty="0" smtClean="0"/>
          </a:p>
          <a:p>
            <a:r>
              <a:rPr lang="en-US" dirty="0" smtClean="0"/>
              <a:t>Data </a:t>
            </a:r>
            <a:r>
              <a:rPr lang="en-US" dirty="0" err="1" smtClean="0"/>
              <a:t>Reachability</a:t>
            </a:r>
            <a:r>
              <a:rPr lang="en-US" dirty="0" smtClean="0"/>
              <a:t> Model is used to infer data from the information which is currently shared online.  </a:t>
            </a:r>
          </a:p>
          <a:p>
            <a:endParaRPr lang="en-US" dirty="0" smtClean="0"/>
          </a:p>
          <a:p>
            <a:r>
              <a:rPr lang="en-US" dirty="0" smtClean="0"/>
              <a:t>Matrix is used to check, with how much ease and accuracy the data can be accessed.</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Social Networks</a:t>
            </a:r>
            <a:endParaRPr lang="en-US" dirty="0"/>
          </a:p>
        </p:txBody>
      </p:sp>
      <p:sp>
        <p:nvSpPr>
          <p:cNvPr id="3" name="Content Placeholder 2"/>
          <p:cNvSpPr>
            <a:spLocks noGrp="1"/>
          </p:cNvSpPr>
          <p:nvPr>
            <p:ph idx="1"/>
          </p:nvPr>
        </p:nvSpPr>
        <p:spPr/>
        <p:txBody>
          <a:bodyPr/>
          <a:lstStyle/>
          <a:p>
            <a:r>
              <a:rPr lang="en-US" dirty="0" smtClean="0"/>
              <a:t>Online Social Networks is a source of wide range of personal data.</a:t>
            </a:r>
          </a:p>
          <a:p>
            <a:endParaRPr lang="en-US" dirty="0" smtClean="0"/>
          </a:p>
          <a:p>
            <a:r>
              <a:rPr lang="en-US" dirty="0" smtClean="0"/>
              <a:t>User name, Date of Birth, Address, Phone Numbers, Relationship Status, views and interests, Profile photos, etc are some of the basic details shared by most of the users.</a:t>
            </a:r>
          </a:p>
          <a:p>
            <a:endParaRPr lang="en-US" dirty="0" smtClean="0"/>
          </a:p>
          <a:p>
            <a:r>
              <a:rPr lang="en-US" dirty="0" smtClean="0"/>
              <a:t>Different types of information is revealed by a single person on different networking sites.</a:t>
            </a:r>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US" dirty="0" smtClean="0"/>
              <a:t>Data-</a:t>
            </a:r>
            <a:r>
              <a:rPr lang="en-US" dirty="0" err="1" smtClean="0"/>
              <a:t>Reachability</a:t>
            </a:r>
            <a:r>
              <a:rPr lang="en-US" dirty="0" smtClean="0"/>
              <a:t> Matrix</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0" y="1219200"/>
            <a:ext cx="9144000" cy="5638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of Matrix</a:t>
            </a:r>
            <a:endParaRPr lang="en-US" dirty="0"/>
          </a:p>
        </p:txBody>
      </p:sp>
      <p:sp>
        <p:nvSpPr>
          <p:cNvPr id="4" name="Content Placeholder 3"/>
          <p:cNvSpPr>
            <a:spLocks noGrp="1"/>
          </p:cNvSpPr>
          <p:nvPr>
            <p:ph idx="1"/>
          </p:nvPr>
        </p:nvSpPr>
        <p:spPr/>
        <p:txBody>
          <a:bodyPr>
            <a:normAutofit lnSpcReduction="10000"/>
          </a:bodyPr>
          <a:lstStyle/>
          <a:p>
            <a:endParaRPr lang="en-US" dirty="0" smtClean="0"/>
          </a:p>
          <a:p>
            <a:r>
              <a:rPr lang="en-US" dirty="0" smtClean="0"/>
              <a:t>It is used to link data exposed on social media and other sensitive data in online and offline world. </a:t>
            </a:r>
          </a:p>
          <a:p>
            <a:endParaRPr lang="en-US" dirty="0" smtClean="0"/>
          </a:p>
          <a:p>
            <a:r>
              <a:rPr lang="en-US" dirty="0" smtClean="0"/>
              <a:t>Target information is the data which is to be derived from the data points which is already shared online.</a:t>
            </a:r>
          </a:p>
          <a:p>
            <a:endParaRPr lang="en-US" dirty="0" smtClean="0"/>
          </a:p>
          <a:p>
            <a:r>
              <a:rPr lang="en-US" dirty="0" smtClean="0"/>
              <a:t>Data points are nothing but a group of details which are used to reach the target information.</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lstStyle/>
          <a:p>
            <a:r>
              <a:rPr lang="en-US" dirty="0" smtClean="0"/>
              <a:t>Matrix Explanation</a:t>
            </a:r>
            <a:endParaRPr lang="en-US" dirty="0"/>
          </a:p>
        </p:txBody>
      </p:sp>
      <p:sp>
        <p:nvSpPr>
          <p:cNvPr id="3" name="Content Placeholder 2"/>
          <p:cNvSpPr>
            <a:spLocks noGrp="1"/>
          </p:cNvSpPr>
          <p:nvPr>
            <p:ph idx="1"/>
          </p:nvPr>
        </p:nvSpPr>
        <p:spPr>
          <a:xfrm>
            <a:off x="457200" y="1828800"/>
            <a:ext cx="8229600" cy="4495800"/>
          </a:xfrm>
        </p:spPr>
        <p:txBody>
          <a:bodyPr>
            <a:normAutofit fontScale="92500" lnSpcReduction="10000"/>
          </a:bodyPr>
          <a:lstStyle/>
          <a:p>
            <a:r>
              <a:rPr lang="en-US" dirty="0" smtClean="0"/>
              <a:t>Target information obtained from combination of data points.</a:t>
            </a:r>
          </a:p>
          <a:p>
            <a:endParaRPr lang="en-US" dirty="0" smtClean="0"/>
          </a:p>
          <a:p>
            <a:r>
              <a:rPr lang="en-US" dirty="0" err="1" smtClean="0"/>
              <a:t>Eg</a:t>
            </a:r>
            <a:r>
              <a:rPr lang="en-US" dirty="0" smtClean="0"/>
              <a:t>- User’s friends info can be used to derive age and gender.</a:t>
            </a:r>
          </a:p>
          <a:p>
            <a:endParaRPr lang="en-US" dirty="0" smtClean="0"/>
          </a:p>
          <a:p>
            <a:r>
              <a:rPr lang="en-US" dirty="0" smtClean="0"/>
              <a:t> Accuracy specifies about the degree of accuracy to which target information can be derived from the data point.</a:t>
            </a:r>
          </a:p>
          <a:p>
            <a:endParaRPr lang="en-US" dirty="0" smtClean="0"/>
          </a:p>
          <a:p>
            <a:r>
              <a:rPr lang="en-US" dirty="0" smtClean="0"/>
              <a:t>Ease specifies about the degree of ease to which we can use data point to reach target information.</a:t>
            </a:r>
          </a:p>
          <a:p>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Appreciation</a:t>
            </a:r>
            <a:endParaRPr lang="en-US" dirty="0"/>
          </a:p>
        </p:txBody>
      </p:sp>
      <p:sp>
        <p:nvSpPr>
          <p:cNvPr id="5" name="Content Placeholder 4"/>
          <p:cNvSpPr>
            <a:spLocks noGrp="1"/>
          </p:cNvSpPr>
          <p:nvPr>
            <p:ph idx="1"/>
          </p:nvPr>
        </p:nvSpPr>
        <p:spPr/>
        <p:txBody>
          <a:bodyPr/>
          <a:lstStyle/>
          <a:p>
            <a:r>
              <a:rPr lang="en-US" dirty="0" smtClean="0"/>
              <a:t>Spreading awareness to think before revealing data on the social networks.</a:t>
            </a:r>
          </a:p>
          <a:p>
            <a:pPr>
              <a:buNone/>
            </a:pPr>
            <a:r>
              <a:rPr lang="en-US" dirty="0" smtClean="0"/>
              <a:t> </a:t>
            </a:r>
          </a:p>
          <a:p>
            <a:pPr>
              <a:buNone/>
            </a:pPr>
            <a:r>
              <a:rPr lang="en-US" dirty="0" smtClean="0"/>
              <a:t>For </a:t>
            </a:r>
            <a:r>
              <a:rPr lang="en-US" dirty="0" err="1" smtClean="0"/>
              <a:t>eg</a:t>
            </a:r>
            <a:r>
              <a:rPr lang="en-US" dirty="0" smtClean="0"/>
              <a:t>- Profile cloning and identity thefts can be carried out by an attacker, who has data like photo, name and friend associations, age and gender. This cloned profile can be used to make friendship.</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Appreciation Cont.</a:t>
            </a:r>
            <a:endParaRPr lang="en-US" dirty="0"/>
          </a:p>
        </p:txBody>
      </p:sp>
      <p:sp>
        <p:nvSpPr>
          <p:cNvPr id="3" name="Content Placeholder 2"/>
          <p:cNvSpPr>
            <a:spLocks noGrp="1"/>
          </p:cNvSpPr>
          <p:nvPr>
            <p:ph idx="1"/>
          </p:nvPr>
        </p:nvSpPr>
        <p:spPr/>
        <p:txBody>
          <a:bodyPr/>
          <a:lstStyle/>
          <a:p>
            <a:r>
              <a:rPr lang="en-US" dirty="0" smtClean="0"/>
              <a:t>Data </a:t>
            </a:r>
            <a:r>
              <a:rPr lang="en-US" dirty="0" err="1" smtClean="0"/>
              <a:t>Reachability</a:t>
            </a:r>
            <a:r>
              <a:rPr lang="en-US" dirty="0" smtClean="0"/>
              <a:t> Model can be extended.</a:t>
            </a:r>
          </a:p>
          <a:p>
            <a:pPr>
              <a:buNone/>
            </a:pPr>
            <a:r>
              <a:rPr lang="en-US" dirty="0" smtClean="0"/>
              <a:t> </a:t>
            </a:r>
          </a:p>
          <a:p>
            <a:pPr>
              <a:buNone/>
            </a:pPr>
            <a:r>
              <a:rPr lang="en-US" dirty="0" smtClean="0"/>
              <a:t>   The value of the model is in the approach, not in the values. </a:t>
            </a:r>
          </a:p>
          <a:p>
            <a:pPr>
              <a:buNone/>
            </a:pPr>
            <a:r>
              <a:rPr lang="en-US" dirty="0" smtClean="0"/>
              <a:t>   Different users can use the matrix to represent their own data.</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Criticism</a:t>
            </a:r>
            <a:endParaRPr lang="en-US" dirty="0"/>
          </a:p>
        </p:txBody>
      </p:sp>
      <p:sp>
        <p:nvSpPr>
          <p:cNvPr id="3" name="Content Placeholder 2"/>
          <p:cNvSpPr>
            <a:spLocks noGrp="1"/>
          </p:cNvSpPr>
          <p:nvPr>
            <p:ph idx="1"/>
          </p:nvPr>
        </p:nvSpPr>
        <p:spPr/>
        <p:txBody>
          <a:bodyPr>
            <a:normAutofit/>
          </a:bodyPr>
          <a:lstStyle/>
          <a:p>
            <a:r>
              <a:rPr lang="en-US" dirty="0" smtClean="0"/>
              <a:t>Data </a:t>
            </a:r>
            <a:r>
              <a:rPr lang="en-US" dirty="0" err="1" smtClean="0"/>
              <a:t>Reachability</a:t>
            </a:r>
            <a:r>
              <a:rPr lang="en-US" dirty="0" smtClean="0"/>
              <a:t> matrix is vague and explanation is incomplete. </a:t>
            </a:r>
          </a:p>
          <a:p>
            <a:pPr>
              <a:buNone/>
            </a:pPr>
            <a:endParaRPr lang="en-US" dirty="0" smtClean="0"/>
          </a:p>
          <a:p>
            <a:pPr>
              <a:buNone/>
            </a:pPr>
            <a:r>
              <a:rPr lang="en-US" dirty="0" smtClean="0"/>
              <a:t>    Numbers represent inferences for which published evidence could be found. </a:t>
            </a:r>
          </a:p>
          <a:p>
            <a:pPr>
              <a:buNone/>
            </a:pPr>
            <a:r>
              <a:rPr lang="en-US" dirty="0" smtClean="0"/>
              <a:t>    </a:t>
            </a:r>
          </a:p>
          <a:p>
            <a:pPr>
              <a:buNone/>
            </a:pPr>
            <a:r>
              <a:rPr lang="en-US" dirty="0" smtClean="0"/>
              <a:t>    Letters represent inferences based on general    knowledge </a:t>
            </a:r>
            <a:r>
              <a:rPr lang="en-US" dirty="0" smtClean="0"/>
              <a:t>of field and </a:t>
            </a:r>
            <a:r>
              <a:rPr lang="en-US" dirty="0" smtClean="0"/>
              <a:t>brainstorming.</a:t>
            </a:r>
          </a:p>
          <a:p>
            <a:pPr>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245</TotalTime>
  <Words>485</Words>
  <Application>Microsoft Office PowerPoint</Application>
  <PresentationFormat>On-screen Show (4:3)</PresentationFormat>
  <Paragraphs>60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A Data-Reachability Model for Elucidating Privacy and Security Risks Related to the Use of Online Social Networks</vt:lpstr>
      <vt:lpstr>Summary</vt:lpstr>
      <vt:lpstr>Online Social Networks</vt:lpstr>
      <vt:lpstr>Data-Reachability Matrix</vt:lpstr>
      <vt:lpstr>Use of Matrix</vt:lpstr>
      <vt:lpstr>Matrix Explanation</vt:lpstr>
      <vt:lpstr>Appreciation</vt:lpstr>
      <vt:lpstr>Appreciation Cont.</vt:lpstr>
      <vt:lpstr>Criticism</vt:lpstr>
      <vt:lpstr>Question?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Data-Reachability Model for Elucidating Privacy and Security Risks Related to the Use of Online Social Networks</dc:title>
  <dc:creator>Siddhesh</dc:creator>
  <cp:lastModifiedBy>Sanjay Chandoskar</cp:lastModifiedBy>
  <cp:revision>47</cp:revision>
  <dcterms:created xsi:type="dcterms:W3CDTF">2013-08-21T07:45:04Z</dcterms:created>
  <dcterms:modified xsi:type="dcterms:W3CDTF">2013-10-06T19:10:37Z</dcterms:modified>
</cp:coreProperties>
</file>