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5" r:id="rId3"/>
    <p:sldId id="276" r:id="rId4"/>
    <p:sldId id="257" r:id="rId5"/>
    <p:sldId id="274" r:id="rId6"/>
    <p:sldId id="277" r:id="rId7"/>
    <p:sldId id="278" r:id="rId8"/>
    <p:sldId id="279" r:id="rId9"/>
    <p:sldId id="280" r:id="rId10"/>
    <p:sldId id="281" r:id="rId11"/>
    <p:sldId id="282" r:id="rId12"/>
    <p:sldId id="28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58" autoAdjust="0"/>
    <p:restoredTop sz="93975" autoAdjust="0"/>
  </p:normalViewPr>
  <p:slideViewPr>
    <p:cSldViewPr>
      <p:cViewPr>
        <p:scale>
          <a:sx n="118" d="100"/>
          <a:sy n="118" d="100"/>
        </p:scale>
        <p:origin x="-1938"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BBF94-0AFB-4950-9040-4DDCB65092D0}" type="datetimeFigureOut">
              <a:rPr lang="en-NZ" smtClean="0"/>
              <a:t>30/09/2013</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D33F93-9216-471D-B876-D18A8B8FA1FF}" type="slidenum">
              <a:rPr lang="en-NZ" smtClean="0"/>
              <a:t>‹#›</a:t>
            </a:fld>
            <a:endParaRPr lang="en-NZ"/>
          </a:p>
        </p:txBody>
      </p:sp>
    </p:spTree>
    <p:extLst>
      <p:ext uri="{BB962C8B-B14F-4D97-AF65-F5344CB8AC3E}">
        <p14:creationId xmlns:p14="http://schemas.microsoft.com/office/powerpoint/2010/main" val="413212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57D33F93-9216-471D-B876-D18A8B8FA1FF}" type="slidenum">
              <a:rPr lang="en-NZ" smtClean="0"/>
              <a:t>1</a:t>
            </a:fld>
            <a:endParaRPr lang="en-NZ"/>
          </a:p>
        </p:txBody>
      </p:sp>
    </p:spTree>
    <p:extLst>
      <p:ext uri="{BB962C8B-B14F-4D97-AF65-F5344CB8AC3E}">
        <p14:creationId xmlns:p14="http://schemas.microsoft.com/office/powerpoint/2010/main" val="3708556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10</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11</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12</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2</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3</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4</a:t>
            </a:fld>
            <a:endParaRPr lang="en-NZ"/>
          </a:p>
        </p:txBody>
      </p:sp>
    </p:spTree>
    <p:extLst>
      <p:ext uri="{BB962C8B-B14F-4D97-AF65-F5344CB8AC3E}">
        <p14:creationId xmlns:p14="http://schemas.microsoft.com/office/powerpoint/2010/main" val="454534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5</a:t>
            </a:fld>
            <a:endParaRPr lang="en-NZ"/>
          </a:p>
        </p:txBody>
      </p:sp>
    </p:spTree>
    <p:extLst>
      <p:ext uri="{BB962C8B-B14F-4D97-AF65-F5344CB8AC3E}">
        <p14:creationId xmlns:p14="http://schemas.microsoft.com/office/powerpoint/2010/main" val="2915764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6</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7</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8</a:t>
            </a:fld>
            <a:endParaRPr lang="en-NZ"/>
          </a:p>
        </p:txBody>
      </p:sp>
    </p:spTree>
    <p:extLst>
      <p:ext uri="{BB962C8B-B14F-4D97-AF65-F5344CB8AC3E}">
        <p14:creationId xmlns:p14="http://schemas.microsoft.com/office/powerpoint/2010/main" val="3975484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7D33F93-9216-471D-B876-D18A8B8FA1FF}" type="slidenum">
              <a:rPr lang="en-NZ" smtClean="0"/>
              <a:t>9</a:t>
            </a:fld>
            <a:endParaRPr lang="en-NZ"/>
          </a:p>
        </p:txBody>
      </p:sp>
    </p:spTree>
    <p:extLst>
      <p:ext uri="{BB962C8B-B14F-4D97-AF65-F5344CB8AC3E}">
        <p14:creationId xmlns:p14="http://schemas.microsoft.com/office/powerpoint/2010/main" val="39754840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9/30/2013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9/30/2013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9/30/2013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9/30/2013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8001000" cy="1470025"/>
          </a:xfrm>
        </p:spPr>
        <p:txBody>
          <a:bodyPr>
            <a:normAutofit/>
          </a:bodyPr>
          <a:lstStyle/>
          <a:p>
            <a:r>
              <a:rPr lang="en-NZ" sz="1800" dirty="0" smtClean="0"/>
              <a:t>Alice in Warningland:</a:t>
            </a:r>
            <a:br>
              <a:rPr lang="en-NZ" sz="1800" dirty="0" smtClean="0"/>
            </a:br>
            <a:r>
              <a:rPr lang="en-NZ" sz="1800" dirty="0" smtClean="0"/>
              <a:t>A Large-Scale Field Study of Browser Security Warning Effectiveness</a:t>
            </a:r>
            <a:br>
              <a:rPr lang="en-NZ" sz="1800" dirty="0" smtClean="0"/>
            </a:br>
            <a:r>
              <a:rPr lang="en-NZ" sz="1800" b="0" dirty="0" err="1">
                <a:effectLst/>
              </a:rPr>
              <a:t>Devdatta</a:t>
            </a:r>
            <a:r>
              <a:rPr lang="en-NZ" sz="1800" b="0" dirty="0">
                <a:effectLst/>
              </a:rPr>
              <a:t> </a:t>
            </a:r>
            <a:r>
              <a:rPr lang="en-NZ" sz="1800" b="0" dirty="0" err="1">
                <a:effectLst/>
              </a:rPr>
              <a:t>Akhawe</a:t>
            </a:r>
            <a:r>
              <a:rPr lang="en-NZ" sz="1800" b="0" dirty="0">
                <a:effectLst/>
              </a:rPr>
              <a:t>, Adrienne Porter Felt </a:t>
            </a:r>
            <a:r>
              <a:rPr lang="en-NZ" sz="1800" dirty="0"/>
              <a:t/>
            </a:r>
            <a:br>
              <a:rPr lang="en-NZ" sz="1800" dirty="0"/>
            </a:br>
            <a:r>
              <a:rPr lang="en-NZ" sz="1800" b="0" i="1" dirty="0" err="1">
                <a:effectLst/>
              </a:rPr>
              <a:t>Usenix</a:t>
            </a:r>
            <a:r>
              <a:rPr lang="en-NZ" sz="1800" b="0" i="1" dirty="0">
                <a:effectLst/>
              </a:rPr>
              <a:t> Security Symposium</a:t>
            </a:r>
            <a:r>
              <a:rPr lang="en-NZ" sz="1800" b="0" dirty="0">
                <a:effectLst/>
              </a:rPr>
              <a:t>, Washington DC, 2013</a:t>
            </a:r>
            <a:endParaRPr lang="en-NZ" sz="1800" dirty="0"/>
          </a:p>
        </p:txBody>
      </p:sp>
      <p:sp>
        <p:nvSpPr>
          <p:cNvPr id="3" name="Subtitle 2"/>
          <p:cNvSpPr>
            <a:spLocks noGrp="1"/>
          </p:cNvSpPr>
          <p:nvPr>
            <p:ph type="subTitle" idx="1"/>
          </p:nvPr>
        </p:nvSpPr>
        <p:spPr>
          <a:xfrm>
            <a:off x="762000" y="3352800"/>
            <a:ext cx="7772400" cy="1199704"/>
          </a:xfrm>
        </p:spPr>
        <p:txBody>
          <a:bodyPr>
            <a:normAutofit/>
          </a:bodyPr>
          <a:lstStyle/>
          <a:p>
            <a:r>
              <a:rPr lang="en-NZ" sz="1800" dirty="0" smtClean="0">
                <a:cs typeface="Lucida Sans Unicode"/>
              </a:rPr>
              <a:t>Presented by: </a:t>
            </a:r>
            <a:r>
              <a:rPr lang="en-NZ" sz="1800" dirty="0" err="1"/>
              <a:t>Rong</a:t>
            </a:r>
            <a:r>
              <a:rPr lang="en-NZ" sz="1800" dirty="0"/>
              <a:t> Wang</a:t>
            </a:r>
          </a:p>
        </p:txBody>
      </p:sp>
    </p:spTree>
    <p:extLst>
      <p:ext uri="{BB962C8B-B14F-4D97-AF65-F5344CB8AC3E}">
        <p14:creationId xmlns:p14="http://schemas.microsoft.com/office/powerpoint/2010/main" val="3248169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Criticism</a:t>
            </a:r>
            <a:endParaRPr lang="en-NZ" sz="3200" dirty="0"/>
          </a:p>
        </p:txBody>
      </p:sp>
      <p:sp>
        <p:nvSpPr>
          <p:cNvPr id="3" name="Subtitle 2"/>
          <p:cNvSpPr>
            <a:spLocks noGrp="1"/>
          </p:cNvSpPr>
          <p:nvPr>
            <p:ph type="subTitle" idx="1"/>
          </p:nvPr>
        </p:nvSpPr>
        <p:spPr>
          <a:xfrm>
            <a:off x="685800" y="1447800"/>
            <a:ext cx="7772400" cy="1676400"/>
          </a:xfrm>
        </p:spPr>
        <p:txBody>
          <a:bodyPr>
            <a:normAutofit/>
          </a:bodyPr>
          <a:lstStyle/>
          <a:p>
            <a:pPr marL="342900" indent="-342900" algn="l">
              <a:buFont typeface="Arial" panose="020B0604020202020204" pitchFamily="34" charset="0"/>
              <a:buChar char="•"/>
            </a:pPr>
            <a:r>
              <a:rPr lang="mi-NZ" sz="1600" dirty="0" smtClean="0">
                <a:cs typeface="Lucida Sans Unicode"/>
              </a:rPr>
              <a:t>Some statistical results could be potentially biased and/or may lead to misunderstanding.</a:t>
            </a:r>
          </a:p>
          <a:p>
            <a:pPr marL="800100" lvl="1" indent="-342900" algn="l">
              <a:buFont typeface="Arial" panose="020B0604020202020204" pitchFamily="34" charset="0"/>
              <a:buChar char="•"/>
            </a:pPr>
            <a:r>
              <a:rPr lang="mi-NZ" sz="1200" dirty="0" smtClean="0">
                <a:cs typeface="Lucida Sans Unicode"/>
              </a:rPr>
              <a:t>Not a random sample.</a:t>
            </a:r>
          </a:p>
          <a:p>
            <a:pPr marL="800100" lvl="1" indent="-342900" algn="l">
              <a:buFont typeface="Arial" panose="020B0604020202020204" pitchFamily="34" charset="0"/>
              <a:buChar char="•"/>
            </a:pPr>
            <a:r>
              <a:rPr lang="mi-NZ" sz="1200" dirty="0" smtClean="0"/>
              <a:t>“Technically skilled users ingore warnings more often”.</a:t>
            </a:r>
          </a:p>
          <a:p>
            <a:pPr marL="800100" lvl="1" indent="-342900" algn="l">
              <a:buFont typeface="Arial" panose="020B0604020202020204" pitchFamily="34" charset="0"/>
              <a:buChar char="•"/>
            </a:pPr>
            <a:r>
              <a:rPr lang="mi-NZ" sz="1200" dirty="0" smtClean="0"/>
              <a:t>Firefox data is from the beta channel and Google Chrome data is from the stable channel.</a:t>
            </a:r>
          </a:p>
          <a:p>
            <a:pPr marL="800100" lvl="1" indent="-342900" algn="l">
              <a:buFont typeface="Arial" panose="020B0604020202020204" pitchFamily="34" charset="0"/>
              <a:buChar char="•"/>
            </a:pPr>
            <a:r>
              <a:rPr lang="mi-NZ" sz="1200" dirty="0" smtClean="0"/>
              <a:t>Sample size of Firefox data set contains about 10000 impressions and Google Chrome data set contains more than 16000000 impressions.</a:t>
            </a:r>
            <a:endParaRPr lang="en-NZ" sz="1200" dirty="0" smtClean="0"/>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108690"/>
            <a:ext cx="3200400" cy="1472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187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Question</a:t>
            </a:r>
            <a:endParaRPr lang="en-NZ" sz="3200" dirty="0"/>
          </a:p>
        </p:txBody>
      </p:sp>
      <p:sp>
        <p:nvSpPr>
          <p:cNvPr id="3" name="Subtitle 2"/>
          <p:cNvSpPr>
            <a:spLocks noGrp="1"/>
          </p:cNvSpPr>
          <p:nvPr>
            <p:ph type="subTitle" idx="1"/>
          </p:nvPr>
        </p:nvSpPr>
        <p:spPr>
          <a:xfrm>
            <a:off x="533400" y="3048000"/>
            <a:ext cx="7772400" cy="1676400"/>
          </a:xfrm>
        </p:spPr>
        <p:txBody>
          <a:bodyPr>
            <a:normAutofit/>
          </a:bodyPr>
          <a:lstStyle/>
          <a:p>
            <a:pPr marL="342900" indent="-342900" algn="l">
              <a:buFont typeface="Arial" panose="020B0604020202020204" pitchFamily="34" charset="0"/>
              <a:buChar char="•"/>
            </a:pPr>
            <a:r>
              <a:rPr lang="mi-NZ" sz="1600" dirty="0" smtClean="0">
                <a:cs typeface="Lucida Sans Unicode"/>
              </a:rPr>
              <a:t>Assume the table above is representitive of the total user population behavior of the the two browsers to some degree, that is, Google Chrome users are more likely to clickthrough SSL warning than Firefox users by a significant amount. What could be the most crucial reason? And how can </a:t>
            </a:r>
            <a:r>
              <a:rPr lang="mi-NZ" sz="1600" smtClean="0">
                <a:cs typeface="Lucida Sans Unicode"/>
              </a:rPr>
              <a:t>we </a:t>
            </a:r>
            <a:r>
              <a:rPr lang="mi-NZ" sz="1600" smtClean="0">
                <a:cs typeface="Lucida Sans Unicode"/>
              </a:rPr>
              <a:t>improve the overall user experience?</a:t>
            </a:r>
            <a:endParaRPr lang="en-NZ" sz="1200" dirty="0" smtClean="0"/>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295400"/>
            <a:ext cx="3200400" cy="1472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7716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057400"/>
            <a:ext cx="7772400" cy="683285"/>
          </a:xfrm>
        </p:spPr>
        <p:txBody>
          <a:bodyPr>
            <a:normAutofit/>
          </a:bodyPr>
          <a:lstStyle/>
          <a:p>
            <a:pPr algn="l"/>
            <a:r>
              <a:rPr lang="en-NZ" sz="3200" b="0" dirty="0" smtClean="0">
                <a:effectLst/>
                <a:cs typeface="Lucida Sans Unicode"/>
              </a:rPr>
              <a:t>The End. Thank you!</a:t>
            </a:r>
            <a:endParaRPr lang="en-NZ" sz="3200" dirty="0"/>
          </a:p>
        </p:txBody>
      </p:sp>
    </p:spTree>
    <p:extLst>
      <p:ext uri="{BB962C8B-B14F-4D97-AF65-F5344CB8AC3E}">
        <p14:creationId xmlns:p14="http://schemas.microsoft.com/office/powerpoint/2010/main" val="1054447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Summary</a:t>
            </a:r>
            <a:endParaRPr lang="en-NZ" sz="3200" dirty="0"/>
          </a:p>
        </p:txBody>
      </p:sp>
      <p:sp>
        <p:nvSpPr>
          <p:cNvPr id="3" name="Subtitle 2"/>
          <p:cNvSpPr>
            <a:spLocks noGrp="1"/>
          </p:cNvSpPr>
          <p:nvPr>
            <p:ph type="subTitle" idx="1"/>
          </p:nvPr>
        </p:nvSpPr>
        <p:spPr>
          <a:xfrm>
            <a:off x="700088" y="1670050"/>
            <a:ext cx="7772400" cy="1704851"/>
          </a:xfrm>
        </p:spPr>
        <p:txBody>
          <a:bodyPr>
            <a:normAutofit fontScale="92500" lnSpcReduction="10000"/>
          </a:bodyPr>
          <a:lstStyle/>
          <a:p>
            <a:pPr marL="342900" indent="-342900" algn="l">
              <a:buFont typeface="Arial" panose="020B0604020202020204" pitchFamily="34" charset="0"/>
              <a:buChar char="•"/>
            </a:pPr>
            <a:r>
              <a:rPr lang="en-US" sz="1600" dirty="0">
                <a:cs typeface="Lucida Sans Unicode"/>
              </a:rPr>
              <a:t>Provided statistics of Google Chrome and Firefox user's behaviour when encounting numerous type of security </a:t>
            </a:r>
            <a:r>
              <a:rPr lang="en-US" sz="1600" dirty="0" smtClean="0">
                <a:cs typeface="Lucida Sans Unicode"/>
              </a:rPr>
              <a:t>warnings including Malware, Phishing and SSL warning</a:t>
            </a:r>
            <a:r>
              <a:rPr lang="en-NZ" sz="1600" dirty="0" smtClean="0"/>
              <a:t>.</a:t>
            </a:r>
            <a:endParaRPr lang="en-NZ" sz="1600" dirty="0"/>
          </a:p>
          <a:p>
            <a:pPr marL="342900" indent="-342900" algn="l">
              <a:buFont typeface="Arial" panose="020B0604020202020204" pitchFamily="34" charset="0"/>
              <a:buChar char="•"/>
            </a:pPr>
            <a:r>
              <a:rPr lang="en-US" sz="1600" dirty="0">
                <a:cs typeface="Lucida Sans Unicode"/>
              </a:rPr>
              <a:t>Only </a:t>
            </a:r>
            <a:r>
              <a:rPr lang="en-US" sz="1600" dirty="0" smtClean="0">
                <a:cs typeface="Lucida Sans Unicode"/>
              </a:rPr>
              <a:t>studied </a:t>
            </a:r>
            <a:r>
              <a:rPr lang="en-US" sz="1600" b="1" dirty="0" err="1" smtClean="0">
                <a:cs typeface="Lucida Sans Unicode"/>
              </a:rPr>
              <a:t>bypassable</a:t>
            </a:r>
            <a:r>
              <a:rPr lang="en-US" sz="1600" dirty="0" smtClean="0">
                <a:cs typeface="Lucida Sans Unicode"/>
              </a:rPr>
              <a:t> </a:t>
            </a:r>
            <a:r>
              <a:rPr lang="en-US" sz="1600" dirty="0">
                <a:cs typeface="Lucida Sans Unicode"/>
              </a:rPr>
              <a:t>warning of these two browsers</a:t>
            </a:r>
            <a:r>
              <a:rPr lang="en-NZ" sz="1600" dirty="0"/>
              <a:t>.</a:t>
            </a:r>
          </a:p>
          <a:p>
            <a:pPr marL="342900" indent="-342900" algn="l">
              <a:buFont typeface="Arial" panose="020B0604020202020204" pitchFamily="34" charset="0"/>
              <a:buChar char="•"/>
            </a:pPr>
            <a:r>
              <a:rPr lang="en-US" sz="1600" b="1" dirty="0">
                <a:cs typeface="Lucida Sans Unicode"/>
              </a:rPr>
              <a:t>Clickthrough rate</a:t>
            </a:r>
            <a:r>
              <a:rPr lang="en-US" sz="1600" dirty="0">
                <a:cs typeface="Lucida Sans Unicode"/>
              </a:rPr>
              <a:t> represents the proportion of users in their data set that upon seen a warning, dismissed the message and proceeded with his or her original task.</a:t>
            </a:r>
            <a:endParaRPr lang="en-NZ" sz="1600" dirty="0"/>
          </a:p>
        </p:txBody>
      </p:sp>
    </p:spTree>
    <p:extLst>
      <p:ext uri="{BB962C8B-B14F-4D97-AF65-F5344CB8AC3E}">
        <p14:creationId xmlns:p14="http://schemas.microsoft.com/office/powerpoint/2010/main" val="455183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Summary</a:t>
            </a:r>
            <a:endParaRPr lang="en-NZ" sz="32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81200"/>
            <a:ext cx="4289038"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914400" y="1447800"/>
            <a:ext cx="4038600" cy="323165"/>
          </a:xfrm>
          <a:prstGeom prst="rect">
            <a:avLst/>
          </a:prstGeom>
          <a:noFill/>
        </p:spPr>
        <p:txBody>
          <a:bodyPr wrap="square" rtlCol="0">
            <a:spAutoFit/>
          </a:bodyPr>
          <a:lstStyle/>
          <a:p>
            <a:pPr marL="285750" indent="-285750">
              <a:buFont typeface="Arial" pitchFamily="34" charset="0"/>
              <a:buChar char="•"/>
            </a:pPr>
            <a:r>
              <a:rPr lang="mi-NZ" sz="1500" dirty="0" smtClean="0"/>
              <a:t>Clickthrough rates vs. User OS</a:t>
            </a:r>
            <a:endParaRPr lang="en-NZ" sz="1500"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2950" y="1853750"/>
            <a:ext cx="2981325"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0212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0115" y="207352"/>
            <a:ext cx="7772400" cy="1470025"/>
          </a:xfrm>
        </p:spPr>
        <p:txBody>
          <a:bodyPr>
            <a:normAutofit/>
          </a:bodyPr>
          <a:lstStyle/>
          <a:p>
            <a:pPr algn="l"/>
            <a:r>
              <a:rPr lang="en-US" sz="1800" dirty="0">
                <a:cs typeface="Lucida Sans Unicode"/>
              </a:rPr>
              <a:t>Google Chrome's ssl warning message</a:t>
            </a:r>
            <a:r>
              <a:rPr lang="en-US" sz="3200" b="0" dirty="0">
                <a:cs typeface="Lucida Sans Unicode"/>
              </a:rPr>
              <a:t/>
            </a:r>
            <a:br>
              <a:rPr lang="en-US" sz="3200" b="0" dirty="0">
                <a:cs typeface="Lucida Sans Unicode"/>
              </a:rPr>
            </a:br>
            <a:endParaRPr lang="en-NZ" sz="3200" dirty="0"/>
          </a:p>
        </p:txBody>
      </p:sp>
      <p:pic>
        <p:nvPicPr>
          <p:cNvPr id="5" name="图片 4" descr="aA9G9.png"/>
          <p:cNvPicPr>
            <a:picLocks noChangeAspect="1"/>
          </p:cNvPicPr>
          <p:nvPr/>
        </p:nvPicPr>
        <p:blipFill>
          <a:blip r:embed="rId3"/>
          <a:stretch>
            <a:fillRect/>
          </a:stretch>
        </p:blipFill>
        <p:spPr>
          <a:xfrm>
            <a:off x="1752599" y="1371601"/>
            <a:ext cx="5054333" cy="3289922"/>
          </a:xfrm>
          <a:prstGeom prst="rect">
            <a:avLst/>
          </a:prstGeom>
        </p:spPr>
      </p:pic>
    </p:spTree>
    <p:extLst>
      <p:ext uri="{BB962C8B-B14F-4D97-AF65-F5344CB8AC3E}">
        <p14:creationId xmlns:p14="http://schemas.microsoft.com/office/powerpoint/2010/main" val="3982845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662" y="381000"/>
            <a:ext cx="7772400" cy="757506"/>
          </a:xfrm>
        </p:spPr>
        <p:txBody>
          <a:bodyPr>
            <a:normAutofit/>
          </a:bodyPr>
          <a:lstStyle/>
          <a:p>
            <a:pPr algn="l"/>
            <a:r>
              <a:rPr lang="en-US" sz="1800" dirty="0">
                <a:cs typeface="Lucida Sans Unicode"/>
              </a:rPr>
              <a:t>Frirefox's ssl warning message</a:t>
            </a:r>
            <a:endParaRPr lang="en-NZ" sz="3200" dirty="0"/>
          </a:p>
        </p:txBody>
      </p:sp>
      <p:pic>
        <p:nvPicPr>
          <p:cNvPr id="3" name="图片 2" descr="ff3.5-ssl-warning-2.png"/>
          <p:cNvPicPr>
            <a:picLocks noChangeAspect="1"/>
          </p:cNvPicPr>
          <p:nvPr/>
        </p:nvPicPr>
        <p:blipFill>
          <a:blip r:embed="rId3"/>
          <a:stretch>
            <a:fillRect/>
          </a:stretch>
        </p:blipFill>
        <p:spPr>
          <a:xfrm>
            <a:off x="609600" y="1517567"/>
            <a:ext cx="4049485" cy="3459043"/>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85565" y="1295400"/>
            <a:ext cx="3580053" cy="3628714"/>
          </a:xfrm>
          <a:prstGeom prst="rect">
            <a:avLst/>
          </a:prstGeom>
        </p:spPr>
      </p:pic>
    </p:spTree>
    <p:extLst>
      <p:ext uri="{BB962C8B-B14F-4D97-AF65-F5344CB8AC3E}">
        <p14:creationId xmlns:p14="http://schemas.microsoft.com/office/powerpoint/2010/main" val="38866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Summary</a:t>
            </a:r>
            <a:endParaRPr lang="en-NZ" sz="3200" dirty="0"/>
          </a:p>
        </p:txBody>
      </p:sp>
      <p:sp>
        <p:nvSpPr>
          <p:cNvPr id="3" name="Subtitle 2"/>
          <p:cNvSpPr>
            <a:spLocks noGrp="1"/>
          </p:cNvSpPr>
          <p:nvPr>
            <p:ph type="subTitle" idx="1"/>
          </p:nvPr>
        </p:nvSpPr>
        <p:spPr>
          <a:xfrm>
            <a:off x="700088" y="1670050"/>
            <a:ext cx="7772400" cy="1704851"/>
          </a:xfrm>
        </p:spPr>
        <p:txBody>
          <a:bodyPr>
            <a:normAutofit fontScale="92500" lnSpcReduction="10000"/>
          </a:bodyPr>
          <a:lstStyle/>
          <a:p>
            <a:pPr marL="342900" indent="-342900" algn="l">
              <a:buFont typeface="Arial" panose="020B0604020202020204" pitchFamily="34" charset="0"/>
              <a:buChar char="•"/>
            </a:pPr>
            <a:r>
              <a:rPr lang="mi-NZ" sz="1600" dirty="0" smtClean="0">
                <a:cs typeface="Lucida Sans Unicode"/>
              </a:rPr>
              <a:t>User behaviour varies across different types of warnings as well as user OS and browser.</a:t>
            </a:r>
            <a:endParaRPr lang="en-NZ" sz="1600" dirty="0"/>
          </a:p>
          <a:p>
            <a:pPr marL="342900" indent="-342900" algn="l">
              <a:buFont typeface="Arial" panose="020B0604020202020204" pitchFamily="34" charset="0"/>
              <a:buChar char="•"/>
            </a:pPr>
            <a:r>
              <a:rPr lang="mi-NZ" sz="1600" dirty="0" smtClean="0">
                <a:cs typeface="Lucida Sans Unicode"/>
              </a:rPr>
              <a:t>Browser security warnings can be effective in practice on the contrary to ordinary beliefs that users are oblivious and ignorant to security warnings most of the time. </a:t>
            </a:r>
            <a:endParaRPr lang="en-NZ" sz="1600" dirty="0"/>
          </a:p>
          <a:p>
            <a:pPr marL="342900" indent="-342900" algn="l">
              <a:buFont typeface="Arial" panose="020B0604020202020204" pitchFamily="34" charset="0"/>
              <a:buChar char="•"/>
            </a:pPr>
            <a:r>
              <a:rPr lang="en-US" sz="1600" dirty="0" smtClean="0">
                <a:cs typeface="Lucida Sans Unicode"/>
              </a:rPr>
              <a:t>“Warning design and user experience do have a tremendous impact on user behavior.” </a:t>
            </a:r>
            <a:endParaRPr lang="en-NZ" sz="1600" dirty="0"/>
          </a:p>
        </p:txBody>
      </p:sp>
    </p:spTree>
    <p:extLst>
      <p:ext uri="{BB962C8B-B14F-4D97-AF65-F5344CB8AC3E}">
        <p14:creationId xmlns:p14="http://schemas.microsoft.com/office/powerpoint/2010/main" val="672355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Appreciation</a:t>
            </a:r>
            <a:endParaRPr lang="en-NZ" sz="3200" dirty="0"/>
          </a:p>
        </p:txBody>
      </p:sp>
      <p:sp>
        <p:nvSpPr>
          <p:cNvPr id="3" name="Subtitle 2"/>
          <p:cNvSpPr>
            <a:spLocks noGrp="1"/>
          </p:cNvSpPr>
          <p:nvPr>
            <p:ph type="subTitle" idx="1"/>
          </p:nvPr>
        </p:nvSpPr>
        <p:spPr>
          <a:xfrm>
            <a:off x="700088" y="1670050"/>
            <a:ext cx="7772400" cy="2444750"/>
          </a:xfrm>
        </p:spPr>
        <p:txBody>
          <a:bodyPr>
            <a:normAutofit/>
          </a:bodyPr>
          <a:lstStyle/>
          <a:p>
            <a:pPr marL="342900" indent="-342900" algn="l">
              <a:buFont typeface="Arial" panose="020B0604020202020204" pitchFamily="34" charset="0"/>
              <a:buChar char="•"/>
            </a:pPr>
            <a:r>
              <a:rPr lang="mi-NZ" sz="1600" dirty="0" smtClean="0">
                <a:cs typeface="Lucida Sans Unicode"/>
              </a:rPr>
              <a:t>Used Telemetry to collect pseudonymous data. </a:t>
            </a:r>
          </a:p>
          <a:p>
            <a:pPr marL="800100" lvl="1" indent="-342900" algn="l">
              <a:buFont typeface="Arial" panose="020B0604020202020204" pitchFamily="34" charset="0"/>
              <a:buChar char="•"/>
            </a:pPr>
            <a:r>
              <a:rPr lang="mi-NZ" sz="1200" dirty="0" smtClean="0">
                <a:cs typeface="Lucida Sans Unicode"/>
              </a:rPr>
              <a:t>New methodology.</a:t>
            </a:r>
          </a:p>
          <a:p>
            <a:pPr marL="800100" lvl="1" indent="-342900" algn="l">
              <a:buFont typeface="Arial" panose="020B0604020202020204" pitchFamily="34" charset="0"/>
              <a:buChar char="•"/>
            </a:pPr>
            <a:r>
              <a:rPr lang="mi-NZ" sz="1200" dirty="0" smtClean="0">
                <a:cs typeface="Lucida Sans Unicode"/>
              </a:rPr>
              <a:t>“First in-depth, large-scale field study”, around 25 millions warning impressions.</a:t>
            </a:r>
          </a:p>
          <a:p>
            <a:pPr marL="800100" lvl="1" indent="-342900" algn="l">
              <a:buFont typeface="Arial" panose="020B0604020202020204" pitchFamily="34" charset="0"/>
              <a:buChar char="•"/>
            </a:pPr>
            <a:r>
              <a:rPr lang="mi-NZ" sz="1200" dirty="0" smtClean="0">
                <a:cs typeface="Lucida Sans Unicode"/>
              </a:rPr>
              <a:t>“Unobtrusively measure user behavior during normal browsing activities” hence provide a certain level of realism.</a:t>
            </a:r>
            <a:endParaRPr lang="en-NZ" sz="1200" dirty="0" smtClean="0"/>
          </a:p>
          <a:p>
            <a:pPr marL="342900" indent="-342900" algn="l">
              <a:buFont typeface="Arial" panose="020B0604020202020204" pitchFamily="34" charset="0"/>
              <a:buChar char="•"/>
            </a:pPr>
            <a:r>
              <a:rPr lang="mi-NZ" sz="1600" dirty="0" smtClean="0">
                <a:cs typeface="Lucida Sans Unicode"/>
              </a:rPr>
              <a:t>Provided different opionions to previous related studies.</a:t>
            </a:r>
          </a:p>
          <a:p>
            <a:pPr marL="800100" lvl="1" indent="-342900" algn="l">
              <a:buFont typeface="Arial" panose="020B0604020202020204" pitchFamily="34" charset="0"/>
              <a:buChar char="•"/>
            </a:pPr>
            <a:r>
              <a:rPr lang="mi-NZ" sz="1200" dirty="0" smtClean="0">
                <a:cs typeface="Lucida Sans Unicode"/>
              </a:rPr>
              <a:t>Previous studies were mainly conducted in laboratory enviroments.</a:t>
            </a:r>
            <a:endParaRPr lang="en-NZ" sz="1200" dirty="0" smtClean="0"/>
          </a:p>
          <a:p>
            <a:pPr marL="800100" lvl="1" indent="-342900" algn="l">
              <a:buFont typeface="Arial" panose="020B0604020202020204" pitchFamily="34" charset="0"/>
              <a:buChar char="•"/>
            </a:pPr>
            <a:r>
              <a:rPr lang="mi-NZ" sz="1200" dirty="0" smtClean="0">
                <a:cs typeface="Lucida Sans Unicode"/>
              </a:rPr>
              <a:t>Based on feedbacks from the participants of these studies, the researchers admitted that these laboratory enviroments do have an impact on how the participants responded to the test therefore biased the clickthrough rates they have obtained.</a:t>
            </a:r>
          </a:p>
        </p:txBody>
      </p:sp>
    </p:spTree>
    <p:extLst>
      <p:ext uri="{BB962C8B-B14F-4D97-AF65-F5344CB8AC3E}">
        <p14:creationId xmlns:p14="http://schemas.microsoft.com/office/powerpoint/2010/main" val="1342052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Criticism</a:t>
            </a:r>
            <a:endParaRPr lang="en-NZ" sz="3200" dirty="0"/>
          </a:p>
        </p:txBody>
      </p:sp>
      <p:sp>
        <p:nvSpPr>
          <p:cNvPr id="3" name="Subtitle 2"/>
          <p:cNvSpPr>
            <a:spLocks noGrp="1"/>
          </p:cNvSpPr>
          <p:nvPr>
            <p:ph type="subTitle" idx="1"/>
          </p:nvPr>
        </p:nvSpPr>
        <p:spPr>
          <a:xfrm>
            <a:off x="685800" y="1447800"/>
            <a:ext cx="7772400" cy="2139950"/>
          </a:xfrm>
        </p:spPr>
        <p:txBody>
          <a:bodyPr>
            <a:normAutofit/>
          </a:bodyPr>
          <a:lstStyle/>
          <a:p>
            <a:pPr marL="342900" indent="-342900" algn="l">
              <a:buFont typeface="Arial" panose="020B0604020202020204" pitchFamily="34" charset="0"/>
              <a:buChar char="•"/>
            </a:pPr>
            <a:r>
              <a:rPr lang="mi-NZ" sz="1600" dirty="0" smtClean="0">
                <a:cs typeface="Lucida Sans Unicode"/>
              </a:rPr>
              <a:t>The paper tried to make recommendations for warning designers and researchers, but some of the points it made were self-contradicting.</a:t>
            </a:r>
          </a:p>
          <a:p>
            <a:pPr marL="800100" lvl="1" indent="-342900" algn="l">
              <a:buFont typeface="Arial" panose="020B0604020202020204" pitchFamily="34" charset="0"/>
              <a:buChar char="•"/>
            </a:pPr>
            <a:r>
              <a:rPr lang="mi-NZ" sz="1200" dirty="0" smtClean="0">
                <a:cs typeface="Lucida Sans Unicode"/>
              </a:rPr>
              <a:t>“More Information” could reduce Firefox’s clickthrough rates even further.</a:t>
            </a:r>
          </a:p>
          <a:p>
            <a:pPr marL="342900" indent="-342900" algn="l">
              <a:buFont typeface="Arial" panose="020B0604020202020204" pitchFamily="34" charset="0"/>
              <a:buChar char="•"/>
            </a:pPr>
            <a:r>
              <a:rPr lang="mi-NZ" sz="1600" dirty="0" smtClean="0">
                <a:cs typeface="Lucida Sans Unicode"/>
              </a:rPr>
              <a:t>Some statistical results could be potentially biased and/or may lead to misunderstanding.</a:t>
            </a:r>
          </a:p>
          <a:p>
            <a:pPr marL="800100" lvl="1" indent="-342900" algn="l">
              <a:buFont typeface="Arial" panose="020B0604020202020204" pitchFamily="34" charset="0"/>
              <a:buChar char="•"/>
            </a:pPr>
            <a:r>
              <a:rPr lang="mi-NZ" sz="1200" dirty="0" smtClean="0">
                <a:cs typeface="Lucida Sans Unicode"/>
              </a:rPr>
              <a:t>Not a random sample.</a:t>
            </a:r>
          </a:p>
          <a:p>
            <a:pPr marL="800100" lvl="1" indent="-342900" algn="l">
              <a:buFont typeface="Arial" panose="020B0604020202020204" pitchFamily="34" charset="0"/>
              <a:buChar char="•"/>
            </a:pPr>
            <a:r>
              <a:rPr lang="mi-NZ" sz="1200" dirty="0" smtClean="0"/>
              <a:t>“Technically skilled users ingore warnings more often”.</a:t>
            </a:r>
            <a:endParaRPr lang="en-NZ" sz="1200" dirty="0" smtClean="0"/>
          </a:p>
        </p:txBody>
      </p:sp>
    </p:spTree>
    <p:extLst>
      <p:ext uri="{BB962C8B-B14F-4D97-AF65-F5344CB8AC3E}">
        <p14:creationId xmlns:p14="http://schemas.microsoft.com/office/powerpoint/2010/main" val="1013991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7154" y="702252"/>
            <a:ext cx="7772400" cy="683285"/>
          </a:xfrm>
        </p:spPr>
        <p:txBody>
          <a:bodyPr>
            <a:normAutofit/>
          </a:bodyPr>
          <a:lstStyle/>
          <a:p>
            <a:pPr algn="l"/>
            <a:r>
              <a:rPr lang="en-NZ" sz="3200" b="0" dirty="0" smtClean="0">
                <a:effectLst/>
                <a:cs typeface="Lucida Sans Unicode"/>
              </a:rPr>
              <a:t>Criticism</a:t>
            </a:r>
            <a:endParaRPr lang="en-NZ" sz="3200" dirty="0"/>
          </a:p>
        </p:txBody>
      </p:sp>
      <p:sp>
        <p:nvSpPr>
          <p:cNvPr id="3" name="Subtitle 2"/>
          <p:cNvSpPr>
            <a:spLocks noGrp="1"/>
          </p:cNvSpPr>
          <p:nvPr>
            <p:ph type="subTitle" idx="1"/>
          </p:nvPr>
        </p:nvSpPr>
        <p:spPr>
          <a:xfrm>
            <a:off x="685800" y="1447800"/>
            <a:ext cx="7772400" cy="1295400"/>
          </a:xfrm>
        </p:spPr>
        <p:txBody>
          <a:bodyPr>
            <a:normAutofit/>
          </a:bodyPr>
          <a:lstStyle/>
          <a:p>
            <a:pPr marL="342900" indent="-342900" algn="l">
              <a:buFont typeface="Arial" panose="020B0604020202020204" pitchFamily="34" charset="0"/>
              <a:buChar char="•"/>
            </a:pPr>
            <a:r>
              <a:rPr lang="mi-NZ" sz="1600" dirty="0" smtClean="0">
                <a:cs typeface="Lucida Sans Unicode"/>
              </a:rPr>
              <a:t>Some statistical results could be potentially biased and/or may lead to misunderstanding.</a:t>
            </a:r>
          </a:p>
          <a:p>
            <a:pPr marL="800100" lvl="1" indent="-342900" algn="l">
              <a:buFont typeface="Arial" panose="020B0604020202020204" pitchFamily="34" charset="0"/>
              <a:buChar char="•"/>
            </a:pPr>
            <a:r>
              <a:rPr lang="mi-NZ" sz="1200" dirty="0" smtClean="0">
                <a:cs typeface="Lucida Sans Unicode"/>
              </a:rPr>
              <a:t>Not a random sample.</a:t>
            </a:r>
          </a:p>
          <a:p>
            <a:pPr marL="800100" lvl="1" indent="-342900" algn="l">
              <a:buFont typeface="Arial" panose="020B0604020202020204" pitchFamily="34" charset="0"/>
              <a:buChar char="•"/>
            </a:pPr>
            <a:r>
              <a:rPr lang="mi-NZ" sz="1200" dirty="0" smtClean="0"/>
              <a:t>“Technically skilled users ingore warnings more often”.</a:t>
            </a:r>
            <a:endParaRPr lang="en-NZ" sz="1200" dirty="0" smtClean="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514600"/>
            <a:ext cx="4289038"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7097" y="2400637"/>
            <a:ext cx="2981325"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2035" y="3772237"/>
            <a:ext cx="4333875" cy="135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32935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758</TotalTime>
  <Words>481</Words>
  <Application>Microsoft Office PowerPoint</Application>
  <PresentationFormat>On-screen Show (4:3)</PresentationFormat>
  <Paragraphs>53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Alice in Warningland: A Large-Scale Field Study of Browser Security Warning Effectiveness Devdatta Akhawe, Adrienne Porter Felt  Usenix Security Symposium, Washington DC, 2013</vt:lpstr>
      <vt:lpstr>Summary</vt:lpstr>
      <vt:lpstr>Summary</vt:lpstr>
      <vt:lpstr>Google Chrome's ssl warning message </vt:lpstr>
      <vt:lpstr>Frirefox's ssl warning message</vt:lpstr>
      <vt:lpstr>Summary</vt:lpstr>
      <vt:lpstr>Appreciation</vt:lpstr>
      <vt:lpstr>Criticism</vt:lpstr>
      <vt:lpstr>Criticism</vt:lpstr>
      <vt:lpstr>Criticism</vt:lpstr>
      <vt:lpstr>Question</vt:lpstr>
      <vt:lpstr>The End.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Approximation Algorithms for NP-Complete Problems on Planar Graphs</dc:title>
  <dc:creator>Rong Wang</dc:creator>
  <cp:lastModifiedBy>Rong Wang</cp:lastModifiedBy>
  <cp:revision>90</cp:revision>
  <dcterms:created xsi:type="dcterms:W3CDTF">2006-08-16T00:00:00Z</dcterms:created>
  <dcterms:modified xsi:type="dcterms:W3CDTF">2013-09-29T21:42:18Z</dcterms:modified>
</cp:coreProperties>
</file>