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0" r:id="rId4"/>
    <p:sldId id="261" r:id="rId5"/>
    <p:sldId id="263" r:id="rId6"/>
    <p:sldId id="264" r:id="rId7"/>
    <p:sldId id="266" r:id="rId8"/>
    <p:sldId id="258" r:id="rId9"/>
    <p:sldId id="262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831" autoAdjust="0"/>
  </p:normalViewPr>
  <p:slideViewPr>
    <p:cSldViewPr>
      <p:cViewPr>
        <p:scale>
          <a:sx n="75" d="100"/>
          <a:sy n="75" d="100"/>
        </p:scale>
        <p:origin x="-114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1884" y="-78"/>
      </p:cViewPr>
      <p:guideLst>
        <p:guide orient="horz" pos="2880"/>
        <p:guide pos="2160"/>
      </p:guideLst>
    </p:cSldViewPr>
  </p:notesViewPr>
  <p:gridSpacing cx="89612" cy="896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5C3260-259A-4424-8FE0-232BEC86D9EA}" type="datetimeFigureOut">
              <a:rPr lang="en-IN" smtClean="0"/>
              <a:t>01-10-2013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50633-6033-413A-8FE2-C30D174B665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4840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5BE15-B8BA-41A5-9D62-C062A2C5FC13}" type="datetimeFigureOut">
              <a:rPr lang="en-IN" smtClean="0"/>
              <a:t>01-10-2013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51749-0F5E-47E2-BE88-EAA3C788E4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65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6659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7924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9610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9853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136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5083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7361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77361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6119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51749-0F5E-47E2-BE88-EAA3C788E4FB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54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02F2E-B19A-4861-A75B-3C420BC0BEBB}" type="datetime1">
              <a:rPr lang="en-IN" smtClean="0"/>
              <a:t>01-10-2013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5997-387A-4418-8E9F-6B6576EDC9F3}" type="datetime1">
              <a:rPr lang="en-IN" smtClean="0"/>
              <a:t>01-10-2013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A2085-AF80-4BB6-9ADA-0CA8DE713B3A}" type="datetime1">
              <a:rPr lang="en-IN" smtClean="0"/>
              <a:t>01-10-2013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425316" y="6297775"/>
            <a:ext cx="887955" cy="267645"/>
          </a:xfrm>
        </p:spPr>
        <p:txBody>
          <a:bodyPr/>
          <a:lstStyle/>
          <a:p>
            <a:r>
              <a:rPr lang="en-IN" dirty="0" smtClean="0"/>
              <a:t>pgup014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52BE-F6B6-4865-9B32-B388CF31BD27}" type="datetime1">
              <a:rPr lang="en-IN" smtClean="0"/>
              <a:t>01-10-2013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44651-232C-435F-AE64-F2DF3BDDEF35}" type="datetime1">
              <a:rPr lang="en-IN" smtClean="0"/>
              <a:t>01-10-2013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BF64A-6A54-4374-AF8E-07512DCBD198}" type="datetime1">
              <a:rPr lang="en-IN" smtClean="0"/>
              <a:t>01-10-2013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87801-1770-40F8-99CD-1003E3EF13C8}" type="datetime1">
              <a:rPr lang="en-IN" smtClean="0"/>
              <a:t>01-10-2013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D2BB1-875E-486E-8611-990BB025F4C6}" type="datetime1">
              <a:rPr lang="en-IN" smtClean="0"/>
              <a:t>01-10-2013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73E1C-8132-4E90-B013-4697AACF8A67}" type="datetime1">
              <a:rPr lang="en-IN" smtClean="0"/>
              <a:t>01-10-2013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0C6D68A-062D-4540-9871-5443DE437B6A}" type="datetime1">
              <a:rPr lang="en-IN" smtClean="0"/>
              <a:t>01-10-2013</a:t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CEA5E34-62F5-4DC7-8E62-B4A30FF15B19}" type="datetime1">
              <a:rPr lang="en-IN" smtClean="0"/>
              <a:t>01-10-2013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IN" smtClean="0"/>
              <a:t>pgup014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3FAC9BA-4682-4B41-BF02-E5C733AB9A81}" type="slidenum">
              <a:rPr lang="en-IN" smtClean="0"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ankofthewest.com/" TargetMode="External"/><Relationship Id="rId4" Type="http://schemas.openxmlformats.org/officeDocument/2006/relationships/hyperlink" Target="http://www.bankofth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/>
        </p:nvSpPr>
        <p:spPr>
          <a:xfrm>
            <a:off x="181012" y="1547148"/>
            <a:ext cx="8781976" cy="3600399"/>
          </a:xfrm>
          <a:prstGeom prst="rect">
            <a:avLst/>
          </a:prstGeom>
        </p:spPr>
        <p:txBody>
          <a:bodyPr vert="horz" lIns="45720" rIns="45720" anchor="t">
            <a:no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lang="en-US" sz="4600" b="1" kern="1200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An Evaluation of Extended </a:t>
            </a:r>
            <a:b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Validation and Picture-in-Picture </a:t>
            </a:r>
            <a:b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Phishing Attacks</a:t>
            </a:r>
          </a:p>
          <a:p>
            <a:pPr algn="ctr"/>
            <a:endParaRPr lang="en-NZ" sz="4000" b="0" cap="none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algn="ctr"/>
            <a:r>
              <a:rPr lang="en-NZ" sz="28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Presented by: Pratik Gupta - pgup014</a:t>
            </a:r>
            <a: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lang="en-NZ" sz="4000" b="0" cap="none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en-NZ" sz="1800" b="0" cap="none" dirty="0">
              <a:ln>
                <a:noFill/>
              </a:ln>
              <a:solidFill>
                <a:schemeClr val="tx1"/>
              </a:solidFill>
              <a:effectLst/>
              <a:latin typeface="Franklin Gothic Book" pitchFamily="34" charset="0"/>
              <a:ea typeface="+mn-ea"/>
              <a:cs typeface="+mn-cs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1143411" y="5329686"/>
            <a:ext cx="7056784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b="1" dirty="0" smtClean="0">
                <a:latin typeface="Franklin Gothic Book" pitchFamily="34" charset="0"/>
              </a:rPr>
              <a:t>Reference:</a:t>
            </a:r>
            <a:r>
              <a:rPr lang="en-NZ" b="1" spc="3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Franklin Gothic Book" pitchFamily="34" charset="0"/>
              </a:rPr>
              <a:t>:</a:t>
            </a:r>
            <a:r>
              <a:rPr lang="en-NZ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en-NZ" dirty="0" smtClean="0">
                <a:latin typeface="Franklin Gothic Book" pitchFamily="34" charset="0"/>
              </a:rPr>
              <a:t>C</a:t>
            </a:r>
            <a:r>
              <a:rPr lang="en-NZ" dirty="0">
                <a:latin typeface="Franklin Gothic Book" pitchFamily="34" charset="0"/>
              </a:rPr>
              <a:t>. Jackson, D. Simon, D. Tan, and A. Barth, </a:t>
            </a:r>
            <a:r>
              <a:rPr lang="en-NZ" dirty="0" smtClean="0">
                <a:latin typeface="Franklin Gothic Book" pitchFamily="34" charset="0"/>
              </a:rPr>
              <a:t>“An </a:t>
            </a:r>
            <a:r>
              <a:rPr lang="en-NZ" dirty="0">
                <a:latin typeface="Franklin Gothic Book" pitchFamily="34" charset="0"/>
              </a:rPr>
              <a:t>evaluation</a:t>
            </a:r>
          </a:p>
          <a:p>
            <a:r>
              <a:rPr lang="en-NZ" dirty="0">
                <a:latin typeface="Franklin Gothic Book" pitchFamily="34" charset="0"/>
              </a:rPr>
              <a:t>of extended validation and picture-in-picture phishing attacks," in</a:t>
            </a:r>
          </a:p>
          <a:p>
            <a:r>
              <a:rPr lang="en-NZ" dirty="0">
                <a:latin typeface="Franklin Gothic Book" pitchFamily="34" charset="0"/>
              </a:rPr>
              <a:t>Financial Cryptography and Data Security, ser. Lecture Notes in</a:t>
            </a:r>
          </a:p>
          <a:p>
            <a:r>
              <a:rPr lang="en-NZ" dirty="0">
                <a:latin typeface="Franklin Gothic Book" pitchFamily="34" charset="0"/>
              </a:rPr>
              <a:t>Computer Science, S. Dietrich and R. Dhamija, Eds. Springer </a:t>
            </a:r>
            <a:r>
              <a:rPr lang="en-NZ" dirty="0" smtClean="0">
                <a:latin typeface="Franklin Gothic Book" pitchFamily="34" charset="0"/>
              </a:rPr>
              <a:t>Berlin Heidelberg</a:t>
            </a:r>
            <a:r>
              <a:rPr lang="en-NZ" dirty="0">
                <a:latin typeface="Franklin Gothic Book" pitchFamily="34" charset="0"/>
              </a:rPr>
              <a:t>, 2007, vol. 4886, pp. </a:t>
            </a:r>
            <a:r>
              <a:rPr lang="en-NZ" dirty="0" smtClean="0">
                <a:latin typeface="Franklin Gothic Book" pitchFamily="34" charset="0"/>
              </a:rPr>
              <a:t>281-293.</a:t>
            </a:r>
            <a:endParaRPr lang="en-NZ" dirty="0">
              <a:latin typeface="Franklin Gothic Book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4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it advancement of a security mechanism OR </a:t>
            </a:r>
            <a:endParaRPr lang="en-US" dirty="0" smtClean="0"/>
          </a:p>
          <a:p>
            <a:r>
              <a:rPr lang="en-US" dirty="0" smtClean="0"/>
              <a:t>Users </a:t>
            </a:r>
            <a:r>
              <a:rPr lang="en-US" dirty="0" smtClean="0"/>
              <a:t>perception of a security mechanism over time that proves that given security mechanism is effective?</a:t>
            </a:r>
          </a:p>
          <a:p>
            <a:endParaRPr lang="en-US" dirty="0"/>
          </a:p>
          <a:p>
            <a:r>
              <a:rPr lang="en-US" dirty="0" smtClean="0"/>
              <a:t>Thanks!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10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  <p:pic>
        <p:nvPicPr>
          <p:cNvPr id="1026" name="Picture 2" descr="http://english.hig.no/var/ezwebin_site/storage/images/media2/images/it_tjenesten/phishing_illustrasjonsfoto/479038-1-nor-NO/phishing_illustrasjonsf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6268" y="4461352"/>
            <a:ext cx="2419523" cy="2117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6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Summary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Usability study of phishing attacks &amp; browser anti-phishing defenses – </a:t>
            </a:r>
            <a:r>
              <a:rPr lang="en-US" i="1" dirty="0" smtClean="0"/>
              <a:t>extended validation certificate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27 </a:t>
            </a:r>
            <a:r>
              <a:rPr lang="en-US" dirty="0"/>
              <a:t>Users </a:t>
            </a:r>
            <a:r>
              <a:rPr lang="en-US" dirty="0" smtClean="0"/>
              <a:t>in 3 groups classified </a:t>
            </a:r>
            <a:r>
              <a:rPr lang="en-US" dirty="0"/>
              <a:t>12 web sites </a:t>
            </a:r>
            <a:r>
              <a:rPr lang="en-US" dirty="0" smtClean="0"/>
              <a:t>as f</a:t>
            </a:r>
            <a:r>
              <a:rPr lang="en-US" i="1" dirty="0" smtClean="0"/>
              <a:t>raudulent </a:t>
            </a:r>
            <a:r>
              <a:rPr lang="en-US" i="1" dirty="0"/>
              <a:t>or </a:t>
            </a:r>
            <a:r>
              <a:rPr lang="en-US" i="1" dirty="0" smtClean="0"/>
              <a:t>legitimate </a:t>
            </a:r>
            <a:r>
              <a:rPr lang="en-US" dirty="0" smtClean="0"/>
              <a:t>using browser indicators</a:t>
            </a:r>
            <a:r>
              <a:rPr lang="en-US" i="1" dirty="0" smtClean="0"/>
              <a:t>.</a:t>
            </a:r>
          </a:p>
          <a:p>
            <a:endParaRPr lang="en-US" i="1" dirty="0" smtClean="0"/>
          </a:p>
          <a:p>
            <a:r>
              <a:rPr lang="en-NZ" dirty="0" smtClean="0"/>
              <a:t>Picture-in-picture attacks as effective as the homograph attack.</a:t>
            </a:r>
          </a:p>
          <a:p>
            <a:endParaRPr lang="en-NZ" dirty="0" smtClean="0"/>
          </a:p>
          <a:p>
            <a:r>
              <a:rPr lang="en-NZ" dirty="0" smtClean="0"/>
              <a:t>Extended validation </a:t>
            </a:r>
            <a:r>
              <a:rPr lang="en-NZ" b="1" dirty="0" smtClean="0"/>
              <a:t>did not</a:t>
            </a:r>
            <a:r>
              <a:rPr lang="en-NZ" dirty="0" smtClean="0"/>
              <a:t> help users identify either attack.</a:t>
            </a:r>
          </a:p>
          <a:p>
            <a:endParaRPr lang="en-NZ" dirty="0"/>
          </a:p>
          <a:p>
            <a:r>
              <a:rPr lang="en-NZ" dirty="0" smtClean="0"/>
              <a:t>Reading help file makes real &amp; fake websites seem legitimate when no phishing warning appears.</a:t>
            </a:r>
            <a:endParaRPr lang="en-NZ" dirty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pgup014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822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Threats - Phishing Attacks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00" y="1636760"/>
            <a:ext cx="9498872" cy="380906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are Phishin</a:t>
            </a:r>
            <a:r>
              <a:rPr lang="en-US" dirty="0" smtClean="0"/>
              <a:t>g Attacks?</a:t>
            </a:r>
          </a:p>
          <a:p>
            <a:pPr lvl="1"/>
            <a:r>
              <a:rPr lang="en-US" dirty="0" smtClean="0"/>
              <a:t>Email + Victim + Deceptive website login = Stolen info</a:t>
            </a:r>
          </a:p>
          <a:p>
            <a:r>
              <a:rPr lang="en-US" sz="2400" dirty="0" smtClean="0"/>
              <a:t>Picture-in-Picture attack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67" y="2914247"/>
            <a:ext cx="5078117" cy="3920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5114714" y="2532880"/>
            <a:ext cx="4027498" cy="3092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891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400" dirty="0"/>
              <a:t>Homograph attack</a:t>
            </a:r>
          </a:p>
          <a:p>
            <a:pPr marL="457200" lvl="1" indent="0">
              <a:buNone/>
            </a:pPr>
            <a:endParaRPr lang="en-US" sz="2400" dirty="0">
              <a:hlinkClick r:id="rId4"/>
            </a:endParaRPr>
          </a:p>
          <a:p>
            <a:pPr marL="457200" lvl="1" indent="0">
              <a:buNone/>
            </a:pPr>
            <a:r>
              <a:rPr lang="en-US" sz="2400" dirty="0" smtClean="0">
                <a:hlinkClick r:id="rId5"/>
              </a:rPr>
              <a:t>www.bankofthewest.com</a:t>
            </a:r>
            <a:r>
              <a:rPr lang="en-US" sz="2400" dirty="0" smtClean="0"/>
              <a:t>   </a:t>
            </a:r>
            <a:endParaRPr lang="en-IN" sz="2400" dirty="0"/>
          </a:p>
          <a:p>
            <a:pPr marL="457200" lvl="1" indent="0">
              <a:buNone/>
            </a:pPr>
            <a:r>
              <a:rPr lang="en-US" sz="2400" dirty="0" smtClean="0"/>
              <a:t>	             vs.</a:t>
            </a:r>
            <a:endParaRPr lang="en-IN" sz="2400" dirty="0"/>
          </a:p>
          <a:p>
            <a:pPr marL="457200" lvl="1" indent="0">
              <a:buNone/>
            </a:pPr>
            <a:r>
              <a:rPr lang="en-US" sz="2400" dirty="0" smtClean="0">
                <a:hlinkClick r:id="rId5"/>
              </a:rPr>
              <a:t>www.bankofthe</a:t>
            </a:r>
            <a:r>
              <a:rPr lang="en-US" sz="2400" spc="-150" dirty="0" smtClean="0">
                <a:hlinkClick r:id="rId5"/>
              </a:rPr>
              <a:t>vv</a:t>
            </a:r>
            <a:r>
              <a:rPr lang="en-US" sz="2400" dirty="0" smtClean="0">
                <a:hlinkClick r:id="rId5"/>
              </a:rPr>
              <a:t>est.com</a:t>
            </a:r>
            <a:endParaRPr lang="en-IN" sz="2400" dirty="0" smtClean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IN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720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Defenses – Phishing Warnings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Commercially available Security toolbars </a:t>
            </a:r>
          </a:p>
          <a:p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endParaRPr lang="en-NZ" dirty="0" smtClean="0"/>
          </a:p>
          <a:p>
            <a:r>
              <a:rPr lang="en-NZ" dirty="0" smtClean="0"/>
              <a:t>HTTPS </a:t>
            </a:r>
            <a:r>
              <a:rPr lang="en-NZ" dirty="0"/>
              <a:t>encryption (HTTP + SSL/TLS encryption)</a:t>
            </a:r>
          </a:p>
          <a:p>
            <a:r>
              <a:rPr lang="en-US" dirty="0" smtClean="0"/>
              <a:t>Normal </a:t>
            </a:r>
            <a:r>
              <a:rPr lang="en-US" dirty="0"/>
              <a:t>certificates – only indicates owner controls  a </a:t>
            </a:r>
            <a:r>
              <a:rPr lang="en-US" dirty="0" smtClean="0"/>
              <a:t>domain name.</a:t>
            </a:r>
            <a:endParaRPr lang="en-US" dirty="0"/>
          </a:p>
          <a:p>
            <a:r>
              <a:rPr lang="en-US" dirty="0"/>
              <a:t>Extended validation certificates – also attest to the identity of a legitimate </a:t>
            </a:r>
            <a:r>
              <a:rPr lang="en-US" dirty="0" smtClean="0"/>
              <a:t>business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2476" y="2251094"/>
            <a:ext cx="3960440" cy="757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84" y="5400464"/>
            <a:ext cx="7458634" cy="82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4</a:t>
            </a:fld>
            <a:endParaRPr lang="en-IN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pgup014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27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16176" cy="4625609"/>
          </a:xfrm>
        </p:spPr>
        <p:txBody>
          <a:bodyPr>
            <a:normAutofit/>
          </a:bodyPr>
          <a:lstStyle/>
          <a:p>
            <a:r>
              <a:rPr lang="en-NZ" dirty="0" smtClean="0"/>
              <a:t>Familiarized users with 2 real websites. Classify random sequence of 12 </a:t>
            </a:r>
            <a:r>
              <a:rPr lang="en-NZ" dirty="0"/>
              <a:t>websites as </a:t>
            </a:r>
            <a:r>
              <a:rPr lang="en-NZ" dirty="0" smtClean="0"/>
              <a:t>real or fake.</a:t>
            </a:r>
            <a:endParaRPr lang="en-US" dirty="0" smtClean="0"/>
          </a:p>
          <a:p>
            <a:r>
              <a:rPr lang="en-US" dirty="0" smtClean="0"/>
              <a:t>Divided 27 users into 3 groups:</a:t>
            </a:r>
          </a:p>
          <a:p>
            <a:pPr lvl="1"/>
            <a:r>
              <a:rPr lang="en-NZ" dirty="0" smtClean="0">
                <a:solidFill>
                  <a:srgbClr val="92D050"/>
                </a:solidFill>
              </a:rPr>
              <a:t>Trained </a:t>
            </a:r>
            <a:r>
              <a:rPr lang="en-NZ" dirty="0"/>
              <a:t>- about Extended Validation </a:t>
            </a:r>
            <a:r>
              <a:rPr lang="en-NZ" dirty="0" smtClean="0"/>
              <a:t>certificates &amp; read IE 7 help file about address bar</a:t>
            </a:r>
            <a:endParaRPr lang="en-NZ" dirty="0" smtClean="0">
              <a:solidFill>
                <a:srgbClr val="92D050"/>
              </a:solidFill>
            </a:endParaRPr>
          </a:p>
          <a:p>
            <a:pPr lvl="1"/>
            <a:r>
              <a:rPr lang="en-NZ" dirty="0" smtClean="0">
                <a:solidFill>
                  <a:srgbClr val="FF5D5D"/>
                </a:solidFill>
              </a:rPr>
              <a:t>Untrained </a:t>
            </a:r>
            <a:r>
              <a:rPr lang="en-NZ" dirty="0"/>
              <a:t>– just shown </a:t>
            </a:r>
            <a:r>
              <a:rPr lang="en-NZ" dirty="0" smtClean="0"/>
              <a:t>Extended Validation certificates but no training</a:t>
            </a:r>
            <a:r>
              <a:rPr lang="en-NZ" dirty="0" smtClean="0">
                <a:solidFill>
                  <a:srgbClr val="FF5D5D"/>
                </a:solidFill>
              </a:rPr>
              <a:t> </a:t>
            </a:r>
          </a:p>
          <a:p>
            <a:pPr lvl="1"/>
            <a:r>
              <a:rPr lang="en-NZ" dirty="0" smtClean="0">
                <a:solidFill>
                  <a:schemeClr val="accent2"/>
                </a:solidFill>
              </a:rPr>
              <a:t>Controlled</a:t>
            </a:r>
            <a:r>
              <a:rPr lang="en-NZ" dirty="0">
                <a:solidFill>
                  <a:schemeClr val="accent2"/>
                </a:solidFill>
              </a:rPr>
              <a:t> </a:t>
            </a:r>
            <a:r>
              <a:rPr lang="en-NZ" dirty="0" smtClean="0"/>
              <a:t>– Not shown extended validation certificates</a:t>
            </a:r>
            <a:endParaRPr lang="en-US" dirty="0"/>
          </a:p>
          <a:p>
            <a:r>
              <a:rPr lang="en-US" dirty="0" smtClean="0"/>
              <a:t>Measured effect of:</a:t>
            </a:r>
          </a:p>
          <a:p>
            <a:pPr lvl="1"/>
            <a:r>
              <a:rPr lang="en-US" i="1" dirty="0" smtClean="0"/>
              <a:t>extended validation </a:t>
            </a:r>
            <a:r>
              <a:rPr lang="en-US" dirty="0" smtClean="0"/>
              <a:t>certificates only at legitimate sites and</a:t>
            </a:r>
          </a:p>
          <a:p>
            <a:pPr lvl="1"/>
            <a:r>
              <a:rPr lang="en-US" dirty="0" smtClean="0"/>
              <a:t>Reading a help file about security features in IE 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232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Study Results</a:t>
            </a:r>
            <a:endParaRPr lang="en-IN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7" y="1886074"/>
            <a:ext cx="9084688" cy="36936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964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Discussion</a:t>
            </a:r>
            <a:endParaRPr lang="en-IN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r>
              <a:rPr lang="en-US" dirty="0" smtClean="0"/>
              <a:t>Untrained extended </a:t>
            </a:r>
            <a:r>
              <a:rPr lang="en-US" dirty="0"/>
              <a:t>validation group performed similarly to the control group on all </a:t>
            </a:r>
            <a:r>
              <a:rPr lang="en-US" dirty="0" smtClean="0"/>
              <a:t>tasks</a:t>
            </a:r>
          </a:p>
          <a:p>
            <a:endParaRPr lang="en-US" dirty="0" smtClean="0"/>
          </a:p>
          <a:p>
            <a:r>
              <a:rPr lang="en-US" dirty="0" smtClean="0"/>
              <a:t>Across all groups: picture-in-picture attacks were as effective as the homograph attack.</a:t>
            </a:r>
          </a:p>
          <a:p>
            <a:endParaRPr lang="en-US" dirty="0" smtClean="0"/>
          </a:p>
          <a:p>
            <a:r>
              <a:rPr lang="en-US" dirty="0" smtClean="0"/>
              <a:t>Extended validation did not help users identify either attack</a:t>
            </a:r>
          </a:p>
          <a:p>
            <a:endParaRPr lang="en-US" dirty="0" smtClean="0"/>
          </a:p>
          <a:p>
            <a:r>
              <a:rPr lang="en-US" dirty="0" smtClean="0"/>
              <a:t>When NO phishing warnings appear - trained participants more likely to classify both real AND fake web sites as legitimate.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4591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They say “extended </a:t>
            </a:r>
            <a:r>
              <a:rPr lang="en-IN" dirty="0"/>
              <a:t>validation could </a:t>
            </a:r>
            <a:r>
              <a:rPr lang="en-IN" dirty="0" smtClean="0"/>
              <a:t>become</a:t>
            </a:r>
            <a:r>
              <a:rPr lang="en-NZ" dirty="0" smtClean="0"/>
              <a:t>more </a:t>
            </a:r>
            <a:r>
              <a:rPr lang="en-NZ" dirty="0"/>
              <a:t>effective over time as it is adopted by more financial web sites and </a:t>
            </a:r>
            <a:r>
              <a:rPr lang="en-NZ" dirty="0" smtClean="0"/>
              <a:t>public awareness grows.“</a:t>
            </a:r>
          </a:p>
          <a:p>
            <a:endParaRPr lang="en-NZ" dirty="0"/>
          </a:p>
          <a:p>
            <a:r>
              <a:rPr lang="en-NZ" dirty="0" smtClean="0"/>
              <a:t>Although at </a:t>
            </a:r>
            <a:r>
              <a:rPr lang="en-NZ" dirty="0"/>
              <a:t>the time of </a:t>
            </a:r>
            <a:r>
              <a:rPr lang="en-NZ" dirty="0" smtClean="0"/>
              <a:t>study </a:t>
            </a:r>
            <a:r>
              <a:rPr lang="en-NZ" dirty="0"/>
              <a:t>(September 2006) </a:t>
            </a:r>
            <a:r>
              <a:rPr lang="en-NZ" dirty="0" smtClean="0"/>
              <a:t>they did not</a:t>
            </a:r>
            <a:r>
              <a:rPr lang="en-NZ" dirty="0"/>
              <a:t> </a:t>
            </a:r>
            <a:r>
              <a:rPr lang="en-NZ" dirty="0" smtClean="0"/>
              <a:t>observe </a:t>
            </a:r>
            <a:r>
              <a:rPr lang="en-NZ" dirty="0"/>
              <a:t>that it had a significant effect on user </a:t>
            </a:r>
            <a:r>
              <a:rPr lang="en-NZ" dirty="0" smtClean="0"/>
              <a:t>behaviour.</a:t>
            </a:r>
          </a:p>
          <a:p>
            <a:endParaRPr lang="en-NZ" dirty="0"/>
          </a:p>
          <a:p>
            <a:r>
              <a:rPr lang="en-NZ" dirty="0" smtClean="0"/>
              <a:t>No point stated on HOW extended validation could be a potential.</a:t>
            </a:r>
          </a:p>
          <a:p>
            <a:endParaRPr lang="en-NZ" dirty="0"/>
          </a:p>
          <a:p>
            <a:r>
              <a:rPr lang="en-NZ" dirty="0" smtClean="0"/>
              <a:t>Instead stated wide spread use of extended validation </a:t>
            </a:r>
            <a:r>
              <a:rPr lang="en-NZ" dirty="0"/>
              <a:t>is vulnerable to </a:t>
            </a:r>
            <a:r>
              <a:rPr lang="en-NZ" dirty="0" smtClean="0"/>
              <a:t>imitate  its trust indicator.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0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Appreciation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Authors </a:t>
            </a:r>
            <a:r>
              <a:rPr lang="en-US" dirty="0" smtClean="0"/>
              <a:t>mentioned “</a:t>
            </a:r>
            <a:r>
              <a:rPr lang="en-NZ" dirty="0" smtClean="0"/>
              <a:t>participants </a:t>
            </a:r>
            <a:r>
              <a:rPr lang="en-NZ" dirty="0"/>
              <a:t>were invited to participate in a study </a:t>
            </a:r>
            <a:r>
              <a:rPr lang="en-NZ" dirty="0" smtClean="0"/>
              <a:t>involving “usability </a:t>
            </a:r>
            <a:r>
              <a:rPr lang="en-NZ" dirty="0"/>
              <a:t>of online banking,” but were not told ahead of time that the </a:t>
            </a:r>
            <a:r>
              <a:rPr lang="en-NZ" dirty="0" smtClean="0"/>
              <a:t>study </a:t>
            </a:r>
            <a:r>
              <a:rPr lang="en-IN" dirty="0" smtClean="0"/>
              <a:t>involved security.”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Many real attacks exploit psychology as much as technology.</a:t>
            </a:r>
            <a:endParaRPr lang="en-IN" dirty="0"/>
          </a:p>
          <a:p>
            <a:endParaRPr lang="en-US" dirty="0" smtClean="0"/>
          </a:p>
          <a:p>
            <a:r>
              <a:rPr lang="en-US" dirty="0" smtClean="0"/>
              <a:t>I believe results were not affected by such factors:</a:t>
            </a:r>
          </a:p>
          <a:p>
            <a:pPr lvl="1"/>
            <a:r>
              <a:rPr lang="en-US" dirty="0" smtClean="0"/>
              <a:t>Paranoia from participants.</a:t>
            </a:r>
          </a:p>
          <a:p>
            <a:pPr lvl="1"/>
            <a:r>
              <a:rPr lang="en-US" dirty="0" smtClean="0"/>
              <a:t>External learning about online security.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AC9BA-4682-4B41-BF02-E5C733AB9A81}" type="slidenum">
              <a:rPr lang="en-IN" smtClean="0"/>
              <a:t>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pgup014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36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1479</TotalTime>
  <Words>546</Words>
  <Application>Microsoft Office PowerPoint</Application>
  <PresentationFormat>On-screen Show (4:3)</PresentationFormat>
  <Paragraphs>103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Module</vt:lpstr>
      <vt:lpstr>PowerPoint Presentation</vt:lpstr>
      <vt:lpstr>Quick Summary</vt:lpstr>
      <vt:lpstr>Threats - Phishing Attacks</vt:lpstr>
      <vt:lpstr>Defenses – Phishing Warnings</vt:lpstr>
      <vt:lpstr>User Study</vt:lpstr>
      <vt:lpstr>User Study Results</vt:lpstr>
      <vt:lpstr>Results Discussion</vt:lpstr>
      <vt:lpstr>Critique</vt:lpstr>
      <vt:lpstr>Appreciation</vt:lpstr>
      <vt:lpstr>Question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pratik</dc:creator>
  <cp:lastModifiedBy>pratik</cp:lastModifiedBy>
  <cp:revision>53</cp:revision>
  <dcterms:created xsi:type="dcterms:W3CDTF">2013-09-23T20:43:05Z</dcterms:created>
  <dcterms:modified xsi:type="dcterms:W3CDTF">2013-09-30T21:49:43Z</dcterms:modified>
</cp:coreProperties>
</file>