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D5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17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1"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19" name="Footer Placeholder 18"/>
          <p:cNvSpPr>
            <a:spLocks noGrp="1"/>
          </p:cNvSpPr>
          <p:nvPr>
            <p:ph type="ftr" sz="quarter" idx="11"/>
          </p:nvPr>
        </p:nvSpPr>
        <p:spPr/>
        <p:txBody>
          <a:bodyPr/>
          <a:lstStyle/>
          <a:p>
            <a:endParaRPr lang="en-NZ" dirty="0"/>
          </a:p>
        </p:txBody>
      </p:sp>
      <p:sp>
        <p:nvSpPr>
          <p:cNvPr id="27" name="Slide Number Placeholder 26"/>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8"/>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1"/>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1"/>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8" name="Slide Number Placeholder 7"/>
          <p:cNvSpPr>
            <a:spLocks noGrp="1"/>
          </p:cNvSpPr>
          <p:nvPr>
            <p:ph type="sldNum" sz="quarter" idx="11"/>
          </p:nvPr>
        </p:nvSpPr>
        <p:spPr/>
        <p:txBody>
          <a:bodyPr/>
          <a:lstStyle/>
          <a:p>
            <a:fld id="{EA78C949-9062-4E9C-8AAF-7335A63B8E6F}" type="slidenum">
              <a:rPr lang="en-NZ" smtClean="0"/>
              <a:pPr/>
              <a:t>‹#›</a:t>
            </a:fld>
            <a:endParaRPr lang="en-NZ" dirty="0"/>
          </a:p>
        </p:txBody>
      </p:sp>
      <p:sp>
        <p:nvSpPr>
          <p:cNvPr id="9" name="Footer Placeholder 8"/>
          <p:cNvSpPr>
            <a:spLocks noGrp="1"/>
          </p:cNvSpPr>
          <p:nvPr>
            <p:ph type="ftr" sz="quarter" idx="12"/>
          </p:nvPr>
        </p:nvSpPr>
        <p:spPr/>
        <p:txBody>
          <a:bodyPr/>
          <a:lstStyle/>
          <a:p>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9"/>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7A34F1-EB78-4167-A1CC-419F5D51DA24}" type="datetimeFigureOut">
              <a:rPr lang="en-NZ" smtClean="0"/>
              <a:pPr/>
              <a:t>24/08/2013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a:xfrm>
            <a:off x="8156448" y="6422065"/>
            <a:ext cx="762000" cy="365125"/>
          </a:xfrm>
        </p:spPr>
        <p:txBody>
          <a:bodyPr/>
          <a:lstStyle/>
          <a:p>
            <a:fld id="{EA78C949-9062-4E9C-8AAF-7335A63B8E6F}"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3"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3" y="2998766"/>
            <a:ext cx="3053867"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5"/>
            <a:ext cx="2133600" cy="365125"/>
          </a:xfrm>
        </p:spPr>
        <p:txBody>
          <a:bodyPr/>
          <a:lstStyle/>
          <a:p>
            <a:fld id="{A17A34F1-EB78-4167-A1CC-419F5D51DA24}" type="datetimeFigureOut">
              <a:rPr lang="en-NZ" smtClean="0"/>
              <a:pPr/>
              <a:t>24/08/2013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EA78C949-9062-4E9C-8AAF-7335A63B8E6F}" type="slidenum">
              <a:rPr lang="en-NZ" smtClean="0"/>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1"/>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5"/>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17A34F1-EB78-4167-A1CC-419F5D51DA24}" type="datetimeFigureOut">
              <a:rPr lang="en-NZ" smtClean="0"/>
              <a:pPr/>
              <a:t>24/08/2013</a:t>
            </a:fld>
            <a:endParaRPr lang="en-NZ" dirty="0"/>
          </a:p>
        </p:txBody>
      </p:sp>
      <p:sp>
        <p:nvSpPr>
          <p:cNvPr id="22" name="Footer Placeholder 21"/>
          <p:cNvSpPr>
            <a:spLocks noGrp="1"/>
          </p:cNvSpPr>
          <p:nvPr>
            <p:ph type="ftr" sz="quarter" idx="3"/>
          </p:nvPr>
        </p:nvSpPr>
        <p:spPr>
          <a:xfrm>
            <a:off x="3124200" y="6422065"/>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NZ" dirty="0"/>
          </a:p>
        </p:txBody>
      </p:sp>
      <p:sp>
        <p:nvSpPr>
          <p:cNvPr id="18" name="Slide Number Placeholder 17"/>
          <p:cNvSpPr>
            <a:spLocks noGrp="1"/>
          </p:cNvSpPr>
          <p:nvPr>
            <p:ph type="sldNum" sz="quarter" idx="4"/>
          </p:nvPr>
        </p:nvSpPr>
        <p:spPr>
          <a:xfrm>
            <a:off x="8153400" y="6422065"/>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A78C949-9062-4E9C-8AAF-7335A63B8E6F}" type="slidenum">
              <a:rPr lang="en-NZ" smtClean="0"/>
              <a:pPr/>
              <a:t>‹#›</a:t>
            </a:fld>
            <a:endParaRPr lang="en-NZ"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vvestpac.com/" TargetMode="External"/><Relationship Id="rId2" Type="http://schemas.openxmlformats.org/officeDocument/2006/relationships/hyperlink" Target="http://www.westpac.com/" TargetMode="Externa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hyperlink" Target="http://en.wikipedia.org/wiki/Ghay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476673"/>
            <a:ext cx="6192688" cy="3600399"/>
          </a:xfrm>
        </p:spPr>
        <p:txBody>
          <a:bodyPr>
            <a:noAutofit/>
          </a:bodyPr>
          <a:lstStyle/>
          <a:p>
            <a:pPr algn="ctr"/>
            <a: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 Evaluation </a:t>
            </a:r>
            <a:b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of Extended </a:t>
            </a:r>
            <a:b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Validation and</a:t>
            </a:r>
            <a:b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Picture-in-Picture </a:t>
            </a:r>
            <a:b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Phishing Attacks</a:t>
            </a:r>
            <a:b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NZ" sz="4000" b="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en-NZ" sz="1800" dirty="0" smtClean="0">
                <a:solidFill>
                  <a:schemeClr val="tx1"/>
                </a:solidFill>
                <a:latin typeface="Franklin Gothic Book" pitchFamily="34" charset="0"/>
                <a:ea typeface="+mn-ea"/>
                <a:cs typeface="+mn-cs"/>
              </a:rPr>
              <a:t>BY: Mehul Raniga</a:t>
            </a:r>
            <a:endParaRPr lang="en-NZ" sz="1800" dirty="0">
              <a:solidFill>
                <a:schemeClr val="tx1"/>
              </a:solidFill>
              <a:latin typeface="Franklin Gothic Book" pitchFamily="34" charset="0"/>
              <a:ea typeface="+mn-ea"/>
              <a:cs typeface="+mn-cs"/>
            </a:endParaRPr>
          </a:p>
        </p:txBody>
      </p:sp>
      <p:sp>
        <p:nvSpPr>
          <p:cNvPr id="4" name="TextBox 3"/>
          <p:cNvSpPr txBox="1"/>
          <p:nvPr/>
        </p:nvSpPr>
        <p:spPr>
          <a:xfrm>
            <a:off x="1043608" y="4653136"/>
            <a:ext cx="7056784" cy="1477328"/>
          </a:xfrm>
          <a:prstGeom prst="rect">
            <a:avLst/>
          </a:prstGeom>
          <a:noFill/>
          <a:ln>
            <a:noFill/>
          </a:ln>
        </p:spPr>
        <p:txBody>
          <a:bodyPr wrap="square" rtlCol="0">
            <a:spAutoFit/>
          </a:bodyPr>
          <a:lstStyle/>
          <a:p>
            <a:r>
              <a:rPr lang="en-N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Franklin Gothic Book" pitchFamily="34" charset="0"/>
              </a:rPr>
              <a:t>Reference</a:t>
            </a:r>
            <a:r>
              <a:rPr lang="en-NZ" spc="300" dirty="0" smtClean="0">
                <a:ln w="18415" cmpd="sng">
                  <a:solidFill>
                    <a:srgbClr val="FFFFFF"/>
                  </a:solidFill>
                  <a:prstDash val="solid"/>
                </a:ln>
                <a:solidFill>
                  <a:srgbClr val="FFFFFF"/>
                </a:solidFill>
                <a:latin typeface="Franklin Gothic Book" pitchFamily="34" charset="0"/>
              </a:rPr>
              <a:t>:</a:t>
            </a:r>
            <a:r>
              <a:rPr lang="en-NZ"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Franklin Gothic Book" pitchFamily="34" charset="0"/>
              </a:rPr>
              <a:t> </a:t>
            </a:r>
            <a:r>
              <a:rPr lang="en-NZ" dirty="0" smtClean="0">
                <a:latin typeface="Franklin Gothic Book" pitchFamily="34" charset="0"/>
              </a:rPr>
              <a:t>C</a:t>
            </a:r>
            <a:r>
              <a:rPr lang="en-NZ" dirty="0">
                <a:latin typeface="Franklin Gothic Book" pitchFamily="34" charset="0"/>
              </a:rPr>
              <a:t>. Jackson, D. Simon, D. Tan, and A. Barth, </a:t>
            </a:r>
            <a:r>
              <a:rPr lang="en-NZ" dirty="0" smtClean="0">
                <a:latin typeface="Franklin Gothic Book" pitchFamily="34" charset="0"/>
              </a:rPr>
              <a:t>“An </a:t>
            </a:r>
            <a:r>
              <a:rPr lang="en-NZ" dirty="0">
                <a:latin typeface="Franklin Gothic Book" pitchFamily="34" charset="0"/>
              </a:rPr>
              <a:t>evaluation</a:t>
            </a:r>
          </a:p>
          <a:p>
            <a:r>
              <a:rPr lang="en-NZ" dirty="0">
                <a:latin typeface="Franklin Gothic Book" pitchFamily="34" charset="0"/>
              </a:rPr>
              <a:t>of extended validation and picture-in-picture phishing attacks," in</a:t>
            </a:r>
          </a:p>
          <a:p>
            <a:r>
              <a:rPr lang="en-NZ" dirty="0">
                <a:latin typeface="Franklin Gothic Book" pitchFamily="34" charset="0"/>
              </a:rPr>
              <a:t>Financial Cryptography and Data Security, ser. Lecture Notes in</a:t>
            </a:r>
          </a:p>
          <a:p>
            <a:r>
              <a:rPr lang="en-NZ" dirty="0">
                <a:latin typeface="Franklin Gothic Book" pitchFamily="34" charset="0"/>
              </a:rPr>
              <a:t>Computer Science, S. Dietrich and R. Dhamija, Eds. Springer </a:t>
            </a:r>
            <a:r>
              <a:rPr lang="en-NZ" dirty="0" smtClean="0">
                <a:latin typeface="Franklin Gothic Book" pitchFamily="34" charset="0"/>
              </a:rPr>
              <a:t>Berlin Heidelberg</a:t>
            </a:r>
            <a:r>
              <a:rPr lang="en-NZ" dirty="0">
                <a:latin typeface="Franklin Gothic Book" pitchFamily="34" charset="0"/>
              </a:rPr>
              <a:t>, 2007, vol. 4886, pp. </a:t>
            </a:r>
            <a:r>
              <a:rPr lang="en-NZ" dirty="0" smtClean="0">
                <a:latin typeface="Franklin Gothic Book" pitchFamily="34" charset="0"/>
              </a:rPr>
              <a:t>281-293.</a:t>
            </a:r>
            <a:endParaRPr lang="en-NZ" dirty="0">
              <a:latin typeface="Franklin Gothic Boo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NZ" dirty="0" smtClean="0"/>
              <a:t>Appreciation</a:t>
            </a:r>
            <a:endParaRPr lang="en-NZ" dirty="0"/>
          </a:p>
        </p:txBody>
      </p:sp>
      <p:sp>
        <p:nvSpPr>
          <p:cNvPr id="3" name="Content Placeholder 2"/>
          <p:cNvSpPr>
            <a:spLocks noGrp="1"/>
          </p:cNvSpPr>
          <p:nvPr>
            <p:ph idx="1"/>
          </p:nvPr>
        </p:nvSpPr>
        <p:spPr>
          <a:xfrm>
            <a:off x="457200" y="1600201"/>
            <a:ext cx="7467600" cy="5257799"/>
          </a:xfrm>
        </p:spPr>
        <p:txBody>
          <a:bodyPr>
            <a:normAutofit/>
          </a:bodyPr>
          <a:lstStyle/>
          <a:p>
            <a:pPr>
              <a:buClr>
                <a:schemeClr val="tx1"/>
              </a:buClr>
              <a:buNone/>
            </a:pPr>
            <a:endParaRPr lang="en-NZ" sz="1800" dirty="0" smtClean="0"/>
          </a:p>
          <a:p>
            <a:pPr>
              <a:buClr>
                <a:schemeClr val="tx1"/>
              </a:buClr>
              <a:buFont typeface="Arial" pitchFamily="34" charset="0"/>
              <a:buChar char="•"/>
            </a:pPr>
            <a:r>
              <a:rPr lang="en-NZ" sz="1800" dirty="0" smtClean="0"/>
              <a:t>Authors must have realised the cause of the flaw in their study and try to pass the message across</a:t>
            </a:r>
          </a:p>
          <a:p>
            <a:pPr>
              <a:buClr>
                <a:schemeClr val="tx1"/>
              </a:buClr>
              <a:buFont typeface="Arial" pitchFamily="34" charset="0"/>
              <a:buChar char="•"/>
            </a:pPr>
            <a:endParaRPr lang="en-NZ" sz="1800" dirty="0" smtClean="0"/>
          </a:p>
          <a:p>
            <a:pPr>
              <a:buClr>
                <a:schemeClr val="tx1"/>
              </a:buClr>
              <a:buFont typeface="Arial" pitchFamily="34" charset="0"/>
              <a:buChar char="•"/>
            </a:pPr>
            <a:r>
              <a:rPr lang="en-NZ" sz="1800" dirty="0" smtClean="0"/>
              <a:t>T</a:t>
            </a:r>
            <a:r>
              <a:rPr lang="en-NZ" sz="1800" dirty="0" smtClean="0"/>
              <a:t>he </a:t>
            </a:r>
            <a:r>
              <a:rPr lang="en-NZ" sz="1800" dirty="0" smtClean="0"/>
              <a:t>various security mechanisms </a:t>
            </a:r>
            <a:r>
              <a:rPr lang="en-NZ" sz="1800" dirty="0" smtClean="0"/>
              <a:t>do not guarantee </a:t>
            </a:r>
            <a:r>
              <a:rPr lang="en-NZ" sz="1800" dirty="0" smtClean="0"/>
              <a:t>safety or they are not accurate 100% of the time </a:t>
            </a:r>
          </a:p>
          <a:p>
            <a:pPr>
              <a:buClr>
                <a:schemeClr val="tx1"/>
              </a:buClr>
              <a:buFont typeface="Arial" pitchFamily="34" charset="0"/>
              <a:buChar char="•"/>
            </a:pPr>
            <a:endParaRPr lang="en-NZ" sz="1800" dirty="0" smtClean="0"/>
          </a:p>
          <a:p>
            <a:pPr>
              <a:buClr>
                <a:schemeClr val="tx1"/>
              </a:buClr>
              <a:buFont typeface="Arial" pitchFamily="34" charset="0"/>
              <a:buChar char="•"/>
            </a:pPr>
            <a:r>
              <a:rPr lang="en-NZ" sz="1800" dirty="0" smtClean="0"/>
              <a:t>Authors </a:t>
            </a:r>
            <a:r>
              <a:rPr lang="en-NZ" sz="1800" dirty="0" smtClean="0"/>
              <a:t>do this on </a:t>
            </a:r>
            <a:r>
              <a:rPr lang="en-NZ" sz="1800" dirty="0" smtClean="0"/>
              <a:t>several counts throughout the </a:t>
            </a:r>
            <a:r>
              <a:rPr lang="en-NZ" sz="1800" dirty="0" smtClean="0"/>
              <a:t>report:</a:t>
            </a:r>
          </a:p>
          <a:p>
            <a:pPr lvl="1">
              <a:buClr>
                <a:schemeClr val="tx1"/>
              </a:buClr>
              <a:buFont typeface="Arial" pitchFamily="34" charset="0"/>
              <a:buChar char="•"/>
            </a:pPr>
            <a:r>
              <a:rPr lang="en-NZ" sz="1400" dirty="0" smtClean="0"/>
              <a:t>“The </a:t>
            </a:r>
            <a:r>
              <a:rPr lang="en-NZ" sz="1400" dirty="0" smtClean="0"/>
              <a:t>lock icon in browsers, which indicates the </a:t>
            </a:r>
            <a:r>
              <a:rPr lang="en-NZ" sz="1400" dirty="0" smtClean="0"/>
              <a:t>presence of </a:t>
            </a:r>
            <a:r>
              <a:rPr lang="en-NZ" sz="1400" dirty="0" smtClean="0"/>
              <a:t>SSL/TLS encryption, does not ensure the site is </a:t>
            </a:r>
            <a:r>
              <a:rPr lang="en-NZ" sz="1400" dirty="0" smtClean="0"/>
              <a:t>trustworthy”</a:t>
            </a:r>
          </a:p>
          <a:p>
            <a:pPr lvl="1">
              <a:buClr>
                <a:schemeClr val="tx1"/>
              </a:buClr>
              <a:buFont typeface="Arial" pitchFamily="34" charset="0"/>
              <a:buChar char="•"/>
            </a:pPr>
            <a:r>
              <a:rPr lang="en-NZ" sz="1400" dirty="0" smtClean="0"/>
              <a:t>“Extended </a:t>
            </a:r>
            <a:r>
              <a:rPr lang="en-NZ" sz="1400" dirty="0" smtClean="0"/>
              <a:t>validation, which turns the address bar green in Internet Explorer </a:t>
            </a:r>
            <a:r>
              <a:rPr lang="en-NZ" sz="1400" dirty="0" smtClean="0"/>
              <a:t>7, also </a:t>
            </a:r>
            <a:r>
              <a:rPr lang="en-NZ" sz="1400" dirty="0" smtClean="0"/>
              <a:t>does not guarantee that the site is </a:t>
            </a:r>
            <a:r>
              <a:rPr lang="en-NZ" sz="1400" i="1" dirty="0" smtClean="0"/>
              <a:t>safe</a:t>
            </a:r>
            <a:r>
              <a:rPr lang="en-NZ" sz="1400" dirty="0" smtClean="0"/>
              <a:t> </a:t>
            </a:r>
            <a:r>
              <a:rPr lang="en-NZ" sz="1400" dirty="0" smtClean="0"/>
              <a:t>to do business with or that </a:t>
            </a:r>
            <a:r>
              <a:rPr lang="en-NZ" sz="1400" dirty="0" smtClean="0"/>
              <a:t>it complies </a:t>
            </a:r>
            <a:r>
              <a:rPr lang="en-NZ" sz="1400" dirty="0" smtClean="0"/>
              <a:t>with applicable </a:t>
            </a:r>
            <a:r>
              <a:rPr lang="en-NZ" sz="1400" dirty="0" smtClean="0"/>
              <a:t>laws”</a:t>
            </a:r>
          </a:p>
          <a:p>
            <a:pPr lvl="1">
              <a:buClr>
                <a:schemeClr val="tx1"/>
              </a:buClr>
              <a:buFont typeface="Arial" pitchFamily="34" charset="0"/>
              <a:buChar char="•"/>
            </a:pPr>
            <a:r>
              <a:rPr lang="en-NZ" sz="1400" dirty="0" smtClean="0"/>
              <a:t>“Another </a:t>
            </a:r>
            <a:r>
              <a:rPr lang="en-NZ" sz="1400" dirty="0" smtClean="0"/>
              <a:t>approach to the password theft problem is a password </a:t>
            </a:r>
            <a:r>
              <a:rPr lang="en-NZ" sz="1400" dirty="0" smtClean="0"/>
              <a:t>manager...................these </a:t>
            </a:r>
            <a:r>
              <a:rPr lang="en-NZ" sz="1400" dirty="0" smtClean="0"/>
              <a:t>solutions </a:t>
            </a:r>
            <a:r>
              <a:rPr lang="en-NZ" sz="1400" dirty="0" smtClean="0"/>
              <a:t>can be </a:t>
            </a:r>
            <a:r>
              <a:rPr lang="en-NZ" sz="1400" dirty="0" smtClean="0"/>
              <a:t>vulnerable to picture-in-picture user interface </a:t>
            </a:r>
            <a:r>
              <a:rPr lang="en-NZ" sz="1400" dirty="0" smtClean="0"/>
              <a:t>spoofing”</a:t>
            </a:r>
          </a:p>
          <a:p>
            <a:pPr>
              <a:buClr>
                <a:schemeClr val="tx1"/>
              </a:buClr>
              <a:buFont typeface="Arial" pitchFamily="34" charset="0"/>
              <a:buChar char="•"/>
            </a:pPr>
            <a:endParaRPr lang="en-NZ"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Question</a:t>
            </a:r>
            <a:endParaRPr lang="en-NZ" dirty="0"/>
          </a:p>
        </p:txBody>
      </p:sp>
      <p:sp>
        <p:nvSpPr>
          <p:cNvPr id="3" name="Content Placeholder 2"/>
          <p:cNvSpPr>
            <a:spLocks noGrp="1"/>
          </p:cNvSpPr>
          <p:nvPr>
            <p:ph idx="1"/>
          </p:nvPr>
        </p:nvSpPr>
        <p:spPr>
          <a:xfrm>
            <a:off x="457200" y="1600201"/>
            <a:ext cx="8363272" cy="4525963"/>
          </a:xfrm>
        </p:spPr>
        <p:txBody>
          <a:bodyPr/>
          <a:lstStyle/>
          <a:p>
            <a:pPr>
              <a:buNone/>
            </a:pPr>
            <a:r>
              <a:rPr lang="en-NZ" dirty="0" smtClean="0"/>
              <a:t>If security mechanisms are not accurate 100% of the time, could we rely on them?</a:t>
            </a:r>
            <a:endParaRPr lang="en-N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Quick Insight</a:t>
            </a:r>
            <a:endParaRPr lang="en-NZ" dirty="0"/>
          </a:p>
        </p:txBody>
      </p:sp>
      <p:sp>
        <p:nvSpPr>
          <p:cNvPr id="3" name="Content Placeholder 2"/>
          <p:cNvSpPr>
            <a:spLocks noGrp="1"/>
          </p:cNvSpPr>
          <p:nvPr>
            <p:ph idx="1"/>
          </p:nvPr>
        </p:nvSpPr>
        <p:spPr/>
        <p:txBody>
          <a:bodyPr>
            <a:normAutofit/>
          </a:bodyPr>
          <a:lstStyle/>
          <a:p>
            <a:pPr>
              <a:buClr>
                <a:schemeClr val="tx1"/>
              </a:buClr>
              <a:buFont typeface="Arial" pitchFamily="34" charset="0"/>
              <a:buChar char="•"/>
            </a:pPr>
            <a:r>
              <a:rPr lang="en-NZ" sz="1800" dirty="0" smtClean="0"/>
              <a:t>Paper about phishing attacks based on usability study</a:t>
            </a:r>
          </a:p>
          <a:p>
            <a:pPr>
              <a:buClr>
                <a:schemeClr val="tx1"/>
              </a:buClr>
              <a:buFont typeface="Arial" pitchFamily="34" charset="0"/>
              <a:buChar char="•"/>
            </a:pPr>
            <a:endParaRPr lang="en-NZ" sz="1800" dirty="0" smtClean="0"/>
          </a:p>
          <a:p>
            <a:pPr>
              <a:buClr>
                <a:schemeClr val="tx1"/>
              </a:buClr>
              <a:buFont typeface="Arial" pitchFamily="34" charset="0"/>
              <a:buChar char="•"/>
            </a:pPr>
            <a:r>
              <a:rPr lang="en-NZ" sz="1800" dirty="0" smtClean="0"/>
              <a:t>Users required to classify websites as fraudulent/legitimate using security tools</a:t>
            </a:r>
          </a:p>
          <a:p>
            <a:pPr>
              <a:buClr>
                <a:schemeClr val="tx1"/>
              </a:buClr>
              <a:buFont typeface="Arial" pitchFamily="34" charset="0"/>
              <a:buChar char="•"/>
            </a:pPr>
            <a:endParaRPr lang="en-NZ" sz="1800" dirty="0" smtClean="0"/>
          </a:p>
          <a:p>
            <a:pPr>
              <a:buClr>
                <a:schemeClr val="tx1"/>
              </a:buClr>
              <a:buFont typeface="Arial" pitchFamily="34" charset="0"/>
              <a:buChar char="•"/>
            </a:pPr>
            <a:r>
              <a:rPr lang="en-NZ" sz="1800" dirty="0" smtClean="0"/>
              <a:t>Users divided into 3 groups to study effect of Extended Validation Certificates</a:t>
            </a:r>
          </a:p>
          <a:p>
            <a:pPr>
              <a:buClr>
                <a:schemeClr val="tx1"/>
              </a:buClr>
              <a:buFont typeface="Arial" pitchFamily="34" charset="0"/>
              <a:buChar char="•"/>
            </a:pPr>
            <a:endParaRPr lang="en-NZ" sz="1800" dirty="0" smtClean="0"/>
          </a:p>
          <a:p>
            <a:pPr>
              <a:buClr>
                <a:schemeClr val="tx1"/>
              </a:buClr>
              <a:buFont typeface="Arial" pitchFamily="34" charset="0"/>
              <a:buChar char="•"/>
            </a:pPr>
            <a:r>
              <a:rPr lang="en-NZ" sz="1800" dirty="0" smtClean="0"/>
              <a:t>Phishing techniques - Picture-in-picture attack &amp; Homograph attack included in study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Threats</a:t>
            </a:r>
            <a:endParaRPr lang="en-NZ" dirty="0"/>
          </a:p>
        </p:txBody>
      </p:sp>
      <p:sp>
        <p:nvSpPr>
          <p:cNvPr id="3" name="Content Placeholder 2"/>
          <p:cNvSpPr>
            <a:spLocks noGrp="1"/>
          </p:cNvSpPr>
          <p:nvPr>
            <p:ph sz="half" idx="1"/>
          </p:nvPr>
        </p:nvSpPr>
        <p:spPr>
          <a:xfrm>
            <a:off x="107504" y="2492896"/>
            <a:ext cx="4752528" cy="4248472"/>
          </a:xfrm>
          <a:ln>
            <a:solidFill>
              <a:schemeClr val="tx1"/>
            </a:solidFill>
          </a:ln>
        </p:spPr>
        <p:txBody>
          <a:bodyPr>
            <a:normAutofit fontScale="92500" lnSpcReduction="20000"/>
          </a:bodyPr>
          <a:lstStyle/>
          <a:p>
            <a:pPr>
              <a:buClr>
                <a:schemeClr val="tx1"/>
              </a:buClr>
              <a:buFont typeface="Courier New" pitchFamily="49" charset="0"/>
              <a:buChar char="o"/>
            </a:pPr>
            <a:r>
              <a:rPr lang="en-NZ" sz="2400" dirty="0" smtClean="0"/>
              <a:t>Picture-in-picture attack</a:t>
            </a:r>
          </a:p>
          <a:p>
            <a:pPr>
              <a:buClr>
                <a:schemeClr val="tx1"/>
              </a:buClr>
              <a:buFont typeface="Courier New" pitchFamily="49" charset="0"/>
              <a:buChar char="o"/>
            </a:pPr>
            <a:endParaRPr lang="en-NZ" sz="2400" dirty="0" smtClean="0"/>
          </a:p>
          <a:p>
            <a:pPr>
              <a:buClr>
                <a:schemeClr val="tx1"/>
              </a:buClr>
              <a:buFont typeface="Courier New" pitchFamily="49" charset="0"/>
              <a:buChar char="o"/>
            </a:pPr>
            <a:endParaRPr lang="en-NZ" sz="2400" dirty="0" smtClean="0"/>
          </a:p>
          <a:p>
            <a:pPr>
              <a:buFont typeface="Courier New" pitchFamily="49" charset="0"/>
              <a:buChar char="o"/>
            </a:pPr>
            <a:endParaRPr lang="en-NZ" sz="2400" dirty="0" smtClean="0"/>
          </a:p>
          <a:p>
            <a:pPr>
              <a:buNone/>
            </a:pPr>
            <a:endParaRPr lang="en-NZ" sz="2400" dirty="0" smtClean="0"/>
          </a:p>
          <a:p>
            <a:pPr>
              <a:buNone/>
            </a:pPr>
            <a:endParaRPr lang="en-NZ" sz="2400" dirty="0" smtClean="0"/>
          </a:p>
          <a:p>
            <a:pPr>
              <a:buNone/>
            </a:pPr>
            <a:endParaRPr lang="en-NZ" sz="2400" dirty="0" smtClean="0"/>
          </a:p>
          <a:p>
            <a:pPr>
              <a:buNone/>
            </a:pPr>
            <a:endParaRPr lang="en-NZ" sz="2400" dirty="0" smtClean="0"/>
          </a:p>
          <a:p>
            <a:pPr>
              <a:buNone/>
            </a:pPr>
            <a:endParaRPr lang="en-NZ" sz="2400" dirty="0" smtClean="0"/>
          </a:p>
          <a:p>
            <a:pPr>
              <a:buNone/>
            </a:pPr>
            <a:endParaRPr lang="en-NZ" sz="2400" dirty="0" smtClean="0"/>
          </a:p>
          <a:p>
            <a:pPr>
              <a:buNone/>
            </a:pPr>
            <a:endParaRPr lang="en-NZ" sz="2400" dirty="0" smtClean="0"/>
          </a:p>
          <a:p>
            <a:pPr>
              <a:buNone/>
            </a:pPr>
            <a:r>
              <a:rPr lang="en-NZ" sz="2100" dirty="0" smtClean="0"/>
              <a:t>[1]</a:t>
            </a:r>
          </a:p>
          <a:p>
            <a:pPr>
              <a:buNone/>
            </a:pPr>
            <a:endParaRPr lang="en-NZ" sz="1600" dirty="0" smtClean="0"/>
          </a:p>
          <a:p>
            <a:pPr>
              <a:buNone/>
            </a:pPr>
            <a:endParaRPr lang="en-NZ" sz="1400" dirty="0" smtClean="0"/>
          </a:p>
          <a:p>
            <a:pPr>
              <a:buNone/>
            </a:pPr>
            <a:endParaRPr lang="en-NZ" sz="1900" dirty="0"/>
          </a:p>
        </p:txBody>
      </p:sp>
      <p:sp>
        <p:nvSpPr>
          <p:cNvPr id="4" name="Content Placeholder 3"/>
          <p:cNvSpPr>
            <a:spLocks noGrp="1"/>
          </p:cNvSpPr>
          <p:nvPr>
            <p:ph sz="half" idx="2"/>
          </p:nvPr>
        </p:nvSpPr>
        <p:spPr>
          <a:xfrm>
            <a:off x="4860032" y="2492896"/>
            <a:ext cx="4104456" cy="4248472"/>
          </a:xfrm>
          <a:ln>
            <a:solidFill>
              <a:schemeClr val="tx1"/>
            </a:solidFill>
          </a:ln>
        </p:spPr>
        <p:txBody>
          <a:bodyPr>
            <a:normAutofit fontScale="92500" lnSpcReduction="20000"/>
          </a:bodyPr>
          <a:lstStyle/>
          <a:p>
            <a:pPr>
              <a:buClr>
                <a:schemeClr val="tx1"/>
              </a:buClr>
              <a:buFont typeface="Courier New" pitchFamily="49" charset="0"/>
              <a:buChar char="o"/>
            </a:pPr>
            <a:r>
              <a:rPr lang="en-NZ" dirty="0" smtClean="0"/>
              <a:t>Homograph attack</a:t>
            </a:r>
          </a:p>
          <a:p>
            <a:pPr>
              <a:buClr>
                <a:schemeClr val="tx1"/>
              </a:buClr>
              <a:buNone/>
            </a:pPr>
            <a:endParaRPr lang="en-NZ" dirty="0" smtClean="0"/>
          </a:p>
          <a:p>
            <a:pPr>
              <a:buClr>
                <a:schemeClr val="tx1"/>
              </a:buClr>
              <a:buNone/>
            </a:pPr>
            <a:r>
              <a:rPr lang="en-NZ" dirty="0" smtClean="0">
                <a:hlinkClick r:id="rId2"/>
              </a:rPr>
              <a:t>www.westpac.com</a:t>
            </a:r>
            <a:endParaRPr lang="en-NZ" dirty="0" smtClean="0"/>
          </a:p>
          <a:p>
            <a:pPr>
              <a:buClr>
                <a:schemeClr val="tx1"/>
              </a:buClr>
              <a:buNone/>
            </a:pPr>
            <a:endParaRPr lang="en-NZ" dirty="0" smtClean="0"/>
          </a:p>
          <a:p>
            <a:pPr>
              <a:buClr>
                <a:schemeClr val="tx1"/>
              </a:buClr>
              <a:buNone/>
            </a:pPr>
            <a:r>
              <a:rPr lang="en-NZ" dirty="0" smtClean="0"/>
              <a:t>compared to</a:t>
            </a:r>
          </a:p>
          <a:p>
            <a:pPr>
              <a:buClr>
                <a:schemeClr val="tx1"/>
              </a:buClr>
              <a:buNone/>
            </a:pPr>
            <a:endParaRPr lang="en-NZ" dirty="0" smtClean="0"/>
          </a:p>
          <a:p>
            <a:pPr>
              <a:buClr>
                <a:schemeClr val="tx1"/>
              </a:buClr>
              <a:buNone/>
            </a:pPr>
            <a:r>
              <a:rPr lang="en-NZ" dirty="0" smtClean="0">
                <a:hlinkClick r:id="rId3"/>
              </a:rPr>
              <a:t>www.</a:t>
            </a:r>
            <a:r>
              <a:rPr lang="en-NZ" spc="-150" dirty="0" smtClean="0">
                <a:hlinkClick r:id="rId3"/>
              </a:rPr>
              <a:t>vv</a:t>
            </a:r>
            <a:r>
              <a:rPr lang="en-NZ" dirty="0" smtClean="0">
                <a:hlinkClick r:id="rId3"/>
              </a:rPr>
              <a:t>estpac.com</a:t>
            </a:r>
            <a:endParaRPr lang="en-NZ" dirty="0" smtClean="0"/>
          </a:p>
          <a:p>
            <a:pPr>
              <a:buClr>
                <a:schemeClr val="tx1"/>
              </a:buClr>
              <a:buNone/>
            </a:pPr>
            <a:r>
              <a:rPr lang="en-NZ" dirty="0" smtClean="0">
                <a:hlinkClick r:id="rId4" action="ppaction://hlinkfile" tooltip="Ghayn"/>
              </a:rPr>
              <a:t> </a:t>
            </a:r>
            <a:br>
              <a:rPr lang="en-NZ" dirty="0" smtClean="0">
                <a:hlinkClick r:id="rId4" action="ppaction://hlinkfile" tooltip="Ghayn"/>
              </a:rPr>
            </a:br>
            <a:endParaRPr lang="en-NZ" dirty="0" smtClean="0"/>
          </a:p>
          <a:p>
            <a:pPr>
              <a:buClr>
                <a:schemeClr val="tx1"/>
              </a:buClr>
              <a:buNone/>
            </a:pPr>
            <a:r>
              <a:rPr lang="en-NZ" dirty="0" smtClean="0"/>
              <a:t> </a:t>
            </a:r>
            <a:endParaRPr lang="en-NZ" dirty="0" smtClean="0">
              <a:sym typeface="Symbol"/>
            </a:endParaRPr>
          </a:p>
          <a:p>
            <a:pPr>
              <a:buClr>
                <a:schemeClr val="tx1"/>
              </a:buClr>
              <a:buNone/>
            </a:pPr>
            <a:endParaRPr lang="en-NZ" dirty="0" smtClean="0"/>
          </a:p>
          <a:p>
            <a:pPr>
              <a:buClr>
                <a:schemeClr val="tx1"/>
              </a:buClr>
              <a:buNone/>
            </a:pPr>
            <a:endParaRPr lang="en-NZ" dirty="0"/>
          </a:p>
        </p:txBody>
      </p:sp>
      <p:sp>
        <p:nvSpPr>
          <p:cNvPr id="5" name="TextBox 4"/>
          <p:cNvSpPr txBox="1"/>
          <p:nvPr/>
        </p:nvSpPr>
        <p:spPr>
          <a:xfrm>
            <a:off x="395536" y="1484784"/>
            <a:ext cx="7560840" cy="923330"/>
          </a:xfrm>
          <a:prstGeom prst="rect">
            <a:avLst/>
          </a:prstGeom>
          <a:noFill/>
        </p:spPr>
        <p:txBody>
          <a:bodyPr wrap="square" rtlCol="0">
            <a:spAutoFit/>
          </a:bodyPr>
          <a:lstStyle/>
          <a:p>
            <a:pPr>
              <a:buFont typeface="Arial" pitchFamily="34" charset="0"/>
              <a:buChar char="•"/>
            </a:pPr>
            <a:r>
              <a:rPr lang="en-NZ" dirty="0" smtClean="0"/>
              <a:t> What is a Phishing attack?</a:t>
            </a:r>
          </a:p>
          <a:p>
            <a:pPr>
              <a:buFont typeface="Arial" pitchFamily="34" charset="0"/>
              <a:buChar char="•"/>
            </a:pPr>
            <a:endParaRPr lang="en-NZ" dirty="0"/>
          </a:p>
          <a:p>
            <a:pPr>
              <a:buFont typeface="Arial" pitchFamily="34" charset="0"/>
              <a:buChar char="•"/>
            </a:pPr>
            <a:r>
              <a:rPr lang="en-NZ" dirty="0" smtClean="0"/>
              <a:t>Some Techniques of Phishing attack:</a:t>
            </a:r>
            <a:endParaRPr lang="en-NZ" dirty="0"/>
          </a:p>
        </p:txBody>
      </p:sp>
      <p:pic>
        <p:nvPicPr>
          <p:cNvPr id="6" name="Picture 7"/>
          <p:cNvPicPr>
            <a:picLocks noChangeAspect="1" noChangeArrowheads="1"/>
          </p:cNvPicPr>
          <p:nvPr/>
        </p:nvPicPr>
        <p:blipFill>
          <a:blip r:embed="rId5" cstate="print"/>
          <a:srcRect/>
          <a:stretch>
            <a:fillRect/>
          </a:stretch>
        </p:blipFill>
        <p:spPr bwMode="auto">
          <a:xfrm>
            <a:off x="179512" y="2996952"/>
            <a:ext cx="4571703" cy="34563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Defences </a:t>
            </a:r>
            <a:endParaRPr lang="en-NZ" dirty="0"/>
          </a:p>
        </p:txBody>
      </p:sp>
      <p:pic>
        <p:nvPicPr>
          <p:cNvPr id="4" name="Picture 4"/>
          <p:cNvPicPr>
            <a:picLocks noGrp="1" noChangeAspect="1" noChangeArrowheads="1"/>
          </p:cNvPicPr>
          <p:nvPr>
            <p:ph idx="1"/>
          </p:nvPr>
        </p:nvPicPr>
        <p:blipFill>
          <a:blip r:embed="rId2" cstate="print"/>
          <a:stretch>
            <a:fillRect/>
          </a:stretch>
        </p:blipFill>
        <p:spPr bwMode="auto">
          <a:xfrm>
            <a:off x="1259632" y="2708920"/>
            <a:ext cx="6735500" cy="891158"/>
          </a:xfrm>
          <a:prstGeom prst="rect">
            <a:avLst/>
          </a:prstGeom>
          <a:noFill/>
          <a:ln w="9525">
            <a:noFill/>
            <a:miter lim="800000"/>
            <a:headEnd/>
            <a:tailEnd/>
          </a:ln>
        </p:spPr>
      </p:pic>
      <p:sp>
        <p:nvSpPr>
          <p:cNvPr id="5" name="TextBox 4"/>
          <p:cNvSpPr txBox="1"/>
          <p:nvPr/>
        </p:nvSpPr>
        <p:spPr>
          <a:xfrm>
            <a:off x="683568" y="1772817"/>
            <a:ext cx="8352928" cy="4801314"/>
          </a:xfrm>
          <a:prstGeom prst="rect">
            <a:avLst/>
          </a:prstGeom>
          <a:noFill/>
        </p:spPr>
        <p:txBody>
          <a:bodyPr wrap="square" rtlCol="0">
            <a:spAutoFit/>
          </a:bodyPr>
          <a:lstStyle/>
          <a:p>
            <a:pPr>
              <a:buFont typeface="Arial" pitchFamily="34" charset="0"/>
              <a:buChar char="•"/>
            </a:pPr>
            <a:r>
              <a:rPr lang="en-NZ" dirty="0" smtClean="0"/>
              <a:t> Phishing Filters </a:t>
            </a:r>
          </a:p>
          <a:p>
            <a:pPr>
              <a:buFont typeface="Arial" pitchFamily="34" charset="0"/>
              <a:buChar char="•"/>
            </a:pPr>
            <a:endParaRPr lang="en-NZ" dirty="0" smtClean="0"/>
          </a:p>
          <a:p>
            <a:pPr>
              <a:buFont typeface="Arial" pitchFamily="34" charset="0"/>
              <a:buChar char="•"/>
            </a:pPr>
            <a:r>
              <a:rPr lang="en-NZ" dirty="0" smtClean="0"/>
              <a:t> The use of Extended Validation Certificates</a:t>
            </a:r>
          </a:p>
          <a:p>
            <a:pPr>
              <a:buFont typeface="Arial" pitchFamily="34" charset="0"/>
              <a:buChar char="•"/>
            </a:pPr>
            <a:endParaRPr lang="en-NZ" dirty="0" smtClean="0"/>
          </a:p>
          <a:p>
            <a:pPr>
              <a:buFont typeface="Arial" pitchFamily="34" charset="0"/>
              <a:buChar char="•"/>
            </a:pPr>
            <a:endParaRPr lang="en-NZ" dirty="0" smtClean="0"/>
          </a:p>
          <a:p>
            <a:pPr>
              <a:buFont typeface="Arial" pitchFamily="34" charset="0"/>
              <a:buChar char="•"/>
            </a:pPr>
            <a:endParaRPr lang="en-NZ" dirty="0" smtClean="0"/>
          </a:p>
          <a:p>
            <a:r>
              <a:rPr lang="en-NZ" dirty="0" smtClean="0"/>
              <a:t>							              </a:t>
            </a:r>
            <a:endParaRPr lang="en-NZ" sz="1200" dirty="0" smtClean="0"/>
          </a:p>
          <a:p>
            <a:pPr>
              <a:buFont typeface="Arial" pitchFamily="34" charset="0"/>
              <a:buChar char="•"/>
            </a:pPr>
            <a:r>
              <a:rPr lang="en-NZ" dirty="0" smtClean="0"/>
              <a:t> Security toolbars</a:t>
            </a:r>
          </a:p>
          <a:p>
            <a:pPr>
              <a:buFont typeface="Arial" pitchFamily="34" charset="0"/>
              <a:buChar char="•"/>
            </a:pPr>
            <a:endParaRPr lang="en-NZ" dirty="0" smtClean="0"/>
          </a:p>
          <a:p>
            <a:endParaRPr lang="en-NZ" dirty="0" smtClean="0"/>
          </a:p>
          <a:p>
            <a:endParaRPr lang="en-NZ" dirty="0" smtClean="0"/>
          </a:p>
          <a:p>
            <a:endParaRPr lang="en-NZ" dirty="0" smtClean="0"/>
          </a:p>
          <a:p>
            <a:pPr>
              <a:buFont typeface="Arial" pitchFamily="34" charset="0"/>
              <a:buChar char="•"/>
            </a:pPr>
            <a:r>
              <a:rPr lang="en-NZ" dirty="0" smtClean="0"/>
              <a:t> The use of HTTPS encryption (HTTP + SSL/TLS encryption)</a:t>
            </a:r>
          </a:p>
          <a:p>
            <a:pPr>
              <a:buFont typeface="Arial" pitchFamily="34" charset="0"/>
              <a:buChar char="•"/>
            </a:pPr>
            <a:endParaRPr lang="en-NZ" dirty="0" smtClean="0"/>
          </a:p>
          <a:p>
            <a:pPr>
              <a:buFont typeface="Arial" pitchFamily="34" charset="0"/>
              <a:buChar char="•"/>
            </a:pPr>
            <a:endParaRPr lang="en-NZ" dirty="0" smtClean="0"/>
          </a:p>
          <a:p>
            <a:pPr>
              <a:buFont typeface="Arial" pitchFamily="34" charset="0"/>
              <a:buChar char="•"/>
            </a:pPr>
            <a:endParaRPr lang="en-NZ" dirty="0" smtClean="0"/>
          </a:p>
          <a:p>
            <a:pPr>
              <a:buFont typeface="Arial" pitchFamily="34" charset="0"/>
              <a:buChar char="•"/>
            </a:pPr>
            <a:endParaRPr lang="en-NZ" dirty="0" smtClean="0"/>
          </a:p>
        </p:txBody>
      </p:sp>
      <p:pic>
        <p:nvPicPr>
          <p:cNvPr id="1026" name="Picture 2"/>
          <p:cNvPicPr>
            <a:picLocks noChangeAspect="1" noChangeArrowheads="1"/>
          </p:cNvPicPr>
          <p:nvPr/>
        </p:nvPicPr>
        <p:blipFill>
          <a:blip r:embed="rId3" cstate="print"/>
          <a:srcRect/>
          <a:stretch>
            <a:fillRect/>
          </a:stretch>
        </p:blipFill>
        <p:spPr bwMode="auto">
          <a:xfrm>
            <a:off x="1259632" y="4077072"/>
            <a:ext cx="3960440" cy="7574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Usability Test</a:t>
            </a:r>
            <a:endParaRPr lang="en-NZ" dirty="0"/>
          </a:p>
        </p:txBody>
      </p:sp>
      <p:sp>
        <p:nvSpPr>
          <p:cNvPr id="3" name="Content Placeholder 2"/>
          <p:cNvSpPr>
            <a:spLocks noGrp="1"/>
          </p:cNvSpPr>
          <p:nvPr>
            <p:ph idx="1"/>
          </p:nvPr>
        </p:nvSpPr>
        <p:spPr>
          <a:xfrm>
            <a:off x="457200" y="1600201"/>
            <a:ext cx="8686800" cy="5257799"/>
          </a:xfrm>
        </p:spPr>
        <p:txBody>
          <a:bodyPr>
            <a:normAutofit/>
          </a:bodyPr>
          <a:lstStyle/>
          <a:p>
            <a:pPr marL="550926" indent="-514350">
              <a:buClr>
                <a:schemeClr val="tx1"/>
              </a:buClr>
              <a:buFont typeface="+mj-lt"/>
              <a:buAutoNum type="arabicPeriod"/>
            </a:pPr>
            <a:r>
              <a:rPr lang="en-NZ" sz="1800" dirty="0" smtClean="0"/>
              <a:t>Participants familiarised themselves with websites they were tested on</a:t>
            </a:r>
          </a:p>
          <a:p>
            <a:pPr marL="550926" indent="-514350">
              <a:buClr>
                <a:schemeClr val="tx1"/>
              </a:buClr>
              <a:buFont typeface="+mj-lt"/>
              <a:buAutoNum type="arabicPeriod"/>
            </a:pPr>
            <a:endParaRPr lang="en-NZ" sz="1800" dirty="0" smtClean="0"/>
          </a:p>
          <a:p>
            <a:pPr marL="550926" indent="-514350">
              <a:buClr>
                <a:schemeClr val="tx1"/>
              </a:buClr>
              <a:buFont typeface="+mj-lt"/>
              <a:buAutoNum type="arabicPeriod"/>
            </a:pPr>
            <a:r>
              <a:rPr lang="en-NZ" sz="1800" dirty="0" smtClean="0"/>
              <a:t>Participants were then divided into 3 groups:</a:t>
            </a:r>
          </a:p>
          <a:p>
            <a:pPr marL="852678" lvl="1" indent="-514350">
              <a:buClr>
                <a:schemeClr val="tx1"/>
              </a:buClr>
              <a:buNone/>
            </a:pPr>
            <a:endParaRPr lang="en-NZ" sz="1400" dirty="0" smtClean="0"/>
          </a:p>
          <a:p>
            <a:pPr marL="852678" lvl="1" indent="-514350">
              <a:buClr>
                <a:schemeClr val="tx1"/>
              </a:buClr>
              <a:buFont typeface="+mj-lt"/>
              <a:buAutoNum type="alphaLcPeriod"/>
            </a:pPr>
            <a:r>
              <a:rPr lang="en-NZ" sz="1400" dirty="0" smtClean="0">
                <a:solidFill>
                  <a:srgbClr val="92D050"/>
                </a:solidFill>
              </a:rPr>
              <a:t>The Trained group </a:t>
            </a:r>
            <a:r>
              <a:rPr lang="en-NZ" sz="1400" dirty="0" smtClean="0"/>
              <a:t>– Users had learnt about Extended Validation Certificates and other security features found in browsers such as the phishing filter.</a:t>
            </a:r>
          </a:p>
          <a:p>
            <a:pPr marL="852678" lvl="1" indent="-514350">
              <a:buClr>
                <a:schemeClr val="tx1"/>
              </a:buClr>
              <a:buFont typeface="+mj-lt"/>
              <a:buAutoNum type="alphaLcPeriod"/>
            </a:pPr>
            <a:endParaRPr lang="en-NZ" sz="1400" dirty="0" smtClean="0"/>
          </a:p>
          <a:p>
            <a:pPr marL="852678" lvl="1" indent="-514350">
              <a:buClr>
                <a:schemeClr val="tx1"/>
              </a:buClr>
              <a:buFont typeface="+mj-lt"/>
              <a:buAutoNum type="alphaLcPeriod"/>
            </a:pPr>
            <a:r>
              <a:rPr lang="en-NZ" sz="1400" dirty="0" smtClean="0">
                <a:solidFill>
                  <a:srgbClr val="FF5D5D"/>
                </a:solidFill>
              </a:rPr>
              <a:t>The Untrained group </a:t>
            </a:r>
            <a:r>
              <a:rPr lang="en-NZ" sz="1400" dirty="0" smtClean="0"/>
              <a:t>– Users were just shown Extended Validation Certificates but received no training on its meaning.</a:t>
            </a:r>
          </a:p>
          <a:p>
            <a:pPr marL="852678" lvl="1" indent="-514350">
              <a:buClr>
                <a:schemeClr val="tx1"/>
              </a:buClr>
              <a:buFont typeface="+mj-lt"/>
              <a:buAutoNum type="alphaLcPeriod"/>
            </a:pPr>
            <a:endParaRPr lang="en-NZ" sz="1400" dirty="0" smtClean="0"/>
          </a:p>
          <a:p>
            <a:pPr marL="852678" lvl="1" indent="-514350">
              <a:buClr>
                <a:schemeClr val="tx1"/>
              </a:buClr>
              <a:buFont typeface="+mj-lt"/>
              <a:buAutoNum type="alphaLcPeriod"/>
            </a:pPr>
            <a:r>
              <a:rPr lang="en-NZ" sz="1400" dirty="0" smtClean="0">
                <a:solidFill>
                  <a:schemeClr val="accent1">
                    <a:lumMod val="75000"/>
                  </a:schemeClr>
                </a:solidFill>
              </a:rPr>
              <a:t>The Controlled group </a:t>
            </a:r>
            <a:r>
              <a:rPr lang="en-NZ" sz="1400" dirty="0" smtClean="0"/>
              <a:t>– Users weren’t even shown Extended Validation Certificates and their tasks were modified as to not include the Extended Validation indicators </a:t>
            </a:r>
          </a:p>
          <a:p>
            <a:pPr marL="550926" indent="-514350">
              <a:buClr>
                <a:schemeClr val="tx1"/>
              </a:buClr>
              <a:buFont typeface="+mj-lt"/>
              <a:buAutoNum type="arabicPeriod"/>
            </a:pPr>
            <a:endParaRPr lang="en-NZ" sz="1800" dirty="0" smtClean="0"/>
          </a:p>
          <a:p>
            <a:pPr marL="550926" indent="-514350">
              <a:buClr>
                <a:schemeClr val="tx1"/>
              </a:buClr>
              <a:buFont typeface="+mj-lt"/>
              <a:buAutoNum type="arabicPeriod"/>
            </a:pPr>
            <a:r>
              <a:rPr lang="en-NZ" sz="1800" dirty="0" smtClean="0"/>
              <a:t>Participants were required to classify a sequence of websites as legitimate or fraudulent. The websites were divided into the following categories:</a:t>
            </a:r>
          </a:p>
          <a:p>
            <a:pPr marL="852678" lvl="1" indent="-514350">
              <a:buClr>
                <a:schemeClr val="tx1"/>
              </a:buClr>
              <a:buFont typeface="+mj-lt"/>
              <a:buAutoNum type="alphaLcPeriod"/>
            </a:pPr>
            <a:r>
              <a:rPr lang="en-NZ" sz="1400" dirty="0" smtClean="0"/>
              <a:t>The Real website.</a:t>
            </a:r>
          </a:p>
          <a:p>
            <a:pPr marL="852678" lvl="1" indent="-514350">
              <a:buClr>
                <a:schemeClr val="tx1"/>
              </a:buClr>
              <a:buFont typeface="+mj-lt"/>
              <a:buAutoNum type="alphaLcPeriod"/>
            </a:pPr>
            <a:r>
              <a:rPr lang="en-NZ" sz="1400" dirty="0" smtClean="0"/>
              <a:t>The Real website, but designed to induce confusion.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The Usability Test </a:t>
            </a:r>
            <a:r>
              <a:rPr lang="en-NZ" sz="1800" dirty="0" smtClean="0"/>
              <a:t>(continued...)</a:t>
            </a:r>
            <a:endParaRPr lang="en-NZ" dirty="0"/>
          </a:p>
        </p:txBody>
      </p:sp>
      <p:sp>
        <p:nvSpPr>
          <p:cNvPr id="3" name="Content Placeholder 2"/>
          <p:cNvSpPr>
            <a:spLocks noGrp="1"/>
          </p:cNvSpPr>
          <p:nvPr>
            <p:ph idx="1"/>
          </p:nvPr>
        </p:nvSpPr>
        <p:spPr>
          <a:xfrm>
            <a:off x="457200" y="1600201"/>
            <a:ext cx="8686800" cy="4525963"/>
          </a:xfrm>
        </p:spPr>
        <p:txBody>
          <a:bodyPr/>
          <a:lstStyle/>
          <a:p>
            <a:pPr marL="962406" lvl="1" indent="-514350">
              <a:buClr>
                <a:schemeClr val="tx1"/>
              </a:buClr>
              <a:buNone/>
            </a:pPr>
            <a:r>
              <a:rPr lang="en-NZ" sz="1800" dirty="0" smtClean="0"/>
              <a:t>c. Site with Homograph attack.</a:t>
            </a:r>
          </a:p>
          <a:p>
            <a:pPr marL="962406" lvl="1" indent="-514350">
              <a:buClr>
                <a:schemeClr val="tx1"/>
              </a:buClr>
              <a:buNone/>
            </a:pPr>
            <a:r>
              <a:rPr lang="en-NZ" sz="1800" dirty="0" smtClean="0"/>
              <a:t>d. Homograph site that triggers a warning.</a:t>
            </a:r>
          </a:p>
          <a:p>
            <a:pPr marL="962406" lvl="1" indent="-514350">
              <a:buClr>
                <a:schemeClr val="tx1"/>
              </a:buClr>
              <a:buNone/>
            </a:pPr>
            <a:r>
              <a:rPr lang="en-NZ" sz="1800" dirty="0" smtClean="0"/>
              <a:t>e. Site with a Picture-in-picture attack.</a:t>
            </a:r>
          </a:p>
          <a:p>
            <a:pPr marL="962406" lvl="1" indent="-514350">
              <a:buClr>
                <a:schemeClr val="tx1"/>
              </a:buClr>
              <a:buNone/>
            </a:pPr>
            <a:r>
              <a:rPr lang="en-NZ" sz="1800" dirty="0" smtClean="0"/>
              <a:t>f. A Picture-in-picture attack with mismatched browser colour scheme.</a:t>
            </a:r>
          </a:p>
          <a:p>
            <a:pPr marL="962406" lvl="1" indent="-514350">
              <a:buClr>
                <a:schemeClr val="tx1"/>
              </a:buClr>
              <a:buNone/>
            </a:pPr>
            <a:r>
              <a:rPr lang="en-NZ" sz="1800" dirty="0" smtClean="0"/>
              <a:t>g. A site with an IP address instead of domain name blocked by phishing filter.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Study Results</a:t>
            </a:r>
            <a:endParaRPr lang="en-NZ"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07504" y="1772816"/>
            <a:ext cx="8855423" cy="36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Results Discussion </a:t>
            </a:r>
            <a:endParaRPr lang="en-NZ" dirty="0"/>
          </a:p>
        </p:txBody>
      </p:sp>
      <p:sp>
        <p:nvSpPr>
          <p:cNvPr id="3" name="Content Placeholder 2"/>
          <p:cNvSpPr>
            <a:spLocks noGrp="1"/>
          </p:cNvSpPr>
          <p:nvPr>
            <p:ph idx="1"/>
          </p:nvPr>
        </p:nvSpPr>
        <p:spPr>
          <a:xfrm>
            <a:off x="457200" y="1600201"/>
            <a:ext cx="8686800" cy="4525963"/>
          </a:xfrm>
        </p:spPr>
        <p:txBody>
          <a:bodyPr>
            <a:normAutofit/>
          </a:bodyPr>
          <a:lstStyle/>
          <a:p>
            <a:pPr marL="550926" indent="-514350">
              <a:buClr>
                <a:schemeClr val="tx1"/>
              </a:buClr>
              <a:buFont typeface="Arial" pitchFamily="34" charset="0"/>
              <a:buChar char="•"/>
            </a:pPr>
            <a:r>
              <a:rPr lang="en-NZ" sz="1800" dirty="0" smtClean="0"/>
              <a:t>Users in the trained group were the most likely to classify both real and fraudulent sites as legitimate!!!  </a:t>
            </a:r>
            <a:r>
              <a:rPr lang="en-NZ" sz="1800" dirty="0" smtClean="0">
                <a:effectLst>
                  <a:glow rad="228600">
                    <a:schemeClr val="accent1">
                      <a:satMod val="175000"/>
                      <a:alpha val="40000"/>
                    </a:schemeClr>
                  </a:glow>
                </a:effectLst>
              </a:rPr>
              <a:t>(more in criticism)</a:t>
            </a:r>
          </a:p>
          <a:p>
            <a:pPr marL="550926" indent="-514350">
              <a:buClr>
                <a:schemeClr val="tx1"/>
              </a:buClr>
              <a:buNone/>
            </a:pPr>
            <a:endParaRPr lang="en-NZ" sz="1800" dirty="0" smtClean="0">
              <a:effectLst>
                <a:glow rad="228600">
                  <a:schemeClr val="accent1">
                    <a:satMod val="175000"/>
                    <a:alpha val="40000"/>
                  </a:schemeClr>
                </a:glow>
              </a:effectLst>
            </a:endParaRPr>
          </a:p>
          <a:p>
            <a:pPr marL="550926" indent="-514350">
              <a:buClr>
                <a:schemeClr val="tx1"/>
              </a:buClr>
              <a:buFont typeface="Arial" pitchFamily="34" charset="0"/>
              <a:buChar char="•"/>
            </a:pPr>
            <a:r>
              <a:rPr lang="en-NZ" sz="1800" dirty="0" smtClean="0"/>
              <a:t>The untrained extended validation group performed similar to the control group across all tasks.</a:t>
            </a:r>
          </a:p>
          <a:p>
            <a:pPr marL="550926" indent="-514350">
              <a:buClr>
                <a:schemeClr val="tx1"/>
              </a:buClr>
              <a:buNone/>
            </a:pPr>
            <a:endParaRPr lang="en-NZ" sz="1800" dirty="0" smtClean="0"/>
          </a:p>
          <a:p>
            <a:pPr marL="550926" indent="-514350">
              <a:buClr>
                <a:schemeClr val="tx1"/>
              </a:buClr>
              <a:buFont typeface="Arial" pitchFamily="34" charset="0"/>
              <a:buChar char="•"/>
            </a:pPr>
            <a:r>
              <a:rPr lang="en-NZ" sz="1800" dirty="0" smtClean="0"/>
              <a:t>The Picture-in-picture attacks and Homograph attack proved to be quite effective.</a:t>
            </a:r>
          </a:p>
          <a:p>
            <a:pPr marL="550926" indent="-514350">
              <a:buClr>
                <a:schemeClr val="tx1"/>
              </a:buClr>
              <a:buNone/>
            </a:pPr>
            <a:endParaRPr lang="en-NZ" sz="1800" dirty="0" smtClean="0"/>
          </a:p>
          <a:p>
            <a:pPr marL="550926" indent="-514350">
              <a:buClr>
                <a:schemeClr val="tx1"/>
              </a:buClr>
              <a:buFont typeface="Arial" pitchFamily="34" charset="0"/>
              <a:buChar char="•"/>
            </a:pPr>
            <a:r>
              <a:rPr lang="en-NZ" sz="1800" dirty="0" smtClean="0"/>
              <a:t>Post-tests revealed that a very small number of users actually used the extended validation to classify websites </a:t>
            </a:r>
            <a:r>
              <a:rPr lang="en-NZ" sz="1800" dirty="0" smtClean="0">
                <a:effectLst>
                  <a:glow rad="228600">
                    <a:schemeClr val="accent1">
                      <a:satMod val="175000"/>
                      <a:alpha val="40000"/>
                    </a:schemeClr>
                  </a:glow>
                </a:effectLst>
              </a:rPr>
              <a:t>(need to raise more awareness)</a:t>
            </a:r>
          </a:p>
          <a:p>
            <a:pPr marL="550926" indent="-514350">
              <a:buClr>
                <a:schemeClr val="tx1"/>
              </a:buClr>
              <a:buNone/>
            </a:pPr>
            <a:endParaRPr lang="en-NZ" sz="1800" dirty="0" smtClean="0">
              <a:effectLst>
                <a:glow rad="228600">
                  <a:schemeClr val="accent1">
                    <a:satMod val="175000"/>
                    <a:alpha val="40000"/>
                  </a:schemeClr>
                </a:glow>
              </a:effectLst>
            </a:endParaRPr>
          </a:p>
          <a:p>
            <a:pPr marL="550926" indent="-514350">
              <a:buClr>
                <a:schemeClr val="tx1"/>
              </a:buClr>
              <a:buFont typeface="Arial" pitchFamily="34" charset="0"/>
              <a:buChar char="•"/>
            </a:pPr>
            <a:r>
              <a:rPr lang="en-NZ" sz="1800" dirty="0" smtClean="0"/>
              <a:t>The Browser’s inbuilt phishing warning significantly helped users.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lstStyle/>
          <a:p>
            <a:r>
              <a:rPr lang="en-NZ" dirty="0" smtClean="0"/>
              <a:t>Criticism</a:t>
            </a:r>
            <a:endParaRPr lang="en-NZ" dirty="0"/>
          </a:p>
        </p:txBody>
      </p:sp>
      <p:sp>
        <p:nvSpPr>
          <p:cNvPr id="3" name="Content Placeholder 2"/>
          <p:cNvSpPr>
            <a:spLocks noGrp="1"/>
          </p:cNvSpPr>
          <p:nvPr>
            <p:ph idx="1"/>
          </p:nvPr>
        </p:nvSpPr>
        <p:spPr>
          <a:xfrm>
            <a:off x="457200" y="1340769"/>
            <a:ext cx="7467600" cy="5517232"/>
          </a:xfrm>
        </p:spPr>
        <p:txBody>
          <a:bodyPr>
            <a:normAutofit lnSpcReduction="10000"/>
          </a:bodyPr>
          <a:lstStyle/>
          <a:p>
            <a:pPr>
              <a:lnSpc>
                <a:spcPct val="110000"/>
              </a:lnSpc>
              <a:buClr>
                <a:schemeClr val="tx1"/>
              </a:buClr>
              <a:buFont typeface="Arial" pitchFamily="34" charset="0"/>
              <a:buChar char="•"/>
            </a:pPr>
            <a:r>
              <a:rPr lang="en-NZ" sz="1800" dirty="0" smtClean="0"/>
              <a:t>The</a:t>
            </a:r>
            <a:r>
              <a:rPr lang="en-NZ" dirty="0" smtClean="0"/>
              <a:t> </a:t>
            </a:r>
            <a:r>
              <a:rPr lang="en-NZ" sz="1800" dirty="0" smtClean="0"/>
              <a:t>trained extended validation group assumed the browser’s filter would indicate a fraudulent website 100% of the time.</a:t>
            </a:r>
          </a:p>
          <a:p>
            <a:pPr>
              <a:buClr>
                <a:schemeClr val="tx1"/>
              </a:buClr>
              <a:buNone/>
            </a:pPr>
            <a:endParaRPr lang="en-NZ" sz="1800" dirty="0" smtClean="0"/>
          </a:p>
          <a:p>
            <a:pPr>
              <a:buClr>
                <a:schemeClr val="tx1"/>
              </a:buClr>
              <a:buFont typeface="Arial" pitchFamily="34" charset="0"/>
              <a:buChar char="•"/>
            </a:pPr>
            <a:r>
              <a:rPr lang="en-NZ" sz="1800" dirty="0" smtClean="0"/>
              <a:t>This dramatically changed the results and as a result </a:t>
            </a:r>
            <a:r>
              <a:rPr lang="en-NZ" sz="1800" dirty="0" smtClean="0">
                <a:solidFill>
                  <a:srgbClr val="FF0000"/>
                </a:solidFill>
                <a:effectLst/>
              </a:rPr>
              <a:t>flawed </a:t>
            </a:r>
            <a:r>
              <a:rPr lang="en-NZ" sz="1800" dirty="0" smtClean="0">
                <a:solidFill>
                  <a:srgbClr val="FF0000"/>
                </a:solidFill>
              </a:rPr>
              <a:t>the study.</a:t>
            </a:r>
          </a:p>
          <a:p>
            <a:pPr>
              <a:buClr>
                <a:schemeClr val="tx1"/>
              </a:buClr>
              <a:buNone/>
            </a:pPr>
            <a:endParaRPr lang="en-NZ" sz="1800" dirty="0" smtClean="0"/>
          </a:p>
          <a:p>
            <a:pPr>
              <a:buClr>
                <a:schemeClr val="tx1"/>
              </a:buClr>
              <a:buFont typeface="Arial" pitchFamily="34" charset="0"/>
              <a:buChar char="•"/>
            </a:pPr>
            <a:r>
              <a:rPr lang="en-NZ" sz="1800" dirty="0" smtClean="0"/>
              <a:t>If more information was provided about the filter then the results could have been much lower.</a:t>
            </a:r>
          </a:p>
          <a:p>
            <a:pPr>
              <a:buClr>
                <a:schemeClr val="tx1"/>
              </a:buClr>
              <a:buNone/>
            </a:pPr>
            <a:endParaRPr lang="en-NZ" sz="1800" dirty="0" smtClean="0"/>
          </a:p>
          <a:p>
            <a:pPr>
              <a:buClr>
                <a:schemeClr val="tx1"/>
              </a:buClr>
              <a:buFont typeface="Arial" pitchFamily="34" charset="0"/>
              <a:buChar char="•"/>
            </a:pPr>
            <a:r>
              <a:rPr lang="en-NZ" sz="1800" dirty="0" smtClean="0"/>
              <a:t>This study could have yielded a different result. Eg:</a:t>
            </a:r>
          </a:p>
          <a:p>
            <a:pPr lvl="1">
              <a:lnSpc>
                <a:spcPct val="110000"/>
              </a:lnSpc>
              <a:buClr>
                <a:schemeClr val="tx1"/>
              </a:buClr>
              <a:buFont typeface="Arial" pitchFamily="34" charset="0"/>
              <a:buChar char="•"/>
            </a:pPr>
            <a:r>
              <a:rPr lang="en-NZ" sz="1400" i="1" dirty="0" smtClean="0"/>
              <a:t>Because the users were educated about the Extended Validation and other related security features they were able to protect themselves from attacks and thus this proves that raising awareness about security is very crucial</a:t>
            </a:r>
          </a:p>
          <a:p>
            <a:pPr lvl="1">
              <a:lnSpc>
                <a:spcPct val="110000"/>
              </a:lnSpc>
              <a:buClr>
                <a:schemeClr val="tx1"/>
              </a:buClr>
              <a:buNone/>
            </a:pPr>
            <a:r>
              <a:rPr lang="en-NZ" sz="1400" i="1" dirty="0" smtClean="0"/>
              <a:t>      </a:t>
            </a:r>
            <a:r>
              <a:rPr lang="en-NZ" sz="1400" dirty="0" smtClean="0">
                <a:effectLst>
                  <a:glow rad="228600">
                    <a:schemeClr val="accent1">
                      <a:satMod val="175000"/>
                      <a:alpha val="40000"/>
                    </a:schemeClr>
                  </a:glow>
                </a:effectLst>
              </a:rPr>
              <a:t>(This is my interpretation of an altered outcome) </a:t>
            </a:r>
          </a:p>
          <a:p>
            <a:pPr lvl="1">
              <a:lnSpc>
                <a:spcPct val="110000"/>
              </a:lnSpc>
              <a:buClr>
                <a:schemeClr val="tx1"/>
              </a:buClr>
              <a:buNone/>
            </a:pPr>
            <a:endParaRPr lang="en-NZ" sz="1800" dirty="0" smtClean="0">
              <a:effectLst>
                <a:glow rad="228600">
                  <a:schemeClr val="accent1">
                    <a:satMod val="175000"/>
                    <a:alpha val="40000"/>
                  </a:schemeClr>
                </a:glow>
              </a:effectLst>
            </a:endParaRPr>
          </a:p>
          <a:p>
            <a:pPr>
              <a:lnSpc>
                <a:spcPct val="110000"/>
              </a:lnSpc>
              <a:buClr>
                <a:schemeClr val="tx1"/>
              </a:buClr>
              <a:buFont typeface="Arial" pitchFamily="34" charset="0"/>
              <a:buChar char="•"/>
            </a:pPr>
            <a:r>
              <a:rPr lang="en-NZ" sz="1800" dirty="0" smtClean="0"/>
              <a:t>Authors just reported this flaw as an observation</a:t>
            </a:r>
          </a:p>
          <a:p>
            <a:pPr lvl="1">
              <a:lnSpc>
                <a:spcPct val="110000"/>
              </a:lnSpc>
              <a:buClr>
                <a:schemeClr val="tx1"/>
              </a:buClr>
              <a:buFont typeface="Arial" pitchFamily="34" charset="0"/>
              <a:buChar char="•"/>
            </a:pPr>
            <a:r>
              <a:rPr lang="en-NZ" sz="1400" dirty="0" smtClean="0"/>
              <a:t>“The participants who were asked to read the Internet Explorer help file were more likely to classify both real and fake sites as legitimate”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671</TotalTime>
  <Words>715</Words>
  <Application>Microsoft Office PowerPoint</Application>
  <PresentationFormat>On-screen Show (4:3)</PresentationFormat>
  <Paragraphs>111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Technic</vt:lpstr>
      <vt:lpstr>An Evaluation  of Extended  Validation and Picture-in-Picture  Phishing Attacks  BY: Mehul Raniga</vt:lpstr>
      <vt:lpstr>A Quick Insight</vt:lpstr>
      <vt:lpstr>The Threats</vt:lpstr>
      <vt:lpstr>The Defences </vt:lpstr>
      <vt:lpstr>The Usability Test</vt:lpstr>
      <vt:lpstr>The Usability Test (continued...)</vt:lpstr>
      <vt:lpstr>Study Results</vt:lpstr>
      <vt:lpstr>Results Discussion </vt:lpstr>
      <vt:lpstr>Criticism</vt:lpstr>
      <vt:lpstr>Appreciation</vt:lpstr>
      <vt:lpstr>Question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Evaluation  of Extended  Validation and           Picture-in-Picture  Phishing Attacks</dc:title>
  <dc:creator>Mehul</dc:creator>
  <cp:lastModifiedBy>Mehul</cp:lastModifiedBy>
  <cp:revision>77</cp:revision>
  <dcterms:created xsi:type="dcterms:W3CDTF">2013-08-16T08:15:22Z</dcterms:created>
  <dcterms:modified xsi:type="dcterms:W3CDTF">2013-08-24T12:22:28Z</dcterms:modified>
</cp:coreProperties>
</file>