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72" r:id="rId1"/>
  </p:sldMasterIdLst>
  <p:notesMasterIdLst>
    <p:notesMasterId r:id="rId12"/>
  </p:notesMasterIdLst>
  <p:sldIdLst>
    <p:sldId id="256" r:id="rId2"/>
    <p:sldId id="260" r:id="rId3"/>
    <p:sldId id="262" r:id="rId4"/>
    <p:sldId id="263" r:id="rId5"/>
    <p:sldId id="264" r:id="rId6"/>
    <p:sldId id="265" r:id="rId7"/>
    <p:sldId id="266" r:id="rId8"/>
    <p:sldId id="261" r:id="rId9"/>
    <p:sldId id="268"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275" autoAdjust="0"/>
  </p:normalViewPr>
  <p:slideViewPr>
    <p:cSldViewPr snapToGrid="0">
      <p:cViewPr varScale="1">
        <p:scale>
          <a:sx n="53" d="100"/>
          <a:sy n="53" d="100"/>
        </p:scale>
        <p:origin x="138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10" d="100"/>
          <a:sy n="110" d="100"/>
        </p:scale>
        <p:origin x="1686" y="-1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5AE6D0-320B-443D-B426-C9A5F8010EF9}" type="datetimeFigureOut">
              <a:rPr lang="en-NZ" smtClean="0"/>
              <a:t>22/09/2013</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C38FAD-E8E3-4AC8-AB70-ABD369280CFA}" type="slidenum">
              <a:rPr lang="en-NZ" smtClean="0"/>
              <a:t>‹#›</a:t>
            </a:fld>
            <a:endParaRPr lang="en-NZ"/>
          </a:p>
        </p:txBody>
      </p:sp>
    </p:spTree>
    <p:extLst>
      <p:ext uri="{BB962C8B-B14F-4D97-AF65-F5344CB8AC3E}">
        <p14:creationId xmlns:p14="http://schemas.microsoft.com/office/powerpoint/2010/main" val="1697197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1</a:t>
            </a:fld>
            <a:endParaRPr lang="en-NZ"/>
          </a:p>
        </p:txBody>
      </p:sp>
    </p:spTree>
    <p:extLst>
      <p:ext uri="{BB962C8B-B14F-4D97-AF65-F5344CB8AC3E}">
        <p14:creationId xmlns:p14="http://schemas.microsoft.com/office/powerpoint/2010/main" val="641892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firstly, what does the title mean? “The parrot is dead: observing unobservable network communications.” This article is addressing</a:t>
            </a:r>
            <a:r>
              <a:rPr lang="en-NZ" baseline="0" dirty="0" smtClean="0"/>
              <a:t> a popular method of circumventing government censorship. This is why the networks need to be unobservable.  The parrot refers to </a:t>
            </a:r>
            <a:r>
              <a:rPr lang="en-NZ" baseline="0" dirty="0" err="1" smtClean="0"/>
              <a:t>unobservability</a:t>
            </a:r>
            <a:r>
              <a:rPr lang="en-NZ" baseline="0" dirty="0" smtClean="0"/>
              <a:t> by imitation or in other words, making one information channel mimic another one. If your non approved information stream looks exactly like an allowed Skype call, it will not be censored right? It is described as dead because the authors do not believe that it is a viable solution. Essentially the paper is about the short comings and impossibilities of trying to make one application indistinguishable from another. In their words, it is a fundamentally flawed approach.</a:t>
            </a:r>
          </a:p>
          <a:p>
            <a:endParaRPr lang="en-NZ" baseline="0" dirty="0" smtClean="0"/>
          </a:p>
          <a:p>
            <a:r>
              <a:rPr lang="en-NZ" baseline="0" dirty="0" smtClean="0"/>
              <a:t>The paper itself looks at this mimicry method and provides evidence that it does not work.</a:t>
            </a:r>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2</a:t>
            </a:fld>
            <a:endParaRPr lang="en-NZ"/>
          </a:p>
        </p:txBody>
      </p:sp>
    </p:spTree>
    <p:extLst>
      <p:ext uri="{BB962C8B-B14F-4D97-AF65-F5344CB8AC3E}">
        <p14:creationId xmlns:p14="http://schemas.microsoft.com/office/powerpoint/2010/main" val="1035284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So what static mimicry</a:t>
            </a:r>
            <a:r>
              <a:rPr lang="en-NZ" baseline="0" dirty="0" smtClean="0"/>
              <a:t> means is that the application data must look exactly what it is copying. It must stand up to passive attacks and observation. The smallest difference and the comparison fails. And this is version specific. If you are pretending to be Skype 10.1.5 then you must look exactly like that version. If they introduce a bug in this version and you don’t have it, the comparison fails. It is not enough to mimic a protocol, it must be an concrete implementation.</a:t>
            </a:r>
          </a:p>
          <a:p>
            <a:endParaRPr lang="en-NZ" baseline="0" dirty="0" smtClean="0"/>
          </a:p>
          <a:p>
            <a:r>
              <a:rPr lang="en-NZ" baseline="0" dirty="0" smtClean="0"/>
              <a:t>So what exactly does this mean in terms of evading censors? Every censor has different technological capabilities and is looking for different things. Depending on which specific censor you are trying to evade, you can get away with different flaws. To create a general case, the mimic must be perfect in every way which is impossible considering they are doing different things.</a:t>
            </a:r>
          </a:p>
          <a:p>
            <a:endParaRPr lang="en-NZ" baseline="0" dirty="0" smtClean="0"/>
          </a:p>
          <a:p>
            <a:r>
              <a:rPr lang="en-NZ" baseline="0" dirty="0" smtClean="0"/>
              <a:t>Another consideration is how the program is being used. It may look like an approved program but if you have a Skype connection making a hundred calls per second then something is probably up. Each user has a typical usage of each tool and the parrot needs to fall within an acceptable range.</a:t>
            </a:r>
          </a:p>
          <a:p>
            <a:endParaRPr lang="en-NZ" baseline="0" dirty="0" smtClean="0"/>
          </a:p>
          <a:p>
            <a:r>
              <a:rPr lang="en-NZ" baseline="0" dirty="0" smtClean="0"/>
              <a:t>Looking again at Skype, they use a number of channels to stream data. The first is the RTP or real time protocol which handles the bulk of the data. It is controlled by a RTCP or real time control protocol. Obviously they must both be present even if the RTP channel is the one that you are interested in. Less obvious is that since these streams are working in coordination, a change in one will in some way affect a change in the other. This means that if the control protocol is just a dummy data stream, it will not respond to changes. In particular, if the control stream is interrupted on a </a:t>
            </a:r>
            <a:r>
              <a:rPr lang="en-NZ" baseline="0" dirty="0" err="1" smtClean="0"/>
              <a:t>skype</a:t>
            </a:r>
            <a:r>
              <a:rPr lang="en-NZ" baseline="0" dirty="0" smtClean="0"/>
              <a:t> connection, the call will hang up. If that is not the case, it is not Skype.</a:t>
            </a:r>
          </a:p>
          <a:p>
            <a:endParaRPr lang="en-NZ" baseline="0" dirty="0" smtClean="0"/>
          </a:p>
          <a:p>
            <a:endParaRPr lang="en-NZ" baseline="0" dirty="0" smtClean="0"/>
          </a:p>
        </p:txBody>
      </p:sp>
      <p:sp>
        <p:nvSpPr>
          <p:cNvPr id="4" name="Slide Number Placeholder 3"/>
          <p:cNvSpPr>
            <a:spLocks noGrp="1"/>
          </p:cNvSpPr>
          <p:nvPr>
            <p:ph type="sldNum" sz="quarter" idx="10"/>
          </p:nvPr>
        </p:nvSpPr>
        <p:spPr/>
        <p:txBody>
          <a:bodyPr/>
          <a:lstStyle/>
          <a:p>
            <a:fld id="{FBC38FAD-E8E3-4AC8-AB70-ABD369280CFA}" type="slidenum">
              <a:rPr lang="en-NZ" smtClean="0"/>
              <a:t>3</a:t>
            </a:fld>
            <a:endParaRPr lang="en-NZ"/>
          </a:p>
        </p:txBody>
      </p:sp>
    </p:spTree>
    <p:extLst>
      <p:ext uri="{BB962C8B-B14F-4D97-AF65-F5344CB8AC3E}">
        <p14:creationId xmlns:p14="http://schemas.microsoft.com/office/powerpoint/2010/main" val="13866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So assuming that the appearance of the channels have been mimicked, there are still the active and proactive adversaries to worry about. These two are not content to just observe traffic. Active attacks involve manipulating existing connections and seeing how they respond. Proactive attacks attempt to initiate connections to suspected IP addresses and look for a response that way. Both attacks look for a specific response to verify the program is what they expect. In the previous example, an interrupted RTCP channel will end the call. An example of an active attack would be to do this and see what happens. If it doesn’t get the right response, it is probably a fake.  </a:t>
            </a:r>
          </a:p>
          <a:p>
            <a:pPr marL="0" marR="0" indent="0" algn="l" defTabSz="914400" rtl="0" eaLnBrk="1" fontAlgn="auto" latinLnBrk="0" hangingPunct="1">
              <a:lnSpc>
                <a:spcPct val="100000"/>
              </a:lnSpc>
              <a:spcBef>
                <a:spcPts val="0"/>
              </a:spcBef>
              <a:spcAft>
                <a:spcPts val="0"/>
              </a:spcAft>
              <a:buClrTx/>
              <a:buSzTx/>
              <a:buFontTx/>
              <a:buNone/>
              <a:tabLst/>
              <a:defRPr/>
            </a:pPr>
            <a:endParaRPr lang="en-NZ"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NZ" baseline="0" dirty="0" smtClean="0"/>
              <a:t>Error handling is one of the best ways to spot a fake. Protocols generally describe how it should be implemented but it is often vague or even just left to the implementation to handle. The lack of universal error responses mean it is like a fingerprint for that application. The fake must respond to errors the same way the original would, even if that situation would not normally cause the mimic to fail.</a:t>
            </a:r>
            <a:endParaRPr lang="en-NZ" dirty="0" smtClean="0"/>
          </a:p>
          <a:p>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4</a:t>
            </a:fld>
            <a:endParaRPr lang="en-NZ"/>
          </a:p>
        </p:txBody>
      </p:sp>
    </p:spTree>
    <p:extLst>
      <p:ext uri="{BB962C8B-B14F-4D97-AF65-F5344CB8AC3E}">
        <p14:creationId xmlns:p14="http://schemas.microsoft.com/office/powerpoint/2010/main" val="2357261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 article concludes a number of things. </a:t>
            </a:r>
          </a:p>
          <a:p>
            <a:endParaRPr lang="en-NZ" dirty="0" smtClean="0"/>
          </a:p>
          <a:p>
            <a:r>
              <a:rPr lang="en-NZ" dirty="0" smtClean="0"/>
              <a:t>First, there are far</a:t>
            </a:r>
            <a:r>
              <a:rPr lang="en-NZ" baseline="0" dirty="0" smtClean="0"/>
              <a:t> too many requirements to satisfy for this to ever work. You can account for a thousand variables must if you miss one it can fail. </a:t>
            </a:r>
          </a:p>
          <a:p>
            <a:endParaRPr lang="en-NZ" baseline="0" dirty="0" smtClean="0"/>
          </a:p>
          <a:p>
            <a:r>
              <a:rPr lang="en-NZ" baseline="0" dirty="0" smtClean="0"/>
              <a:t>A bad imitation is worse than no imitation. These mimic programs trying to copy the signature of another program. In reality, they will not be perfect and so will have a signature of their own. If they are not mistaken for their targets, they are marked as separate programs and can be screened accordingly. It would be like broadcasting to the censor that you are doing something suspicious.</a:t>
            </a:r>
          </a:p>
          <a:p>
            <a:endParaRPr lang="en-NZ" baseline="0" dirty="0" smtClean="0"/>
          </a:p>
          <a:p>
            <a:r>
              <a:rPr lang="en-NZ" baseline="0" dirty="0" smtClean="0"/>
              <a:t>Finally, they offer a potential solution and that is to make use of the existing programs and embed data in the messages.</a:t>
            </a:r>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5</a:t>
            </a:fld>
            <a:endParaRPr lang="en-NZ"/>
          </a:p>
        </p:txBody>
      </p:sp>
    </p:spTree>
    <p:extLst>
      <p:ext uri="{BB962C8B-B14F-4D97-AF65-F5344CB8AC3E}">
        <p14:creationId xmlns:p14="http://schemas.microsoft.com/office/powerpoint/2010/main" val="2771369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This is important as it allows them to move on and not get hung up on passive attacks. They can assume that requirement</a:t>
            </a:r>
            <a:r>
              <a:rPr lang="en-NZ" baseline="0" dirty="0" smtClean="0"/>
              <a:t> is met and then go on to say how it also fails at the next level.</a:t>
            </a:r>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6</a:t>
            </a:fld>
            <a:endParaRPr lang="en-NZ"/>
          </a:p>
        </p:txBody>
      </p:sp>
    </p:spTree>
    <p:extLst>
      <p:ext uri="{BB962C8B-B14F-4D97-AF65-F5344CB8AC3E}">
        <p14:creationId xmlns:p14="http://schemas.microsoft.com/office/powerpoint/2010/main" val="2343799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There is an assumption that the ISP</a:t>
            </a:r>
            <a:r>
              <a:rPr lang="en-NZ" baseline="0" dirty="0" smtClean="0"/>
              <a:t> will do everything the local one does and more. If it can’t pass the local, it stands no chance against the ISP. Arguably they are completely different environments. The ISP may be dealing with millions of connections and has to dedicate a much smaller amount of resources to each one. Testing with one connection will mean that much more intense analysis can be performed in the same timeframe.</a:t>
            </a:r>
            <a:endParaRPr lang="en-NZ" dirty="0"/>
          </a:p>
        </p:txBody>
      </p:sp>
      <p:sp>
        <p:nvSpPr>
          <p:cNvPr id="4" name="Slide Number Placeholder 3"/>
          <p:cNvSpPr>
            <a:spLocks noGrp="1"/>
          </p:cNvSpPr>
          <p:nvPr>
            <p:ph type="sldNum" sz="quarter" idx="10"/>
          </p:nvPr>
        </p:nvSpPr>
        <p:spPr/>
        <p:txBody>
          <a:bodyPr/>
          <a:lstStyle/>
          <a:p>
            <a:fld id="{FBC38FAD-E8E3-4AC8-AB70-ABD369280CFA}" type="slidenum">
              <a:rPr lang="en-NZ" smtClean="0"/>
              <a:t>7</a:t>
            </a:fld>
            <a:endParaRPr lang="en-NZ"/>
          </a:p>
        </p:txBody>
      </p:sp>
    </p:spTree>
    <p:extLst>
      <p:ext uri="{BB962C8B-B14F-4D97-AF65-F5344CB8AC3E}">
        <p14:creationId xmlns:p14="http://schemas.microsoft.com/office/powerpoint/2010/main" val="4223876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899F40-558C-4667-87E3-54F03C50C5BC}" type="datetime1">
              <a:rPr lang="en-US" smtClean="0"/>
              <a:t>9/22/2013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0292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A1534A-7EAF-456E-9C79-0E663B872492}"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440463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D92D68-1B87-46C6-8758-72161A91B80C}"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8028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54C64-B4A9-449D-8BD3-78348BC6ECD4}"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66430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291156-5789-4667-95BB-335767B0BD48}"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4041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B9D56B4-72AA-4225-A8C3-E573C2EA867A}" type="datetime1">
              <a:rPr lang="en-US" smtClean="0"/>
              <a:t>9/22/2013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72452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DF6492-A32C-47A5-B317-4991ED22F3C7}" type="datetime1">
              <a:rPr lang="en-US" smtClean="0"/>
              <a:t>9/22/2013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310004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707594-AF56-4F24-8464-98D9CF1F328D}" type="datetime1">
              <a:rPr lang="en-US" smtClean="0"/>
              <a:t>9/22/2013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287364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312427-1BC8-4268-9F7B-9A5C6A674C8A}" type="datetime1">
              <a:rPr lang="en-US" smtClean="0"/>
              <a:t>9/22/2013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99112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51321D8-30B0-4C6F-86BC-185FA15D497D}" type="datetime1">
              <a:rPr lang="en-US" smtClean="0"/>
              <a:t>9/22/2013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2006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10018-1C8E-4701-A1B0-8B732176A9B0}" type="datetime1">
              <a:rPr lang="en-US" smtClean="0"/>
              <a:t>9/22/2013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9709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EF4D5E-41EA-407F-9A31-DA14756AFD36}"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6113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A724C71-A54B-4228-8170-AF9F4CA75FEE}" type="datetime1">
              <a:rPr lang="en-US" smtClean="0"/>
              <a:t>9/22/2013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3393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459C92-7CEB-4273-B7FC-DAF5DA9F9FCE}" type="datetime1">
              <a:rPr lang="en-US" smtClean="0"/>
              <a:t>9/22/2013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5517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EC6C0-B0EC-4C2D-8E1C-90D0D4246D0A}" type="datetime1">
              <a:rPr lang="en-US" smtClean="0"/>
              <a:t>9/22/2013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2472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AD3F49-BA30-4E77-9B7E-FA2B28996399}"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19448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A83ABC-0084-452A-B891-A37CD7C0B867}" type="datetime1">
              <a:rPr lang="en-US" smtClean="0"/>
              <a:t>9/22/2013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2149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D75E897-1A51-47A5-94AE-CDEAA5E68773}" type="datetime1">
              <a:rPr lang="en-US" smtClean="0"/>
              <a:t>9/22/2013</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93639213"/>
      </p:ext>
    </p:extLst>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 id="2147483989" r:id="rId17"/>
  </p:sldLayoutIdLst>
  <p:hf hdr="0" ft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138475"/>
            <a:ext cx="9440034" cy="1828801"/>
          </a:xfrm>
        </p:spPr>
        <p:txBody>
          <a:bodyPr>
            <a:normAutofit fontScale="90000"/>
          </a:bodyPr>
          <a:lstStyle/>
          <a:p>
            <a:r>
              <a:rPr lang="en-NZ" dirty="0" smtClean="0"/>
              <a:t>The Parrot is Dead:</a:t>
            </a:r>
            <a:br>
              <a:rPr lang="en-NZ" dirty="0" smtClean="0"/>
            </a:br>
            <a:r>
              <a:rPr lang="en-NZ" dirty="0" smtClean="0">
                <a:ln w="0"/>
                <a:solidFill>
                  <a:schemeClr val="accent1"/>
                </a:solidFill>
                <a:effectLst>
                  <a:outerShdw blurRad="38100" dist="25400" dir="5400000" algn="ctr" rotWithShape="0">
                    <a:srgbClr val="6E747A">
                      <a:alpha val="43000"/>
                    </a:srgbClr>
                  </a:outerShdw>
                </a:effectLst>
              </a:rPr>
              <a:t>Observing Unobservable Network Communications</a:t>
            </a:r>
            <a:endParaRPr lang="en-NZ" dirty="0">
              <a:ln w="0"/>
              <a:solidFill>
                <a:schemeClr val="accent1"/>
              </a:solidFill>
              <a:effectLst>
                <a:outerShdw blurRad="38100" dist="25400" dir="5400000" algn="ctr" rotWithShape="0">
                  <a:srgbClr val="6E747A">
                    <a:alpha val="43000"/>
                  </a:srgbClr>
                </a:outerShdw>
              </a:effectLst>
            </a:endParaRPr>
          </a:p>
        </p:txBody>
      </p:sp>
      <p:sp>
        <p:nvSpPr>
          <p:cNvPr id="3" name="Subtitle 2"/>
          <p:cNvSpPr>
            <a:spLocks noGrp="1"/>
          </p:cNvSpPr>
          <p:nvPr>
            <p:ph type="subTitle" idx="1"/>
          </p:nvPr>
        </p:nvSpPr>
        <p:spPr>
          <a:xfrm>
            <a:off x="1370693" y="3613605"/>
            <a:ext cx="9440034" cy="3034281"/>
          </a:xfrm>
        </p:spPr>
        <p:txBody>
          <a:bodyPr>
            <a:normAutofit/>
          </a:bodyPr>
          <a:lstStyle/>
          <a:p>
            <a:r>
              <a:rPr lang="en-NZ" dirty="0" smtClean="0"/>
              <a:t>Amir </a:t>
            </a:r>
            <a:r>
              <a:rPr lang="en-NZ" dirty="0" err="1" smtClean="0"/>
              <a:t>Houmansadr</a:t>
            </a:r>
            <a:r>
              <a:rPr lang="en-NZ" dirty="0" smtClean="0"/>
              <a:t>, Chad Brubaker, </a:t>
            </a:r>
            <a:r>
              <a:rPr lang="en-NZ" dirty="0" err="1" smtClean="0"/>
              <a:t>Vitaly</a:t>
            </a:r>
            <a:r>
              <a:rPr lang="en-NZ" dirty="0" smtClean="0"/>
              <a:t> </a:t>
            </a:r>
            <a:r>
              <a:rPr lang="en-NZ" dirty="0" err="1" smtClean="0"/>
              <a:t>Shmatikov</a:t>
            </a:r>
            <a:endParaRPr lang="en-NZ" dirty="0" smtClean="0"/>
          </a:p>
          <a:p>
            <a:endParaRPr lang="en-NZ" dirty="0"/>
          </a:p>
          <a:p>
            <a:r>
              <a:rPr lang="en-NZ" dirty="0" smtClean="0"/>
              <a:t>Presented at the:</a:t>
            </a:r>
          </a:p>
          <a:p>
            <a:endParaRPr lang="en-NZ" dirty="0" smtClean="0"/>
          </a:p>
          <a:p>
            <a:r>
              <a:rPr lang="en-NZ" dirty="0" smtClean="0"/>
              <a:t>2013 IEEE Symposium on Security and Privacy</a:t>
            </a:r>
            <a:endParaRPr lang="en-NZ" dirty="0"/>
          </a:p>
        </p:txBody>
      </p:sp>
      <p:sp>
        <p:nvSpPr>
          <p:cNvPr id="4" name="TextBox 3"/>
          <p:cNvSpPr txBox="1"/>
          <p:nvPr/>
        </p:nvSpPr>
        <p:spPr>
          <a:xfrm>
            <a:off x="266164" y="6001555"/>
            <a:ext cx="1549758" cy="646331"/>
          </a:xfrm>
          <a:prstGeom prst="rect">
            <a:avLst/>
          </a:prstGeom>
          <a:noFill/>
        </p:spPr>
        <p:txBody>
          <a:bodyPr wrap="square" rtlCol="0">
            <a:spAutoFit/>
          </a:bodyPr>
          <a:lstStyle/>
          <a:p>
            <a:r>
              <a:rPr lang="en-NZ" dirty="0" smtClean="0"/>
              <a:t>Michael Ford</a:t>
            </a:r>
          </a:p>
          <a:p>
            <a:r>
              <a:rPr lang="en-NZ" dirty="0" smtClean="0"/>
              <a:t>4756091</a:t>
            </a:r>
            <a:endParaRPr lang="en-NZ" dirty="0"/>
          </a:p>
        </p:txBody>
      </p:sp>
    </p:spTree>
    <p:extLst>
      <p:ext uri="{BB962C8B-B14F-4D97-AF65-F5344CB8AC3E}">
        <p14:creationId xmlns:p14="http://schemas.microsoft.com/office/powerpoint/2010/main" val="1668198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Attack Types</a:t>
            </a:r>
            <a:endParaRPr lang="en-NZ" dirty="0"/>
          </a:p>
        </p:txBody>
      </p:sp>
      <p:sp>
        <p:nvSpPr>
          <p:cNvPr id="3" name="Content Placeholder 2"/>
          <p:cNvSpPr>
            <a:spLocks noGrp="1"/>
          </p:cNvSpPr>
          <p:nvPr>
            <p:ph idx="1"/>
          </p:nvPr>
        </p:nvSpPr>
        <p:spPr/>
        <p:txBody>
          <a:bodyPr/>
          <a:lstStyle/>
          <a:p>
            <a:r>
              <a:rPr lang="en-NZ" dirty="0" smtClean="0"/>
              <a:t>Passive Attacks – observing and analysing network traffic. Traffic/behavioural analysis and deep packet inspection</a:t>
            </a:r>
          </a:p>
          <a:p>
            <a:endParaRPr lang="en-NZ" dirty="0"/>
          </a:p>
          <a:p>
            <a:r>
              <a:rPr lang="en-NZ" dirty="0" smtClean="0"/>
              <a:t>Active Attacks – manipulation of network traffic. Delaying, injecting or dropping packets into existing connections. Modifying packet contents, throttling bandwidth and terminating connections also.</a:t>
            </a:r>
          </a:p>
          <a:p>
            <a:endParaRPr lang="en-NZ" dirty="0"/>
          </a:p>
          <a:p>
            <a:r>
              <a:rPr lang="en-NZ" dirty="0" smtClean="0"/>
              <a:t>Proactive Attacks – aim to identify network entities that are not running. Sends probes to elicit responses from suspected IP addresses.</a:t>
            </a:r>
            <a:endParaRPr lang="en-NZ" dirty="0"/>
          </a:p>
        </p:txBody>
      </p:sp>
      <p:sp>
        <p:nvSpPr>
          <p:cNvPr id="4" name="Slide Number Placeholder 3"/>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179840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What does the title mean?</a:t>
            </a:r>
            <a:endParaRPr lang="en-NZ" dirty="0"/>
          </a:p>
        </p:txBody>
      </p:sp>
      <p:sp>
        <p:nvSpPr>
          <p:cNvPr id="3" name="Content Placeholder 2"/>
          <p:cNvSpPr>
            <a:spLocks noGrp="1"/>
          </p:cNvSpPr>
          <p:nvPr>
            <p:ph idx="1"/>
          </p:nvPr>
        </p:nvSpPr>
        <p:spPr/>
        <p:txBody>
          <a:bodyPr>
            <a:normAutofit/>
          </a:bodyPr>
          <a:lstStyle/>
          <a:p>
            <a:endParaRPr lang="en-NZ" sz="2800" dirty="0" smtClean="0"/>
          </a:p>
          <a:p>
            <a:r>
              <a:rPr lang="en-NZ" sz="2800" dirty="0" smtClean="0"/>
              <a:t>The Parrot is Dead: Observing Unobservable Communication Networks</a:t>
            </a:r>
          </a:p>
          <a:p>
            <a:endParaRPr lang="en-NZ" sz="2800" dirty="0"/>
          </a:p>
          <a:p>
            <a:r>
              <a:rPr lang="en-NZ" sz="2800" dirty="0" smtClean="0"/>
              <a:t>Imitation Networks</a:t>
            </a:r>
          </a:p>
        </p:txBody>
      </p:sp>
      <p:sp>
        <p:nvSpPr>
          <p:cNvPr id="4" name="Slide Number Placeholder 3"/>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990022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Static Mimicry</a:t>
            </a:r>
            <a:endParaRPr lang="en-NZ" dirty="0"/>
          </a:p>
        </p:txBody>
      </p:sp>
      <p:sp>
        <p:nvSpPr>
          <p:cNvPr id="3" name="Content Placeholder 2"/>
          <p:cNvSpPr>
            <a:spLocks noGrp="1"/>
          </p:cNvSpPr>
          <p:nvPr>
            <p:ph idx="1"/>
          </p:nvPr>
        </p:nvSpPr>
        <p:spPr/>
        <p:txBody>
          <a:bodyPr>
            <a:normAutofit/>
          </a:bodyPr>
          <a:lstStyle/>
          <a:p>
            <a:endParaRPr lang="en-NZ" dirty="0" smtClean="0"/>
          </a:p>
          <a:p>
            <a:r>
              <a:rPr lang="en-NZ" sz="2400" dirty="0" smtClean="0"/>
              <a:t>Hold up to passive attack and inspection </a:t>
            </a:r>
          </a:p>
          <a:p>
            <a:r>
              <a:rPr lang="en-NZ" sz="2400" dirty="0" smtClean="0"/>
              <a:t>Match a version not just a protocol</a:t>
            </a:r>
          </a:p>
          <a:p>
            <a:pPr lvl="1"/>
            <a:r>
              <a:rPr lang="en-NZ" sz="2200" dirty="0" smtClean="0"/>
              <a:t>Censors will have varying ability to detect differences</a:t>
            </a:r>
          </a:p>
          <a:p>
            <a:r>
              <a:rPr lang="en-NZ" sz="2400" dirty="0" smtClean="0"/>
              <a:t>Does it look like something a human would be doing?</a:t>
            </a:r>
          </a:p>
          <a:p>
            <a:r>
              <a:rPr lang="en-NZ" sz="2400" dirty="0" smtClean="0"/>
              <a:t>Side Protocols (RTP and RTCP)</a:t>
            </a:r>
          </a:p>
          <a:p>
            <a:endParaRPr lang="en-NZ" dirty="0" smtClean="0"/>
          </a:p>
        </p:txBody>
      </p:sp>
      <p:sp>
        <p:nvSpPr>
          <p:cNvPr id="4" name="Slide Number Placeholder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403062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Dynamic Mimicry</a:t>
            </a:r>
            <a:endParaRPr lang="en-NZ" dirty="0"/>
          </a:p>
        </p:txBody>
      </p:sp>
      <p:sp>
        <p:nvSpPr>
          <p:cNvPr id="3" name="Content Placeholder 2"/>
          <p:cNvSpPr>
            <a:spLocks noGrp="1"/>
          </p:cNvSpPr>
          <p:nvPr>
            <p:ph idx="1"/>
          </p:nvPr>
        </p:nvSpPr>
        <p:spPr/>
        <p:txBody>
          <a:bodyPr/>
          <a:lstStyle/>
          <a:p>
            <a:endParaRPr lang="en-NZ" dirty="0" smtClean="0"/>
          </a:p>
          <a:p>
            <a:r>
              <a:rPr lang="en-NZ" sz="2400" dirty="0" smtClean="0"/>
              <a:t>Active and Proactive Attacks</a:t>
            </a:r>
          </a:p>
          <a:p>
            <a:r>
              <a:rPr lang="en-NZ" sz="2400" dirty="0" smtClean="0"/>
              <a:t>Tampering</a:t>
            </a:r>
          </a:p>
          <a:p>
            <a:r>
              <a:rPr lang="en-NZ" sz="2400" dirty="0" smtClean="0"/>
              <a:t>Error handling</a:t>
            </a:r>
          </a:p>
          <a:p>
            <a:endParaRPr lang="en-NZ" dirty="0"/>
          </a:p>
        </p:txBody>
      </p:sp>
      <p:sp>
        <p:nvSpPr>
          <p:cNvPr id="4" name="Slide Number Placeholder 3"/>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1791136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Conclusions</a:t>
            </a:r>
            <a:endParaRPr lang="en-NZ" dirty="0"/>
          </a:p>
        </p:txBody>
      </p:sp>
      <p:sp>
        <p:nvSpPr>
          <p:cNvPr id="3" name="Content Placeholder 2"/>
          <p:cNvSpPr>
            <a:spLocks noGrp="1"/>
          </p:cNvSpPr>
          <p:nvPr>
            <p:ph idx="1"/>
          </p:nvPr>
        </p:nvSpPr>
        <p:spPr/>
        <p:txBody>
          <a:bodyPr>
            <a:normAutofit/>
          </a:bodyPr>
          <a:lstStyle/>
          <a:p>
            <a:r>
              <a:rPr lang="en-NZ" sz="2400" dirty="0" err="1" smtClean="0"/>
              <a:t>Unobservability</a:t>
            </a:r>
            <a:r>
              <a:rPr lang="en-NZ" sz="2400" dirty="0" smtClean="0"/>
              <a:t> by imitation is a fundamentally flawed approach</a:t>
            </a:r>
          </a:p>
          <a:p>
            <a:pPr lvl="1"/>
            <a:r>
              <a:rPr lang="en-NZ" sz="2000" dirty="0" smtClean="0"/>
              <a:t>Far too many requirements to satisfy</a:t>
            </a:r>
          </a:p>
          <a:p>
            <a:r>
              <a:rPr lang="en-NZ" sz="2400" dirty="0" smtClean="0"/>
              <a:t>A </a:t>
            </a:r>
            <a:r>
              <a:rPr lang="en-NZ" sz="2400" dirty="0"/>
              <a:t>bad imitation is worse than no </a:t>
            </a:r>
            <a:r>
              <a:rPr lang="en-NZ" sz="2400" dirty="0" smtClean="0"/>
              <a:t>imitation</a:t>
            </a:r>
          </a:p>
          <a:p>
            <a:pPr lvl="1"/>
            <a:r>
              <a:rPr lang="en-NZ" sz="2000" dirty="0" smtClean="0"/>
              <a:t>Like the original application, each imitator has its own fingerprint. Once known, it can be looked for, putting its users at risk.</a:t>
            </a:r>
          </a:p>
          <a:p>
            <a:r>
              <a:rPr lang="en-NZ" sz="2400" dirty="0" smtClean="0"/>
              <a:t>Don’t mimic, just use the original</a:t>
            </a:r>
          </a:p>
        </p:txBody>
      </p:sp>
      <p:sp>
        <p:nvSpPr>
          <p:cNvPr id="4" name="Slide Number Placeholder 3"/>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4106022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Appreciation</a:t>
            </a:r>
            <a:endParaRPr lang="en-NZ" dirty="0"/>
          </a:p>
        </p:txBody>
      </p:sp>
      <p:sp>
        <p:nvSpPr>
          <p:cNvPr id="3" name="Content Placeholder 2"/>
          <p:cNvSpPr>
            <a:spLocks noGrp="1"/>
          </p:cNvSpPr>
          <p:nvPr>
            <p:ph idx="1"/>
          </p:nvPr>
        </p:nvSpPr>
        <p:spPr/>
        <p:txBody>
          <a:bodyPr>
            <a:normAutofit/>
          </a:bodyPr>
          <a:lstStyle/>
          <a:p>
            <a:r>
              <a:rPr lang="en-NZ" sz="2400" dirty="0" smtClean="0"/>
              <a:t>The authors also run analysis on the hypothetical programs that the imitators aim to be.</a:t>
            </a:r>
          </a:p>
          <a:p>
            <a:pPr lvl="1"/>
            <a:r>
              <a:rPr lang="en-NZ" sz="2000" dirty="0" smtClean="0"/>
              <a:t>In doing so, they shut down the ‘what if we did make it perfect’ argument.</a:t>
            </a:r>
          </a:p>
          <a:p>
            <a:pPr lvl="1"/>
            <a:endParaRPr lang="en-NZ" sz="2000" dirty="0"/>
          </a:p>
          <a:p>
            <a:r>
              <a:rPr lang="en-NZ" sz="2400" dirty="0" smtClean="0"/>
              <a:t>Passing the passive censors but still failing to active and proactive ones</a:t>
            </a:r>
          </a:p>
          <a:p>
            <a:endParaRPr lang="en-NZ" sz="2400" dirty="0"/>
          </a:p>
          <a:p>
            <a:r>
              <a:rPr lang="en-NZ" sz="2400" dirty="0" smtClean="0"/>
              <a:t>Much of the paper is about how hard it is to look exactly like an imitator. This extra analysis says that even if they succeed, it still won’t work.</a:t>
            </a:r>
            <a:endParaRPr lang="en-NZ" sz="2400" dirty="0"/>
          </a:p>
        </p:txBody>
      </p:sp>
      <p:sp>
        <p:nvSpPr>
          <p:cNvPr id="4" name="Slide Number Placeholder 3"/>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289488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Critique</a:t>
            </a:r>
            <a:endParaRPr lang="en-NZ" dirty="0"/>
          </a:p>
        </p:txBody>
      </p:sp>
      <p:sp>
        <p:nvSpPr>
          <p:cNvPr id="3" name="Content Placeholder 2"/>
          <p:cNvSpPr>
            <a:spLocks noGrp="1"/>
          </p:cNvSpPr>
          <p:nvPr>
            <p:ph idx="1"/>
          </p:nvPr>
        </p:nvSpPr>
        <p:spPr/>
        <p:txBody>
          <a:bodyPr/>
          <a:lstStyle/>
          <a:p>
            <a:r>
              <a:rPr lang="en-NZ" dirty="0" smtClean="0"/>
              <a:t>The authors never seem to actually test the mimics claims. </a:t>
            </a:r>
          </a:p>
          <a:p>
            <a:pPr lvl="1"/>
            <a:r>
              <a:rPr lang="en-NZ" dirty="0" smtClean="0"/>
              <a:t>“They aim to foil large-scale statistical traffic analysis by ISP level adversaries, yet even a single traffic flow generated by any of their systems can be recognised at low cost by a local network adversary.”</a:t>
            </a:r>
          </a:p>
          <a:p>
            <a:pPr lvl="1"/>
            <a:endParaRPr lang="en-NZ" dirty="0" smtClean="0"/>
          </a:p>
          <a:p>
            <a:r>
              <a:rPr lang="en-NZ" dirty="0" smtClean="0"/>
              <a:t>ISP level analysis might miss things when dealing with huge data volumes that a local one to one dedicated censor would not.</a:t>
            </a:r>
          </a:p>
          <a:p>
            <a:endParaRPr lang="en-NZ" dirty="0" smtClean="0"/>
          </a:p>
          <a:p>
            <a:r>
              <a:rPr lang="en-NZ" dirty="0" smtClean="0"/>
              <a:t>Whether they are right or wrong is irrelevant. The programs are being ruled out as failures without ever having been tested against their design requirements.</a:t>
            </a:r>
            <a:endParaRPr lang="en-NZ" dirty="0"/>
          </a:p>
        </p:txBody>
      </p:sp>
      <p:sp>
        <p:nvSpPr>
          <p:cNvPr id="4" name="Slide Number Placeholder 3"/>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1701781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Question</a:t>
            </a:r>
            <a:endParaRPr lang="en-NZ" dirty="0"/>
          </a:p>
        </p:txBody>
      </p:sp>
      <p:sp>
        <p:nvSpPr>
          <p:cNvPr id="5" name="Content Placeholder 4"/>
          <p:cNvSpPr>
            <a:spLocks noGrp="1"/>
          </p:cNvSpPr>
          <p:nvPr>
            <p:ph idx="1"/>
          </p:nvPr>
        </p:nvSpPr>
        <p:spPr/>
        <p:txBody>
          <a:bodyPr/>
          <a:lstStyle/>
          <a:p>
            <a:r>
              <a:rPr lang="en-NZ" dirty="0" smtClean="0"/>
              <a:t>Given that every different censor is checking for different things, and it is as impossible to check every difference as it is to copy those differences, </a:t>
            </a:r>
          </a:p>
          <a:p>
            <a:endParaRPr lang="en-NZ" dirty="0"/>
          </a:p>
          <a:p>
            <a:r>
              <a:rPr lang="en-NZ" dirty="0" smtClean="0"/>
              <a:t>Is it fair to rule out imitation systems completely? A general case may be impossible but for specific cases, might it be good enough?</a:t>
            </a:r>
            <a:endParaRPr lang="en-NZ" dirty="0"/>
          </a:p>
        </p:txBody>
      </p:sp>
      <p:sp>
        <p:nvSpPr>
          <p:cNvPr id="6" name="Slide Number Placeholder 5"/>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459830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2529840"/>
            <a:ext cx="10353762" cy="970450"/>
          </a:xfrm>
        </p:spPr>
        <p:txBody>
          <a:bodyPr/>
          <a:lstStyle/>
          <a:p>
            <a:r>
              <a:rPr lang="en-NZ" dirty="0" smtClean="0"/>
              <a:t>Thanks</a:t>
            </a:r>
            <a:endParaRPr lang="en-NZ" dirty="0"/>
          </a:p>
        </p:txBody>
      </p:sp>
      <p:sp>
        <p:nvSpPr>
          <p:cNvPr id="4" name="Slide Number Placeholder 3"/>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29942991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TC104033929[[fn=Slate]]</Template>
  <TotalTime>1036</TotalTime>
  <Words>1447</Words>
  <Application>Microsoft Office PowerPoint</Application>
  <PresentationFormat>Widescreen</PresentationFormat>
  <Paragraphs>94</Paragraphs>
  <Slides>10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Calisto MT</vt:lpstr>
      <vt:lpstr>Trebuchet MS</vt:lpstr>
      <vt:lpstr>Wingdings 2</vt:lpstr>
      <vt:lpstr>Slate</vt:lpstr>
      <vt:lpstr>The Parrot is Dead: Observing Unobservable Network Communications</vt:lpstr>
      <vt:lpstr>What does the title mean?</vt:lpstr>
      <vt:lpstr>Static Mimicry</vt:lpstr>
      <vt:lpstr>Dynamic Mimicry</vt:lpstr>
      <vt:lpstr>Conclusions</vt:lpstr>
      <vt:lpstr>Appreciation</vt:lpstr>
      <vt:lpstr>Critique</vt:lpstr>
      <vt:lpstr>Question</vt:lpstr>
      <vt:lpstr>Thanks</vt:lpstr>
      <vt:lpstr>Attack Types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Ford</dc:creator>
  <cp:lastModifiedBy>Michael Ford</cp:lastModifiedBy>
  <cp:revision>34</cp:revision>
  <dcterms:created xsi:type="dcterms:W3CDTF">2013-09-22T04:03:09Z</dcterms:created>
  <dcterms:modified xsi:type="dcterms:W3CDTF">2013-09-22T21:19:11Z</dcterms:modified>
</cp:coreProperties>
</file>