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8" r:id="rId3"/>
    <p:sldId id="265" r:id="rId4"/>
    <p:sldId id="268" r:id="rId5"/>
    <p:sldId id="259" r:id="rId6"/>
    <p:sldId id="269" r:id="rId7"/>
    <p:sldId id="261" r:id="rId8"/>
    <p:sldId id="270" r:id="rId9"/>
    <p:sldId id="260"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03447BB-5D67-496B-8E87-E561075AD55C}" styleName="深色样式 1 - 强调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深色样式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度样式 4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中度样式 4 - 强调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EB344D84-9AFB-497E-A393-DC336BA19D2E}" styleName="中度样式 3 - 强调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388" autoAdjust="0"/>
  </p:normalViewPr>
  <p:slideViewPr>
    <p:cSldViewPr snapToGrid="0" snapToObjects="1">
      <p:cViewPr varScale="1">
        <p:scale>
          <a:sx n="60" d="100"/>
          <a:sy n="60" d="100"/>
        </p:scale>
        <p:origin x="-196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7863D2-7065-9144-B8BF-D720D503C042}" type="datetimeFigureOut">
              <a:rPr kumimoji="1" lang="zh-CN" altLang="en-US" smtClean="0"/>
              <a:pPr/>
              <a:t>9/19/13</a:t>
            </a:fld>
            <a:endParaRPr kumimoji="1"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1FABE-CDA2-5048-869C-AF6B9099B7B6}" type="slidenum">
              <a:rPr kumimoji="1" lang="zh-CN" altLang="en-US" smtClean="0"/>
              <a:pPr/>
              <a:t>‹#›</a:t>
            </a:fld>
            <a:endParaRPr kumimoji="1" lang="zh-CN" altLang="en-US"/>
          </a:p>
        </p:txBody>
      </p:sp>
    </p:spTree>
    <p:extLst>
      <p:ext uri="{BB962C8B-B14F-4D97-AF65-F5344CB8AC3E}">
        <p14:creationId xmlns:p14="http://schemas.microsoft.com/office/powerpoint/2010/main" val="17741667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BA739-1ABE-F346-AB82-511696196A77}" type="datetimeFigureOut">
              <a:rPr kumimoji="1" lang="zh-CN" altLang="en-US" smtClean="0"/>
              <a:pPr/>
              <a:t>9/19/13</a:t>
            </a:fld>
            <a:endParaRPr kumimoji="1"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73C3D4-D8FB-6F45-B503-B848ABF134F1}" type="slidenum">
              <a:rPr kumimoji="1" lang="zh-CN" altLang="en-US" smtClean="0"/>
              <a:pPr/>
              <a:t>‹#›</a:t>
            </a:fld>
            <a:endParaRPr kumimoji="1" lang="zh-CN" altLang="en-US"/>
          </a:p>
        </p:txBody>
      </p:sp>
    </p:spTree>
    <p:extLst>
      <p:ext uri="{BB962C8B-B14F-4D97-AF65-F5344CB8AC3E}">
        <p14:creationId xmlns:p14="http://schemas.microsoft.com/office/powerpoint/2010/main" val="205657051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1. Good afternoon everyone, my name</a:t>
            </a:r>
            <a:r>
              <a:rPr kumimoji="1" lang="en-US" altLang="zh-CN" baseline="0" dirty="0" smtClean="0"/>
              <a:t> is Monica and today I am going to do a presentation on the paper Alice in </a:t>
            </a:r>
            <a:r>
              <a:rPr kumimoji="1" lang="en-US" altLang="zh-CN" baseline="0" dirty="0" err="1" smtClean="0"/>
              <a:t>Warningland</a:t>
            </a:r>
            <a:r>
              <a:rPr kumimoji="1" lang="en-US" altLang="zh-CN" baseline="0" dirty="0" smtClean="0"/>
              <a:t>: A Large-Scale Field Study of Browser Security Effectiveness.</a:t>
            </a:r>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1</a:t>
            </a:fld>
            <a:endParaRPr kumimoji="1" lang="zh-CN" altLang="en-US"/>
          </a:p>
        </p:txBody>
      </p:sp>
    </p:spTree>
    <p:extLst>
      <p:ext uri="{BB962C8B-B14F-4D97-AF65-F5344CB8AC3E}">
        <p14:creationId xmlns:p14="http://schemas.microsoft.com/office/powerpoint/2010/main" val="1264212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10.</a:t>
            </a:r>
            <a:r>
              <a:rPr kumimoji="1" lang="en-US" altLang="zh-CN" baseline="0" dirty="0" smtClean="0"/>
              <a:t> That is all for my presentation thank you. Any questions?</a:t>
            </a:r>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10</a:t>
            </a:fld>
            <a:endParaRPr kumimoji="1" lang="zh-CN" altLang="en-US"/>
          </a:p>
        </p:txBody>
      </p:sp>
    </p:spTree>
    <p:extLst>
      <p:ext uri="{BB962C8B-B14F-4D97-AF65-F5344CB8AC3E}">
        <p14:creationId xmlns:p14="http://schemas.microsoft.com/office/powerpoint/2010/main" val="3747541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2. I’d like to start my presentation with something funny.</a:t>
            </a:r>
            <a:r>
              <a:rPr kumimoji="1" lang="en-US" altLang="zh-CN" baseline="0" dirty="0" smtClean="0"/>
              <a:t> If you take a look at the two pictures, actually, </a:t>
            </a:r>
            <a:r>
              <a:rPr kumimoji="1" lang="en-US" altLang="zh-CN" dirty="0" err="1" smtClean="0"/>
              <a:t>Felten</a:t>
            </a:r>
            <a:r>
              <a:rPr kumimoji="1" lang="en-US" altLang="zh-CN" dirty="0" smtClean="0"/>
              <a:t> and McGraw once famously wrote, “Given a choice</a:t>
            </a:r>
            <a:r>
              <a:rPr kumimoji="1" lang="en-US" altLang="zh-CN" baseline="0" dirty="0" smtClean="0"/>
              <a:t> </a:t>
            </a:r>
            <a:r>
              <a:rPr kumimoji="1" lang="en-US" altLang="zh-CN" dirty="0" smtClean="0"/>
              <a:t>between dancing pigs and security, the user will pick</a:t>
            </a:r>
            <a:r>
              <a:rPr kumimoji="1" lang="en-US" altLang="zh-CN" baseline="0" dirty="0" smtClean="0"/>
              <a:t> </a:t>
            </a:r>
            <a:r>
              <a:rPr kumimoji="1" lang="en-US" altLang="zh-CN" dirty="0" smtClean="0"/>
              <a:t>dancing pigs every time.”</a:t>
            </a:r>
            <a:r>
              <a:rPr kumimoji="1" lang="en-US" altLang="zh-CN" baseline="0" dirty="0" smtClean="0"/>
              <a:t> This is something mentioned in the paper. The paper claims that popular opinion and previous literature tend to believe that the web browser security warnings are not that effective.</a:t>
            </a:r>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2</a:t>
            </a:fld>
            <a:endParaRPr kumimoji="1" lang="zh-CN" altLang="en-US"/>
          </a:p>
        </p:txBody>
      </p:sp>
    </p:spTree>
    <p:extLst>
      <p:ext uri="{BB962C8B-B14F-4D97-AF65-F5344CB8AC3E}">
        <p14:creationId xmlns:p14="http://schemas.microsoft.com/office/powerpoint/2010/main" val="2705523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sz="1200" b="0" i="0" u="none" strike="noStrike" kern="1200" baseline="0" dirty="0" smtClean="0">
                <a:solidFill>
                  <a:schemeClr val="tx1"/>
                </a:solidFill>
                <a:latin typeface="+mn-lt"/>
                <a:ea typeface="+mn-ea"/>
                <a:cs typeface="+mn-cs"/>
              </a:rPr>
              <a:t>3. To understand the large scale study the authors did we first need to understand the concept of </a:t>
            </a:r>
            <a:r>
              <a:rPr kumimoji="1" lang="en-US" altLang="zh-CN" sz="1200" b="0" i="0" u="none" strike="noStrike" kern="1200" baseline="0" dirty="0" err="1" smtClean="0">
                <a:solidFill>
                  <a:schemeClr val="tx1"/>
                </a:solidFill>
                <a:latin typeface="+mn-lt"/>
                <a:ea typeface="+mn-ea"/>
                <a:cs typeface="+mn-cs"/>
              </a:rPr>
              <a:t>clickthourgh</a:t>
            </a:r>
            <a:r>
              <a:rPr kumimoji="1" lang="en-US" altLang="zh-CN" sz="1200" b="0" i="0" u="none" strike="noStrike" kern="1200" baseline="0" dirty="0" smtClean="0">
                <a:solidFill>
                  <a:schemeClr val="tx1"/>
                </a:solidFill>
                <a:latin typeface="+mn-lt"/>
                <a:ea typeface="+mn-ea"/>
                <a:cs typeface="+mn-cs"/>
              </a:rPr>
              <a:t> rate. It describes the proportion of users who clicked through a warning type. Low </a:t>
            </a:r>
            <a:r>
              <a:rPr kumimoji="1" lang="en-US" altLang="zh-CN" sz="1200" b="0" i="0" u="none" strike="noStrike" kern="1200" baseline="0" dirty="0" err="1" smtClean="0">
                <a:solidFill>
                  <a:schemeClr val="tx1"/>
                </a:solidFill>
                <a:latin typeface="+mn-lt"/>
                <a:ea typeface="+mn-ea"/>
                <a:cs typeface="+mn-cs"/>
              </a:rPr>
              <a:t>chickthrough</a:t>
            </a:r>
            <a:r>
              <a:rPr kumimoji="1" lang="en-US" altLang="zh-CN" sz="1200" b="0" i="0" u="none" strike="noStrike" kern="1200" baseline="0" dirty="0" smtClean="0">
                <a:solidFill>
                  <a:schemeClr val="tx1"/>
                </a:solidFill>
                <a:latin typeface="+mn-lt"/>
                <a:ea typeface="+mn-ea"/>
                <a:cs typeface="+mn-cs"/>
              </a:rPr>
              <a:t> rates are desirable because they indicate that users notice and heed the warnings. The table summarizes the results for all six types of browser warnings studied.  As you can easily see, there are three types of warnings and two types of browser. </a:t>
            </a:r>
            <a:r>
              <a:rPr lang="en-US" altLang="zh-CN" sz="1200" b="0" i="0" u="none" strike="noStrike" kern="1200" baseline="0" dirty="0" smtClean="0">
                <a:solidFill>
                  <a:schemeClr val="tx1"/>
                </a:solidFill>
                <a:latin typeface="+mn-lt"/>
                <a:ea typeface="+mn-ea"/>
                <a:cs typeface="+mn-cs"/>
              </a:rPr>
              <a:t>At present, all three types of warnings are full-page, interstitial warnings that discourage the user from proceeding. Malware and phishing warnings aim to prevent users from visiting websites that serve malicious </a:t>
            </a:r>
            <a:r>
              <a:rPr lang="en-US" altLang="zh-CN" sz="1200" b="0" i="0" u="none" strike="noStrike" kern="1200" baseline="0" dirty="0" err="1" smtClean="0">
                <a:solidFill>
                  <a:schemeClr val="tx1"/>
                </a:solidFill>
                <a:latin typeface="+mn-lt"/>
                <a:ea typeface="+mn-ea"/>
                <a:cs typeface="+mn-cs"/>
              </a:rPr>
              <a:t>executables</a:t>
            </a:r>
            <a:r>
              <a:rPr lang="en-US" altLang="zh-CN" sz="1200" b="0" i="0" u="none" strike="noStrike" kern="1200" baseline="0" dirty="0" smtClean="0">
                <a:solidFill>
                  <a:schemeClr val="tx1"/>
                </a:solidFill>
                <a:latin typeface="+mn-lt"/>
                <a:ea typeface="+mn-ea"/>
                <a:cs typeface="+mn-cs"/>
              </a:rPr>
              <a:t> or try to trick users. The Secure Sockets Layer (SSL) protocol provides secure channels between browsers and web servers, making it fundamental to user security and privacy on the web. As a critical step, the browser verifies a server’s identity by validating its public-key certificate against a set of trusted root authorities. A SSL warning will come up when the public-key certificate does not match. An obvious fact seen from the table is that warning types 1 to 5 have got reasonable low </a:t>
            </a:r>
            <a:r>
              <a:rPr lang="en-US" altLang="zh-CN" sz="1200" b="0" i="0" u="none" strike="noStrike" kern="1200" baseline="0" dirty="0" err="1" smtClean="0">
                <a:solidFill>
                  <a:schemeClr val="tx1"/>
                </a:solidFill>
                <a:latin typeface="+mn-lt"/>
                <a:ea typeface="+mn-ea"/>
                <a:cs typeface="+mn-cs"/>
              </a:rPr>
              <a:t>chickthrough</a:t>
            </a:r>
            <a:r>
              <a:rPr lang="en-US" altLang="zh-CN" sz="1200" b="0" i="0" u="none" strike="noStrike" kern="1200" baseline="0" dirty="0" smtClean="0">
                <a:solidFill>
                  <a:schemeClr val="tx1"/>
                </a:solidFill>
                <a:latin typeface="+mn-lt"/>
                <a:ea typeface="+mn-ea"/>
                <a:cs typeface="+mn-cs"/>
              </a:rPr>
              <a:t> rate while type 6 has a quite high </a:t>
            </a:r>
            <a:r>
              <a:rPr lang="en-US" altLang="zh-CN" sz="1200" b="0" i="0" u="none" strike="noStrike" kern="1200" baseline="0" dirty="0" err="1" smtClean="0">
                <a:solidFill>
                  <a:schemeClr val="tx1"/>
                </a:solidFill>
                <a:latin typeface="+mn-lt"/>
                <a:ea typeface="+mn-ea"/>
                <a:cs typeface="+mn-cs"/>
              </a:rPr>
              <a:t>clickthourgh</a:t>
            </a:r>
            <a:r>
              <a:rPr lang="en-US" altLang="zh-CN" sz="1200" b="0" i="0" u="none" strike="noStrike" kern="1200" baseline="0" dirty="0" smtClean="0">
                <a:solidFill>
                  <a:schemeClr val="tx1"/>
                </a:solidFill>
                <a:latin typeface="+mn-lt"/>
                <a:ea typeface="+mn-ea"/>
                <a:cs typeface="+mn-cs"/>
              </a:rPr>
              <a:t> rate.</a:t>
            </a:r>
          </a:p>
          <a:p>
            <a:endParaRPr lang="en-US" altLang="zh-CN" sz="1200" b="0" i="0" u="none" strike="noStrike" kern="1200" baseline="0" dirty="0" smtClean="0">
              <a:solidFill>
                <a:schemeClr val="tx1"/>
              </a:solidFill>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200" b="0" i="0" u="none" strike="noStrike" kern="1200" baseline="0" dirty="0" smtClean="0">
                <a:solidFill>
                  <a:schemeClr val="tx1"/>
                </a:solidFill>
                <a:latin typeface="+mn-lt"/>
                <a:ea typeface="+mn-ea"/>
                <a:cs typeface="+mn-cs"/>
              </a:rPr>
              <a:t>Overall, the author’s goal is to investigate whether modern browser security warnings protect users in practice. During their large-scale study, they found that Google Chrome’s SSL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rates vary by the specific type of error. In Mozilla Firefox, a fifth of users who choose to click through an SSL warning remove a default option, showing they are making cognitive choices while bypassing the warning. Together, these results contradict the stereotype of the wholly oblivious user with no interest in security.</a:t>
            </a:r>
          </a:p>
          <a:p>
            <a:endParaRPr lang="en-US" altLang="zh-CN" sz="1200" b="0" i="0" u="none" strike="noStrike" kern="1200" baseline="0" dirty="0" smtClean="0">
              <a:solidFill>
                <a:schemeClr val="tx1"/>
              </a:solidFill>
              <a:latin typeface="+mn-lt"/>
              <a:ea typeface="+mn-ea"/>
              <a:cs typeface="+mn-cs"/>
            </a:endParaRPr>
          </a:p>
          <a:p>
            <a:endParaRPr lang="en-US" altLang="zh-CN" sz="1200" b="0" i="0" u="none" strike="noStrike" kern="1200" baseline="0" dirty="0" smtClean="0">
              <a:solidFill>
                <a:schemeClr val="tx1"/>
              </a:solidFill>
              <a:latin typeface="+mn-lt"/>
              <a:ea typeface="+mn-ea"/>
              <a:cs typeface="+mn-cs"/>
            </a:endParaRPr>
          </a:p>
          <a:p>
            <a:r>
              <a:rPr lang="en-US" altLang="zh-CN" sz="1200" b="0" i="0" u="none" strike="noStrike" kern="1200" baseline="0" dirty="0" smtClean="0">
                <a:solidFill>
                  <a:schemeClr val="tx1"/>
                </a:solidFill>
                <a:latin typeface="+mn-lt"/>
                <a:ea typeface="+mn-ea"/>
                <a:cs typeface="+mn-cs"/>
              </a:rPr>
              <a:t>  </a:t>
            </a:r>
          </a:p>
          <a:p>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3</a:t>
            </a:fld>
            <a:endParaRPr kumimoji="1" lang="zh-CN" altLang="en-US"/>
          </a:p>
        </p:txBody>
      </p:sp>
    </p:spTree>
    <p:extLst>
      <p:ext uri="{BB962C8B-B14F-4D97-AF65-F5344CB8AC3E}">
        <p14:creationId xmlns:p14="http://schemas.microsoft.com/office/powerpoint/2010/main" val="354025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sz="1200" b="0" i="0" u="none" strike="noStrike" kern="1200" baseline="0" dirty="0" smtClean="0">
                <a:solidFill>
                  <a:schemeClr val="tx1"/>
                </a:solidFill>
                <a:latin typeface="+mn-lt"/>
                <a:ea typeface="+mn-ea"/>
                <a:cs typeface="+mn-cs"/>
              </a:rPr>
              <a:t>4. The Summary Table from previous slide shows the main data findings for the study. Based on that, 2 categories of findings were discussed by the authors. Firstly, </a:t>
            </a:r>
            <a:r>
              <a:rPr kumimoji="1" lang="en-AU" altLang="zh-CN" dirty="0" smtClean="0"/>
              <a:t>Findings on Browser Warning Types 1 to 5 Demonstrate: security warnings can be effective in practice</a:t>
            </a:r>
            <a:r>
              <a:rPr kumimoji="1" lang="en-AU" altLang="zh-CN" baseline="0" dirty="0" smtClean="0"/>
              <a:t>; </a:t>
            </a:r>
            <a:r>
              <a:rPr kumimoji="1" lang="en-AU" altLang="zh-CN" dirty="0" smtClean="0"/>
              <a:t>security experts and system architects should not dismiss the goal of communicating security information to end users. Secondly,</a:t>
            </a:r>
            <a:r>
              <a:rPr kumimoji="1" lang="en-AU" altLang="zh-CN" baseline="0" dirty="0" smtClean="0"/>
              <a:t> </a:t>
            </a:r>
            <a:r>
              <a:rPr kumimoji="1" lang="en-AU" altLang="zh-CN" dirty="0" smtClean="0"/>
              <a:t>Findings on Browser Warning Type 6 Demonstrate:</a:t>
            </a:r>
            <a:r>
              <a:rPr kumimoji="1" lang="en-AU" altLang="zh-CN" baseline="0" dirty="0" smtClean="0"/>
              <a:t> </a:t>
            </a:r>
            <a:r>
              <a:rPr kumimoji="1" lang="en-AU" altLang="zh-CN" dirty="0" smtClean="0"/>
              <a:t>user behaviour varies across warnings;</a:t>
            </a:r>
            <a:r>
              <a:rPr kumimoji="1" lang="en-AU" altLang="zh-CN" baseline="0" dirty="0" smtClean="0"/>
              <a:t> </a:t>
            </a:r>
            <a:r>
              <a:rPr kumimoji="1" lang="en-AU" altLang="zh-CN" dirty="0" smtClean="0"/>
              <a:t>user experience of a warning can have a significant impact on user behaviour.</a:t>
            </a:r>
          </a:p>
          <a:p>
            <a:endParaRPr kumimoji="1" lang="en-AU" altLang="zh-CN" dirty="0" smtClean="0"/>
          </a:p>
          <a:p>
            <a:endParaRPr kumimoji="1" lang="en-AU" altLang="zh-CN" dirty="0" smtClean="0"/>
          </a:p>
          <a:p>
            <a:r>
              <a:rPr lang="en-US" altLang="zh-CN" sz="1200" b="0" i="0" u="none" strike="noStrike" kern="1200" baseline="0" dirty="0" smtClean="0">
                <a:solidFill>
                  <a:schemeClr val="tx1"/>
                </a:solidFill>
                <a:latin typeface="+mn-lt"/>
                <a:ea typeface="+mn-ea"/>
                <a:cs typeface="+mn-cs"/>
              </a:rPr>
              <a:t>The authors believe that their positive findings for the other five warnings suggest that the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 for Google Chrome’s SSL warning can be improved. The paper comes up with four major recommendations for warning designers and researchers: try different warning appearance; Mozilla Firefox browser SSL Warning has the ability to remember exceptions so it reduces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 for false positive SSL warnings. Perhaps Google Chrome SSL warning designers should consider adding this feature; In Google Chrome, users click through the most common SSL error faster and more frequently than other errors. Based on this finding, the authors suggest that security practitioners should limit the number of warnings that users encounter. Security practitioners should consider the effects that warning architectures have on warning fatigue; Their study also found that users rarely click on the explanatory links such as “More Information” or “Learn More”. As a result, designers who utilize such links should ensure that they do not hide a detail that is important to the decision-making process. If the end user doesn’t understand the warning or the effects of the error then she is likely to click through the warning.</a:t>
            </a:r>
          </a:p>
          <a:p>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4</a:t>
            </a:fld>
            <a:endParaRPr kumimoji="1" lang="zh-CN" altLang="en-US"/>
          </a:p>
        </p:txBody>
      </p:sp>
    </p:spTree>
    <p:extLst>
      <p:ext uri="{BB962C8B-B14F-4D97-AF65-F5344CB8AC3E}">
        <p14:creationId xmlns:p14="http://schemas.microsoft.com/office/powerpoint/2010/main" val="3540256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zh-CN" dirty="0" smtClean="0"/>
              <a:t>5. Their</a:t>
            </a:r>
            <a:r>
              <a:rPr kumimoji="1" lang="en-US" altLang="zh-CN" baseline="0" dirty="0" smtClean="0"/>
              <a:t> overall experimental process is the thing that I appreciate most as according to the paper the study they conducted is very different from the same topic experiments that are already out there. First of all; they used in-browser telemetry framework as the experimental methodology. It is </a:t>
            </a:r>
            <a:r>
              <a:rPr kumimoji="1" lang="en-AU" altLang="zh-CN" sz="1200" dirty="0" smtClean="0"/>
              <a:t>a mechanism for browser vendors to collect pseudonymous data from end users who opt in to statistics reporting. Telemetry assures the unobtrusive measurement of user behaviour during normal browsing activities. Collected data reflects </a:t>
            </a:r>
            <a:r>
              <a:rPr kumimoji="1" lang="en-AU" altLang="zh-CN" sz="1200" dirty="0" err="1" smtClean="0"/>
              <a:t>users’actual</a:t>
            </a:r>
            <a:r>
              <a:rPr kumimoji="1" lang="en-AU" altLang="zh-CN" sz="1200" dirty="0" smtClean="0"/>
              <a:t> behaviour when presented with security warnings.</a:t>
            </a:r>
          </a:p>
          <a:p>
            <a:endParaRPr kumimoji="1" lang="en-US" altLang="zh-CN" baseline="0" dirty="0" smtClean="0"/>
          </a:p>
          <a:p>
            <a:endParaRPr kumimoji="1" lang="en-US" altLang="zh-CN"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altLang="zh-CN" sz="1200" b="0" i="0" u="none" strike="noStrike" kern="1200" baseline="0" dirty="0" smtClean="0">
                <a:solidFill>
                  <a:schemeClr val="tx1"/>
                </a:solidFill>
                <a:latin typeface="+mn-lt"/>
                <a:ea typeface="+mn-ea"/>
                <a:cs typeface="+mn-cs"/>
              </a:rPr>
              <a:t>According to the paper, previously only two studies evaluated warnings that are similar to the modern browser warnings that they studied in this paper. The reported results were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rates of 55% and 80% for the Firefox 3 and 3.5 SSL warnings respectively. However, the person who conducted the two studies concluded that laboratory biases had inflated both studies’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rates. More than 40% of their participants said that the laboratory environment had influenced them to click through the warnings, either because they felt safe in the study environment or were trying to complete the experimental task. The conclusion is that both studies suffered from biases that raised their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rates. The discrepancy between the large-scale field study data and the two laboratory studies is the difficulty of establishing ecological validity in a laboratory environment.</a:t>
            </a:r>
            <a:endParaRPr kumimoji="1" lang="zh-CN" altLang="en-US" dirty="0" smtClean="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5</a:t>
            </a:fld>
            <a:endParaRPr kumimoji="1" lang="zh-CN" altLang="en-US"/>
          </a:p>
        </p:txBody>
      </p:sp>
    </p:spTree>
    <p:extLst>
      <p:ext uri="{BB962C8B-B14F-4D97-AF65-F5344CB8AC3E}">
        <p14:creationId xmlns:p14="http://schemas.microsoft.com/office/powerpoint/2010/main" val="20265054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6. Majority</a:t>
            </a:r>
            <a:r>
              <a:rPr kumimoji="1" lang="en-US" altLang="zh-CN" baseline="0" dirty="0" smtClean="0"/>
              <a:t> of </a:t>
            </a:r>
            <a:r>
              <a:rPr kumimoji="1" lang="en-US" altLang="zh-CN" dirty="0" smtClean="0"/>
              <a:t>laboratory studies</a:t>
            </a:r>
            <a:r>
              <a:rPr kumimoji="1" lang="en-US" altLang="zh-CN" baseline="0" dirty="0" smtClean="0"/>
              <a:t> on browser warning effectiveness have very small number of participants. The paper discusses a couple of prior lab studies and among then the maximum number of subjects studied were only 100. In contrast, this paper gives us a large set of data as the study included over 25 millions warning impressions. In addition, the data is also very latest and representative as the data were collected from latest versions of Mozilla Firefox and Google Chrome in May and June 2013.</a:t>
            </a:r>
            <a:r>
              <a:rPr lang="en-US" altLang="zh-CN" sz="1200" b="0" i="0" u="none" strike="noStrike" kern="1200" baseline="0" dirty="0" smtClean="0">
                <a:solidFill>
                  <a:schemeClr val="tx1"/>
                </a:solidFill>
                <a:latin typeface="+mn-lt"/>
                <a:ea typeface="+mn-ea"/>
                <a:cs typeface="+mn-cs"/>
              </a:rPr>
              <a:t> Most prior browser research was conducted between 2002 and 2009. Browsers were rapidly changing during this time period; Notably, passive indicators are no longer considered primary security tools, and phishing toolbars have been replaced with browser-provided, full-page interstitial warnings. As a result, previous studies of passive indicators and phishing toolbars no longer represent the state of modern browser technology.</a:t>
            </a:r>
            <a:endParaRPr kumimoji="1" lang="en-US" altLang="zh-CN" baseline="0" dirty="0" smtClean="0"/>
          </a:p>
          <a:p>
            <a:endParaRPr kumimoji="1" lang="en-US" altLang="zh-CN" baseline="0" dirty="0" smtClean="0"/>
          </a:p>
          <a:p>
            <a:pPr>
              <a:buFont typeface="Wingdings" charset="2"/>
              <a:buNone/>
            </a:pPr>
            <a:r>
              <a:rPr kumimoji="1" lang="en-US" altLang="zh-CN" baseline="0" dirty="0" smtClean="0"/>
              <a:t>Most existing studies on browser warning effectiveness focus on only one type of warning such as SSL warning, phishing or passive SSL indicator. This paper actually focus </a:t>
            </a:r>
            <a:r>
              <a:rPr lang="en-US" altLang="zh-CN" dirty="0" smtClean="0"/>
              <a:t>on three types of browser security warnings at the same time</a:t>
            </a:r>
            <a:r>
              <a:rPr lang="en-US" altLang="zh-CN" baseline="0" dirty="0" smtClean="0"/>
              <a:t> and </a:t>
            </a:r>
            <a:r>
              <a:rPr kumimoji="1" lang="en-US" altLang="zh-CN" dirty="0" smtClean="0"/>
              <a:t>come up with 2 categories of findings as mentioned in Summary</a:t>
            </a:r>
            <a:r>
              <a:rPr kumimoji="1" lang="en-US" altLang="zh-CN" baseline="0" dirty="0" smtClean="0"/>
              <a:t>.</a:t>
            </a:r>
          </a:p>
          <a:p>
            <a:endParaRPr kumimoji="1" lang="en-US" altLang="zh-CN" baseline="0" dirty="0" smtClean="0"/>
          </a:p>
          <a:p>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6</a:t>
            </a:fld>
            <a:endParaRPr kumimoji="1" lang="zh-CN" altLang="en-US"/>
          </a:p>
        </p:txBody>
      </p:sp>
    </p:spTree>
    <p:extLst>
      <p:ext uri="{BB962C8B-B14F-4D97-AF65-F5344CB8AC3E}">
        <p14:creationId xmlns:p14="http://schemas.microsoft.com/office/powerpoint/2010/main" val="1331815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7. The</a:t>
            </a:r>
            <a:r>
              <a:rPr kumimoji="1" lang="en-US" altLang="zh-CN" baseline="0" dirty="0" smtClean="0"/>
              <a:t> first criticism I have for the paper is r</a:t>
            </a:r>
            <a:r>
              <a:rPr kumimoji="1" lang="en-US" altLang="zh-CN" dirty="0" smtClean="0"/>
              <a:t>epetition.</a:t>
            </a:r>
            <a:r>
              <a:rPr kumimoji="1" lang="en-US" altLang="zh-CN" baseline="0" dirty="0" smtClean="0"/>
              <a:t> The paper in some ways felt like a</a:t>
            </a:r>
            <a:r>
              <a:rPr kumimoji="1" lang="en-US" altLang="zh-CN" dirty="0" smtClean="0"/>
              <a:t> report of </a:t>
            </a:r>
            <a:r>
              <a:rPr kumimoji="1" lang="en-US" altLang="zh-CN" baseline="0" dirty="0" smtClean="0"/>
              <a:t>large data findings and conclusions to me. Personally, I think there is too much repetitions but not enough analysis on found data to give warning designers more meaningful and useful suggestions. As a research paper, it should say the important stuff once and make it count.</a:t>
            </a:r>
          </a:p>
          <a:p>
            <a:endParaRPr kumimoji="1" lang="en-US" altLang="zh-CN" baseline="0" dirty="0" smtClean="0"/>
          </a:p>
          <a:p>
            <a:endParaRPr kumimoji="1" lang="en-US" altLang="zh-CN" baseline="0" dirty="0" smtClean="0"/>
          </a:p>
          <a:p>
            <a:r>
              <a:rPr lang="en-US" altLang="zh-CN" sz="1200" b="0" i="0" u="none" strike="noStrike" kern="1200" baseline="0" dirty="0" smtClean="0">
                <a:solidFill>
                  <a:schemeClr val="tx1"/>
                </a:solidFill>
                <a:latin typeface="+mn-lt"/>
                <a:ea typeface="+mn-ea"/>
                <a:cs typeface="+mn-cs"/>
              </a:rPr>
              <a:t>The other criticism I have is limitation on the applicability of the findings. The Implication section at the end of the paper talks a lot about future work rather than giving practical and useful suggestions. Throughout the paper there is too much data findings presented and too much future work discussed, which made me feel that the scope of the paper is too broad and not specific enough. The paper claims that the positive findings for the other five warnings suggest that the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 for Google Chrome’s SSL warning can be improved. But improve how? Also what are the causes?? The paper also mentions that security warnings can be highly effective at preventing users from visiting websites: as few as a tenth of users click through Firefox’s malware and phishing warnings. We consider these warnings very successful. As a result, I couldn't</a:t>
            </a:r>
            <a:r>
              <a:rPr lang="fr-FR" altLang="zh-CN" sz="1200" b="0" i="0" u="none" strike="noStrike" kern="1200" baseline="0" dirty="0" smtClean="0">
                <a:solidFill>
                  <a:schemeClr val="tx1"/>
                </a:solidFill>
                <a:latin typeface="+mn-lt"/>
                <a:ea typeface="+mn-ea"/>
                <a:cs typeface="+mn-cs"/>
              </a:rPr>
              <a:t>’</a:t>
            </a:r>
            <a:r>
              <a:rPr lang="en-US" altLang="zh-CN" sz="1200" b="0" i="0" u="none" strike="noStrike" kern="1200" baseline="0" dirty="0" smtClean="0">
                <a:solidFill>
                  <a:schemeClr val="tx1"/>
                </a:solidFill>
                <a:latin typeface="+mn-lt"/>
                <a:ea typeface="+mn-ea"/>
                <a:cs typeface="+mn-cs"/>
              </a:rPr>
              <a:t>t help to wonder why the authors did not do a detailed comparisons between Google Chrome SSL warnings with other five successful types of warnings to get more practical and useful suggestions for warning designers?? Instead, the authors claim that their positive findings for the other warnings demonstrate that this warning has the potential for improvement. They hope that their study motivates further studies to determine and address the cause of its higher </a:t>
            </a:r>
            <a:r>
              <a:rPr lang="en-US" altLang="zh-CN" sz="1200" b="0" i="0" u="none" strike="noStrike" kern="1200" baseline="0" dirty="0" err="1" smtClean="0">
                <a:solidFill>
                  <a:schemeClr val="tx1"/>
                </a:solidFill>
                <a:latin typeface="+mn-lt"/>
                <a:ea typeface="+mn-ea"/>
                <a:cs typeface="+mn-cs"/>
              </a:rPr>
              <a:t>clickthrough</a:t>
            </a:r>
            <a:r>
              <a:rPr lang="en-US" altLang="zh-CN" sz="1200" b="0" i="0" u="none" strike="noStrike" kern="1200" baseline="0" dirty="0" smtClean="0">
                <a:solidFill>
                  <a:schemeClr val="tx1"/>
                </a:solidFill>
                <a:latin typeface="+mn-lt"/>
                <a:ea typeface="+mn-ea"/>
                <a:cs typeface="+mn-cs"/>
              </a:rPr>
              <a:t> rate. Basically, a lot of data were presented in the paper such as sample sizes, number of users; in addition, sample sizes were broken down by operating systems and release channels. However, my point is the paper does not quite achieve its goal described in abstract and introduction after presenting that much data.</a:t>
            </a:r>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7</a:t>
            </a:fld>
            <a:endParaRPr kumimoji="1" lang="zh-CN" altLang="en-US"/>
          </a:p>
        </p:txBody>
      </p:sp>
    </p:spTree>
    <p:extLst>
      <p:ext uri="{BB962C8B-B14F-4D97-AF65-F5344CB8AC3E}">
        <p14:creationId xmlns:p14="http://schemas.microsoft.com/office/powerpoint/2010/main" val="1782086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8. I am not quite sure whether this should be considered as a criticism.</a:t>
            </a:r>
            <a:r>
              <a:rPr kumimoji="1" lang="en-US" altLang="zh-CN" baseline="0" dirty="0" smtClean="0"/>
              <a:t> Based on my own research, Internet Explorer is the second most used web browser in the world and it also has in-browser telemetry. Instead of criticizing, I’d like to suggest the authors to consider including IE in their large-scale field study which will for sure provide them with more soundness and interesting data findings. </a:t>
            </a:r>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8</a:t>
            </a:fld>
            <a:endParaRPr kumimoji="1" lang="zh-CN" altLang="en-US"/>
          </a:p>
        </p:txBody>
      </p:sp>
    </p:spTree>
    <p:extLst>
      <p:ext uri="{BB962C8B-B14F-4D97-AF65-F5344CB8AC3E}">
        <p14:creationId xmlns:p14="http://schemas.microsoft.com/office/powerpoint/2010/main" val="2927913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en-US" altLang="zh-CN" dirty="0" smtClean="0"/>
              <a:t>9.</a:t>
            </a:r>
            <a:r>
              <a:rPr kumimoji="1" lang="en-US" altLang="zh-CN" baseline="0" dirty="0" smtClean="0"/>
              <a:t> Here comes my question, </a:t>
            </a:r>
            <a:r>
              <a:rPr kumimoji="1" lang="en-AU" altLang="zh-CN" sz="1200" baseline="0" dirty="0" smtClean="0"/>
              <a:t>b</a:t>
            </a:r>
            <a:r>
              <a:rPr kumimoji="1" lang="en-AU" altLang="zh-CN" sz="1200" dirty="0" smtClean="0"/>
              <a:t>ased on this paper and your own research, what do you think are the causes  of Google Chrome’s SSL warning high </a:t>
            </a:r>
            <a:r>
              <a:rPr kumimoji="1" lang="en-AU" altLang="zh-CN" sz="1200" dirty="0" err="1" smtClean="0"/>
              <a:t>clickthourgh</a:t>
            </a:r>
            <a:r>
              <a:rPr kumimoji="1" lang="en-AU" altLang="zh-CN" sz="1200" dirty="0" smtClean="0"/>
              <a:t> rate? Any suggestions for web browser warning designers and researchers?</a:t>
            </a:r>
            <a:endParaRPr kumimoji="1" lang="zh-CN" altLang="en-US" dirty="0"/>
          </a:p>
        </p:txBody>
      </p:sp>
      <p:sp>
        <p:nvSpPr>
          <p:cNvPr id="4" name="幻灯片编号占位符 3"/>
          <p:cNvSpPr>
            <a:spLocks noGrp="1"/>
          </p:cNvSpPr>
          <p:nvPr>
            <p:ph type="sldNum" sz="quarter" idx="10"/>
          </p:nvPr>
        </p:nvSpPr>
        <p:spPr/>
        <p:txBody>
          <a:bodyPr/>
          <a:lstStyle/>
          <a:p>
            <a:fld id="{1C73C3D4-D8FB-6F45-B503-B848ABF134F1}" type="slidenum">
              <a:rPr kumimoji="1" lang="zh-CN" altLang="en-US" smtClean="0"/>
              <a:pPr/>
              <a:t>9</a:t>
            </a:fld>
            <a:endParaRPr kumimoji="1" lang="zh-CN" altLang="en-US"/>
          </a:p>
        </p:txBody>
      </p:sp>
    </p:spTree>
    <p:extLst>
      <p:ext uri="{BB962C8B-B14F-4D97-AF65-F5344CB8AC3E}">
        <p14:creationId xmlns:p14="http://schemas.microsoft.com/office/powerpoint/2010/main" val="4029620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zh-CN" altLang="en-AU" smtClean="0"/>
              <a:t>单击此处编辑母版标题样式</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AU" smtClean="0"/>
              <a:t>单击此处编辑母版副标题样式</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pPr/>
              <a:t>9/19/13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zh-CN" altLang="en-AU" smtClean="0"/>
              <a:t>单击此处编辑母版标题样式</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zh-CN" altLang="en-AU" smtClean="0"/>
              <a:t>单击此处编辑母版文本样式</a:t>
            </a:r>
          </a:p>
        </p:txBody>
      </p:sp>
      <p:sp>
        <p:nvSpPr>
          <p:cNvPr id="5" name="Date Placeholder 4"/>
          <p:cNvSpPr>
            <a:spLocks noGrp="1"/>
          </p:cNvSpPr>
          <p:nvPr>
            <p:ph type="dt" sz="half" idx="10"/>
          </p:nvPr>
        </p:nvSpPr>
        <p:spPr/>
        <p:txBody>
          <a:bodyPr/>
          <a:lstStyle/>
          <a:p>
            <a:fld id="{651A0C47-018D-4460-B945-BFF7981B6CA6}" type="datetimeFigureOut">
              <a:rPr lang="en-US" smtClean="0"/>
              <a:pPr/>
              <a:t>9/19/13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位于标题上)">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zh-CN" altLang="en-AU" smtClean="0"/>
              <a:t>单击此处编辑母版标题样式</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zh-CN" altLang="en-AU" smtClean="0"/>
              <a:t>单击此处编辑母版文本样式</a:t>
            </a:r>
          </a:p>
        </p:txBody>
      </p:sp>
      <p:sp>
        <p:nvSpPr>
          <p:cNvPr id="5" name="Date Placeholder 4"/>
          <p:cNvSpPr>
            <a:spLocks noGrp="1"/>
          </p:cNvSpPr>
          <p:nvPr>
            <p:ph type="dt" sz="half" idx="10"/>
          </p:nvPr>
        </p:nvSpPr>
        <p:spPr/>
        <p:txBody>
          <a:bodyPr/>
          <a:lstStyle/>
          <a:p>
            <a:fld id="{651A0C47-018D-4460-B945-BFF7981B6CA6}" type="datetimeFigureOut">
              <a:rPr lang="en-US" smtClean="0"/>
              <a:pPr/>
              <a:t>9/19/13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情节提要">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zh-CN" altLang="en-AU" smtClean="0"/>
              <a:t>单击此处编辑母版标题样式</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zh-CN" altLang="en-AU" smtClean="0"/>
              <a:t>单击此处编辑母版文本样式</a:t>
            </a:r>
          </a:p>
        </p:txBody>
      </p:sp>
      <p:sp>
        <p:nvSpPr>
          <p:cNvPr id="5" name="Date Placeholder 4"/>
          <p:cNvSpPr>
            <a:spLocks noGrp="1"/>
          </p:cNvSpPr>
          <p:nvPr>
            <p:ph type="dt" sz="half" idx="10"/>
          </p:nvPr>
        </p:nvSpPr>
        <p:spPr/>
        <p:txBody>
          <a:bodyPr/>
          <a:lstStyle/>
          <a:p>
            <a:fld id="{651A0C47-018D-4460-B945-BFF7981B6CA6}" type="datetimeFigureOut">
              <a:rPr lang="en-US" smtClean="0"/>
              <a:pPr/>
              <a:t>9/19/13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pPr/>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AU" smtClean="0"/>
              <a:t>将图片拖动到占位符，或单击添加图标</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AU" smtClean="0"/>
              <a:t>单击此处编辑母版标题样式</a:t>
            </a:r>
            <a:endParaRPr/>
          </a:p>
        </p:txBody>
      </p:sp>
      <p:sp>
        <p:nvSpPr>
          <p:cNvPr id="3" name="Vertical Text Placeholder 2"/>
          <p:cNvSpPr>
            <a:spLocks noGrp="1"/>
          </p:cNvSpPr>
          <p:nvPr>
            <p:ph type="body" orient="vert" idx="1"/>
          </p:nvPr>
        </p:nvSpPr>
        <p:spPr/>
        <p:txBody>
          <a:bodyPr vert="eaVert"/>
          <a:lstStyle>
            <a:lvl5pPr>
              <a:defRPr/>
            </a:lvl5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pPr/>
              <a:t>9/19/13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zh-CN" altLang="en-AU" smtClean="0"/>
              <a:t>单击此处编辑母版标题样式</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pPr/>
              <a:t>9/19/13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AU" smtClean="0"/>
              <a:t>单击此处编辑母版标题样式</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pPr/>
              <a:t>9/19/13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标题幻灯片(带图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zh-CN" altLang="en-AU" smtClean="0"/>
              <a:t>单击此处编辑母版标题样式</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AU" smtClean="0"/>
              <a:t>单击此处编辑母版副标题样式</a:t>
            </a:r>
            <a:endParaRPr dirty="0"/>
          </a:p>
        </p:txBody>
      </p:sp>
      <p:sp>
        <p:nvSpPr>
          <p:cNvPr id="4" name="Date Placeholder 3"/>
          <p:cNvSpPr>
            <a:spLocks noGrp="1"/>
          </p:cNvSpPr>
          <p:nvPr>
            <p:ph type="dt" sz="half" idx="10"/>
          </p:nvPr>
        </p:nvSpPr>
        <p:spPr/>
        <p:txBody>
          <a:bodyPr/>
          <a:lstStyle/>
          <a:p>
            <a:fld id="{651A0C47-018D-4460-B945-BFF7981B6CA6}" type="datetimeFigureOut">
              <a:rPr lang="en-US" smtClean="0"/>
              <a:pPr/>
              <a:t>9/19/13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pPr/>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zh-CN" altLang="en-AU" smtClean="0"/>
              <a:t>将图片拖动到占位符，或单击添加图标</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zh-CN" altLang="en-AU" smtClean="0"/>
              <a:t>单击此处编辑母版标题样式</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AU" smtClean="0"/>
              <a:t>单击此处编辑母版文本样式</a:t>
            </a:r>
          </a:p>
        </p:txBody>
      </p:sp>
      <p:sp>
        <p:nvSpPr>
          <p:cNvPr id="4" name="Date Placeholder 3"/>
          <p:cNvSpPr>
            <a:spLocks noGrp="1"/>
          </p:cNvSpPr>
          <p:nvPr>
            <p:ph type="dt" sz="half" idx="10"/>
          </p:nvPr>
        </p:nvSpPr>
        <p:spPr/>
        <p:txBody>
          <a:bodyPr/>
          <a:lstStyle/>
          <a:p>
            <a:fld id="{651A0C47-018D-4460-B945-BFF7981B6CA6}" type="datetimeFigureOut">
              <a:rPr lang="en-US" smtClean="0"/>
              <a:pPr/>
              <a:t>9/19/13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zh-CN" altLang="en-AU" smtClean="0"/>
              <a:t>单击此处编辑母版标题样式</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5" name="Date Placeholder 4"/>
          <p:cNvSpPr>
            <a:spLocks noGrp="1"/>
          </p:cNvSpPr>
          <p:nvPr>
            <p:ph type="dt" sz="half" idx="10"/>
          </p:nvPr>
        </p:nvSpPr>
        <p:spPr/>
        <p:txBody>
          <a:bodyPr/>
          <a:lstStyle/>
          <a:p>
            <a:fld id="{651A0C47-018D-4460-B945-BFF7981B6CA6}" type="datetimeFigureOut">
              <a:rPr lang="en-US" smtClean="0"/>
              <a:pPr/>
              <a:t>9/19/13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zh-CN" altLang="en-AU" smtClean="0"/>
              <a:t>单击此处编辑母版标题样式</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AU" smtClean="0"/>
              <a:t>单击此处编辑母版文本样式</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AU" smtClean="0"/>
              <a:t>单击此处编辑母版文本样式</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7" name="Date Placeholder 6"/>
          <p:cNvSpPr>
            <a:spLocks noGrp="1"/>
          </p:cNvSpPr>
          <p:nvPr>
            <p:ph type="dt" sz="half" idx="10"/>
          </p:nvPr>
        </p:nvSpPr>
        <p:spPr/>
        <p:txBody>
          <a:bodyPr/>
          <a:lstStyle/>
          <a:p>
            <a:fld id="{651A0C47-018D-4460-B945-BFF7981B6CA6}" type="datetimeFigureOut">
              <a:rPr lang="en-US" smtClean="0"/>
              <a:pPr/>
              <a:t>9/19/13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1F5A0A-F6FC-4FFD-9B49-0DA8697211D9}" type="slidenum">
              <a:rPr lang="en-US" smtClean="0"/>
              <a:pPr/>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AU" smtClean="0"/>
              <a:t>单击此处编辑母版标题样式</a:t>
            </a:r>
            <a:endParaRPr/>
          </a:p>
        </p:txBody>
      </p:sp>
      <p:sp>
        <p:nvSpPr>
          <p:cNvPr id="3" name="Date Placeholder 2"/>
          <p:cNvSpPr>
            <a:spLocks noGrp="1"/>
          </p:cNvSpPr>
          <p:nvPr>
            <p:ph type="dt" sz="half" idx="10"/>
          </p:nvPr>
        </p:nvSpPr>
        <p:spPr/>
        <p:txBody>
          <a:bodyPr/>
          <a:lstStyle/>
          <a:p>
            <a:fld id="{651A0C47-018D-4460-B945-BFF7981B6CA6}" type="datetimeFigureOut">
              <a:rPr lang="en-US" smtClean="0"/>
              <a:pPr/>
              <a:t>9/19/13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1A0C47-018D-4460-B945-BFF7981B6CA6}" type="datetimeFigureOut">
              <a:rPr lang="en-US" smtClean="0"/>
              <a:pPr/>
              <a:t>9/19/13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zh-CN" altLang="en-AU" smtClean="0"/>
              <a:t>单击此处编辑母版标题样式</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AU" smtClean="0"/>
              <a:t>单击此处编辑母版文本样式</a:t>
            </a:r>
          </a:p>
        </p:txBody>
      </p:sp>
      <p:sp>
        <p:nvSpPr>
          <p:cNvPr id="5" name="Date Placeholder 4"/>
          <p:cNvSpPr>
            <a:spLocks noGrp="1"/>
          </p:cNvSpPr>
          <p:nvPr>
            <p:ph type="dt" sz="half" idx="10"/>
          </p:nvPr>
        </p:nvSpPr>
        <p:spPr/>
        <p:txBody>
          <a:bodyPr/>
          <a:lstStyle/>
          <a:p>
            <a:fld id="{651A0C47-018D-4460-B945-BFF7981B6CA6}" type="datetimeFigureOut">
              <a:rPr lang="en-US" smtClean="0"/>
              <a:pPr/>
              <a:t>9/19/13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1F5A0A-F6FC-4FFD-9B49-0DA8697211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zh-CN" altLang="en-AU" smtClean="0"/>
              <a:t>单击此处编辑母版标题样式</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zh-CN" altLang="en-AU" smtClean="0"/>
              <a:t>单击此处编辑母版文本样式</a:t>
            </a:r>
          </a:p>
          <a:p>
            <a:pPr lvl="1"/>
            <a:r>
              <a:rPr lang="zh-CN" altLang="en-AU" smtClean="0"/>
              <a:t>二级</a:t>
            </a:r>
          </a:p>
          <a:p>
            <a:pPr lvl="2"/>
            <a:r>
              <a:rPr lang="zh-CN" altLang="en-AU" smtClean="0"/>
              <a:t>三级</a:t>
            </a:r>
          </a:p>
          <a:p>
            <a:pPr lvl="3"/>
            <a:r>
              <a:rPr lang="zh-CN" altLang="en-AU" smtClean="0"/>
              <a:t>四级</a:t>
            </a:r>
          </a:p>
          <a:p>
            <a:pPr lvl="4"/>
            <a:r>
              <a:rPr lang="zh-CN" altLang="en-AU" smtClean="0"/>
              <a:t>五级</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651A0C47-018D-4460-B945-BFF7981B6CA6}" type="datetimeFigureOut">
              <a:rPr lang="en-US" smtClean="0"/>
              <a:pPr/>
              <a:t>9/19/13</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9C1F5A0A-F6FC-4FFD-9B49-0DA8697211D9}"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25734" y="377246"/>
            <a:ext cx="8864241" cy="1270057"/>
          </a:xfrm>
        </p:spPr>
        <p:txBody>
          <a:bodyPr/>
          <a:lstStyle/>
          <a:p>
            <a:r>
              <a:rPr lang="en-US" altLang="zh-CN" sz="2300" dirty="0" smtClean="0">
                <a:effectLst/>
              </a:rPr>
              <a:t>Alice in </a:t>
            </a:r>
            <a:r>
              <a:rPr lang="en-US" altLang="zh-CN" sz="2300" dirty="0" err="1" smtClean="0">
                <a:effectLst/>
              </a:rPr>
              <a:t>Warningland</a:t>
            </a:r>
            <a:r>
              <a:rPr lang="en-US" altLang="zh-CN" sz="2300" dirty="0" smtClean="0">
                <a:effectLst/>
              </a:rPr>
              <a:t>:</a:t>
            </a:r>
            <a:br>
              <a:rPr lang="en-US" altLang="zh-CN" sz="2300" dirty="0" smtClean="0">
                <a:effectLst/>
              </a:rPr>
            </a:br>
            <a:r>
              <a:rPr lang="en-US" altLang="zh-CN" sz="2300" dirty="0" smtClean="0">
                <a:effectLst/>
              </a:rPr>
              <a:t>A Large-Scale Field Study of Browser Security Warning Effectiveness</a:t>
            </a:r>
            <a:endParaRPr lang="en-AU" altLang="zh-CN" sz="2300" dirty="0">
              <a:effectLst/>
            </a:endParaRPr>
          </a:p>
        </p:txBody>
      </p:sp>
      <p:sp>
        <p:nvSpPr>
          <p:cNvPr id="3" name="副标题 2"/>
          <p:cNvSpPr>
            <a:spLocks noGrp="1"/>
          </p:cNvSpPr>
          <p:nvPr>
            <p:ph type="subTitle" idx="1"/>
          </p:nvPr>
        </p:nvSpPr>
        <p:spPr>
          <a:xfrm>
            <a:off x="685800" y="2397367"/>
            <a:ext cx="7772400" cy="1176247"/>
          </a:xfrm>
        </p:spPr>
        <p:txBody>
          <a:bodyPr>
            <a:normAutofit/>
          </a:bodyPr>
          <a:lstStyle/>
          <a:p>
            <a:r>
              <a:rPr kumimoji="1" lang="en-AU" altLang="zh-CN" sz="1800" dirty="0" err="1" smtClean="0"/>
              <a:t>Ranran</a:t>
            </a:r>
            <a:r>
              <a:rPr kumimoji="1" lang="en-AU" altLang="zh-CN" sz="1800" dirty="0" smtClean="0"/>
              <a:t> (Monica) </a:t>
            </a:r>
            <a:r>
              <a:rPr kumimoji="1" lang="en-AU" altLang="zh-CN" sz="1800" dirty="0" err="1" smtClean="0"/>
              <a:t>Bian</a:t>
            </a:r>
            <a:r>
              <a:rPr kumimoji="1" lang="en-AU" altLang="zh-CN" sz="1800" dirty="0" smtClean="0"/>
              <a:t>  UPI: rbia002</a:t>
            </a:r>
          </a:p>
          <a:p>
            <a:r>
              <a:rPr kumimoji="1" lang="en-AU" altLang="zh-CN" sz="1800" dirty="0" smtClean="0"/>
              <a:t>Faculty of Science – Computer Science</a:t>
            </a:r>
          </a:p>
          <a:p>
            <a:r>
              <a:rPr kumimoji="1" lang="en-AU" altLang="zh-CN" sz="1800" dirty="0" smtClean="0"/>
              <a:t>The University of Auckland</a:t>
            </a:r>
            <a:endParaRPr kumimoji="1" lang="zh-CN" altLang="en-US" sz="1800" dirty="0"/>
          </a:p>
        </p:txBody>
      </p:sp>
      <p:pic>
        <p:nvPicPr>
          <p:cNvPr id="7" name="图片 6" descr="UA-logo1.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94598" y="5462199"/>
            <a:ext cx="2649945" cy="825269"/>
          </a:xfrm>
          <a:prstGeom prst="rect">
            <a:avLst/>
          </a:prstGeom>
        </p:spPr>
      </p:pic>
      <p:sp>
        <p:nvSpPr>
          <p:cNvPr id="4" name="文本框 3"/>
          <p:cNvSpPr txBox="1"/>
          <p:nvPr/>
        </p:nvSpPr>
        <p:spPr>
          <a:xfrm>
            <a:off x="125734" y="4213014"/>
            <a:ext cx="8864241" cy="646331"/>
          </a:xfrm>
          <a:prstGeom prst="rect">
            <a:avLst/>
          </a:prstGeom>
          <a:noFill/>
        </p:spPr>
        <p:txBody>
          <a:bodyPr wrap="square" rtlCol="0">
            <a:spAutoFit/>
          </a:bodyPr>
          <a:lstStyle/>
          <a:p>
            <a:r>
              <a:rPr kumimoji="1" lang="en-US" altLang="zh-CN" dirty="0"/>
              <a:t>D. </a:t>
            </a:r>
            <a:r>
              <a:rPr kumimoji="1" lang="en-US" altLang="zh-CN" dirty="0" err="1"/>
              <a:t>Akhawe</a:t>
            </a:r>
            <a:r>
              <a:rPr kumimoji="1" lang="en-US" altLang="zh-CN" dirty="0"/>
              <a:t> and A. P. Felt</a:t>
            </a:r>
            <a:r>
              <a:rPr kumimoji="1" lang="en-US" altLang="zh-CN"/>
              <a:t>, </a:t>
            </a:r>
            <a:r>
              <a:rPr kumimoji="1" lang="en-US" altLang="zh-CN" smtClean="0"/>
              <a:t>“Alice </a:t>
            </a:r>
            <a:r>
              <a:rPr kumimoji="1" lang="en-US" altLang="zh-CN" dirty="0"/>
              <a:t>in </a:t>
            </a:r>
            <a:r>
              <a:rPr kumimoji="1" lang="en-US" altLang="zh-CN" dirty="0" err="1"/>
              <a:t>warningland</a:t>
            </a:r>
            <a:r>
              <a:rPr kumimoji="1" lang="en-US" altLang="zh-CN" dirty="0"/>
              <a:t>: A large</a:t>
            </a:r>
            <a:r>
              <a:rPr kumimoji="1" lang="en-US" altLang="zh-CN" dirty="0" smtClean="0"/>
              <a:t>-scaled </a:t>
            </a:r>
            <a:r>
              <a:rPr kumimoji="1" lang="en-US" altLang="zh-CN" dirty="0"/>
              <a:t>study of </a:t>
            </a:r>
            <a:r>
              <a:rPr kumimoji="1" lang="en-US" altLang="zh-CN" dirty="0" smtClean="0"/>
              <a:t>browser security </a:t>
            </a:r>
            <a:r>
              <a:rPr kumimoji="1" lang="en-US" altLang="zh-CN" dirty="0"/>
              <a:t>warning </a:t>
            </a:r>
            <a:r>
              <a:rPr kumimoji="1" lang="en-US" altLang="zh-CN" dirty="0" err="1" smtClean="0"/>
              <a:t>eectiveness</a:t>
            </a:r>
            <a:r>
              <a:rPr kumimoji="1" lang="en-US" altLang="zh-CN" dirty="0"/>
              <a:t>," in </a:t>
            </a:r>
            <a:r>
              <a:rPr kumimoji="1" lang="en-US" altLang="zh-CN" dirty="0" smtClean="0"/>
              <a:t>USENIX Security </a:t>
            </a:r>
            <a:r>
              <a:rPr kumimoji="1" lang="en-US" altLang="zh-CN" dirty="0"/>
              <a:t>Symposium, 2013, author's preprint.</a:t>
            </a:r>
            <a:endParaRPr kumimoji="1" lang="zh-CN" altLang="en-US" dirty="0"/>
          </a:p>
        </p:txBody>
      </p:sp>
    </p:spTree>
    <p:extLst>
      <p:ext uri="{BB962C8B-B14F-4D97-AF65-F5344CB8AC3E}">
        <p14:creationId xmlns:p14="http://schemas.microsoft.com/office/powerpoint/2010/main" val="15140697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2589244"/>
            <a:ext cx="7770813" cy="1429871"/>
          </a:xfrm>
        </p:spPr>
        <p:txBody>
          <a:bodyPr>
            <a:noAutofit/>
          </a:bodyPr>
          <a:lstStyle/>
          <a:p>
            <a:r>
              <a:rPr kumimoji="1" lang="en-AU" altLang="zh-CN" dirty="0" smtClean="0"/>
              <a:t>Thank You!</a:t>
            </a:r>
            <a:br>
              <a:rPr kumimoji="1" lang="en-AU" altLang="zh-CN" dirty="0" smtClean="0"/>
            </a:br>
            <a:r>
              <a:rPr kumimoji="1" lang="en-AU" altLang="zh-CN" dirty="0" smtClean="0"/>
              <a:t>Any Question??</a:t>
            </a:r>
            <a:endParaRPr kumimoji="1" lang="zh-CN" altLang="en-US" dirty="0"/>
          </a:p>
        </p:txBody>
      </p:sp>
    </p:spTree>
    <p:extLst>
      <p:ext uri="{BB962C8B-B14F-4D97-AF65-F5344CB8AC3E}">
        <p14:creationId xmlns:p14="http://schemas.microsoft.com/office/powerpoint/2010/main" val="28740383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121024"/>
            <a:ext cx="7770813" cy="753237"/>
          </a:xfrm>
        </p:spPr>
        <p:txBody>
          <a:bodyPr>
            <a:normAutofit fontScale="90000"/>
          </a:bodyPr>
          <a:lstStyle/>
          <a:p>
            <a:r>
              <a:rPr kumimoji="1" lang="en-AU" altLang="zh-CN" dirty="0" smtClean="0"/>
              <a:t>SUMMARY</a:t>
            </a:r>
            <a:endParaRPr kumimoji="1" lang="zh-CN" altLang="en-US" dirty="0"/>
          </a:p>
        </p:txBody>
      </p:sp>
      <p:pic>
        <p:nvPicPr>
          <p:cNvPr id="9" name="内容占位符 8" descr="dancing_pig_2.jpg"/>
          <p:cNvPicPr>
            <a:picLocks noGrp="1" noChangeAspect="1"/>
          </p:cNvPicPr>
          <p:nvPr>
            <p:ph idx="1"/>
          </p:nvPr>
        </p:nvPicPr>
        <p:blipFill>
          <a:blip r:embed="rId3" cstate="print">
            <a:extLst>
              <a:ext uri="{28A0092B-C50C-407E-A947-70E740481C1C}">
                <a14:useLocalDpi xmlns:a14="http://schemas.microsoft.com/office/drawing/2010/main" val="0"/>
              </a:ext>
            </a:extLst>
          </a:blip>
          <a:srcRect l="22559" r="22559"/>
          <a:stretch>
            <a:fillRect/>
          </a:stretch>
        </p:blipFill>
        <p:spPr>
          <a:xfrm>
            <a:off x="458096" y="2181242"/>
            <a:ext cx="3286095" cy="3988288"/>
          </a:xfrm>
        </p:spPr>
      </p:pic>
      <p:sp>
        <p:nvSpPr>
          <p:cNvPr id="6" name="内容占位符 2"/>
          <p:cNvSpPr txBox="1">
            <a:spLocks/>
          </p:cNvSpPr>
          <p:nvPr/>
        </p:nvSpPr>
        <p:spPr>
          <a:xfrm>
            <a:off x="379367" y="890756"/>
            <a:ext cx="8077245" cy="1154685"/>
          </a:xfrm>
          <a:prstGeom prst="rect">
            <a:avLst/>
          </a:prstGeom>
        </p:spPr>
        <p:txBody>
          <a:bodyPr vert="horz" lIns="91440" tIns="45720" rIns="91440" bIns="45720" rtlCol="0">
            <a:normAutofit/>
          </a:bodyPr>
          <a:lstStyle>
            <a:lvl1pPr marL="342900" indent="-342900" algn="l" defTabSz="914400" rtl="0" eaLnBrk="1" latinLnBrk="0" hangingPunct="1">
              <a:spcBef>
                <a:spcPts val="2000"/>
              </a:spcBef>
              <a:buFontTx/>
              <a:buBlip>
                <a:blip r:embed="rId4"/>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4"/>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4"/>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4"/>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4"/>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4"/>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4"/>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4"/>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4"/>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a:lstStyle>
          <a:p>
            <a:pPr marL="0" indent="0">
              <a:buNone/>
            </a:pPr>
            <a:endParaRPr kumimoji="1" lang="zh-CN" altLang="en-US" sz="2400" dirty="0"/>
          </a:p>
        </p:txBody>
      </p:sp>
      <p:sp>
        <p:nvSpPr>
          <p:cNvPr id="7" name="文本框 6"/>
          <p:cNvSpPr txBox="1"/>
          <p:nvPr/>
        </p:nvSpPr>
        <p:spPr>
          <a:xfrm>
            <a:off x="343527" y="1045206"/>
            <a:ext cx="8571577" cy="830997"/>
          </a:xfrm>
          <a:prstGeom prst="rect">
            <a:avLst/>
          </a:prstGeom>
          <a:noFill/>
        </p:spPr>
        <p:txBody>
          <a:bodyPr wrap="none" rtlCol="0">
            <a:spAutoFit/>
          </a:bodyPr>
          <a:lstStyle/>
          <a:p>
            <a:pPr algn="just"/>
            <a:r>
              <a:rPr kumimoji="1" lang="en-US" altLang="zh-CN" sz="2400" dirty="0" smtClean="0"/>
              <a:t>Popular opinion and previous literature believe that web browser </a:t>
            </a:r>
          </a:p>
          <a:p>
            <a:pPr algn="just"/>
            <a:r>
              <a:rPr kumimoji="1" lang="en-US" altLang="zh-CN" sz="2400" dirty="0" smtClean="0"/>
              <a:t>security warnings are </a:t>
            </a:r>
            <a:r>
              <a:rPr kumimoji="1" lang="en-US" altLang="zh-CN" sz="2400" dirty="0" smtClean="0">
                <a:solidFill>
                  <a:srgbClr val="FF0000"/>
                </a:solidFill>
              </a:rPr>
              <a:t>INEFFECTIVE</a:t>
            </a:r>
            <a:r>
              <a:rPr kumimoji="1" lang="en-US" altLang="zh-CN" dirty="0" smtClean="0"/>
              <a:t>. </a:t>
            </a:r>
            <a:endParaRPr kumimoji="1" lang="zh-CN" altLang="en-US" dirty="0"/>
          </a:p>
        </p:txBody>
      </p:sp>
      <p:pic>
        <p:nvPicPr>
          <p:cNvPr id="10" name="内容占位符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625196" y="2164529"/>
            <a:ext cx="3097689" cy="3988289"/>
          </a:xfrm>
          <a:prstGeom prst="rect">
            <a:avLst/>
          </a:prstGeom>
        </p:spPr>
      </p:pic>
      <p:sp>
        <p:nvSpPr>
          <p:cNvPr id="11" name="文本框 10"/>
          <p:cNvSpPr txBox="1"/>
          <p:nvPr/>
        </p:nvSpPr>
        <p:spPr>
          <a:xfrm>
            <a:off x="3892643" y="3513539"/>
            <a:ext cx="1533965" cy="1323439"/>
          </a:xfrm>
          <a:prstGeom prst="rect">
            <a:avLst/>
          </a:prstGeom>
          <a:noFill/>
        </p:spPr>
        <p:txBody>
          <a:bodyPr wrap="square" rtlCol="0">
            <a:spAutoFit/>
          </a:bodyPr>
          <a:lstStyle/>
          <a:p>
            <a:pPr algn="ctr"/>
            <a:r>
              <a:rPr kumimoji="1" lang="en-US" altLang="zh-CN" sz="8000" dirty="0" smtClean="0">
                <a:solidFill>
                  <a:srgbClr val="FF0000"/>
                </a:solidFill>
              </a:rPr>
              <a:t>VS</a:t>
            </a:r>
            <a:endParaRPr kumimoji="1" lang="zh-CN" altLang="en-US" sz="8000" dirty="0">
              <a:solidFill>
                <a:srgbClr val="FF0000"/>
              </a:solidFill>
            </a:endParaRPr>
          </a:p>
        </p:txBody>
      </p:sp>
    </p:spTree>
    <p:extLst>
      <p:ext uri="{BB962C8B-B14F-4D97-AF65-F5344CB8AC3E}">
        <p14:creationId xmlns:p14="http://schemas.microsoft.com/office/powerpoint/2010/main" val="43007750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nodePh="1">
                                  <p:stCondLst>
                                    <p:cond delay="0"/>
                                  </p:stCondLst>
                                  <p:endCondLst>
                                    <p:cond evt="begin" delay="0">
                                      <p:tn val="5"/>
                                    </p:cond>
                                  </p:end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circle(in)">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4828" y="121024"/>
            <a:ext cx="8197642" cy="1017166"/>
          </a:xfrm>
        </p:spPr>
        <p:txBody>
          <a:bodyPr>
            <a:normAutofit/>
          </a:bodyPr>
          <a:lstStyle/>
          <a:p>
            <a:r>
              <a:rPr kumimoji="1" lang="en-AU" altLang="zh-CN" sz="4300" dirty="0" smtClean="0"/>
              <a:t>SUMMARY</a:t>
            </a:r>
            <a:endParaRPr kumimoji="1" lang="zh-CN" altLang="en-US" sz="4300" dirty="0"/>
          </a:p>
        </p:txBody>
      </p:sp>
      <p:sp>
        <p:nvSpPr>
          <p:cNvPr id="3" name="内容占位符 2"/>
          <p:cNvSpPr>
            <a:spLocks noGrp="1"/>
          </p:cNvSpPr>
          <p:nvPr>
            <p:ph idx="1"/>
          </p:nvPr>
        </p:nvSpPr>
        <p:spPr>
          <a:xfrm>
            <a:off x="494828" y="1006226"/>
            <a:ext cx="8197642" cy="5403960"/>
          </a:xfrm>
        </p:spPr>
        <p:txBody>
          <a:bodyPr>
            <a:normAutofit/>
          </a:bodyPr>
          <a:lstStyle/>
          <a:p>
            <a:pPr marL="0" indent="0" algn="just">
              <a:buNone/>
            </a:pPr>
            <a:r>
              <a:rPr kumimoji="1" lang="en-AU" altLang="zh-CN" sz="2400" dirty="0" smtClean="0"/>
              <a:t>A </a:t>
            </a:r>
            <a:r>
              <a:rPr kumimoji="1" lang="en-AU" altLang="zh-CN" sz="2400" b="1" i="1" dirty="0" err="1" smtClean="0"/>
              <a:t>clickthrough</a:t>
            </a:r>
            <a:r>
              <a:rPr kumimoji="1" lang="en-AU" altLang="zh-CN" sz="2400" b="1" i="1" dirty="0" smtClean="0"/>
              <a:t> rate </a:t>
            </a:r>
            <a:r>
              <a:rPr kumimoji="1" lang="en-AU" altLang="zh-CN" sz="2400" dirty="0" smtClean="0"/>
              <a:t>describes the proportion of users who clicked through a warning type</a:t>
            </a:r>
            <a:r>
              <a:rPr kumimoji="1" lang="en-AU" altLang="zh-CN" sz="2400" dirty="0"/>
              <a:t>. Low </a:t>
            </a:r>
            <a:r>
              <a:rPr kumimoji="1" lang="en-AU" altLang="zh-CN" sz="2400" dirty="0" err="1"/>
              <a:t>clickthrough</a:t>
            </a:r>
            <a:r>
              <a:rPr kumimoji="1" lang="en-AU" altLang="zh-CN" sz="2400" dirty="0"/>
              <a:t> rates are desirable because </a:t>
            </a:r>
            <a:r>
              <a:rPr kumimoji="1" lang="en-AU" altLang="zh-CN" sz="2400" dirty="0" smtClean="0"/>
              <a:t>they indicate </a:t>
            </a:r>
            <a:r>
              <a:rPr kumimoji="1" lang="en-AU" altLang="zh-CN" sz="2400" dirty="0"/>
              <a:t>that users notice and heed the warnings.</a:t>
            </a:r>
            <a:endParaRPr kumimoji="1" lang="en-AU" altLang="zh-CN" sz="2400" dirty="0" smtClean="0"/>
          </a:p>
          <a:p>
            <a:pPr marL="0" indent="0">
              <a:buNone/>
            </a:pPr>
            <a:endParaRPr kumimoji="1" lang="en-AU" altLang="zh-CN" sz="2400" dirty="0" smtClean="0"/>
          </a:p>
        </p:txBody>
      </p:sp>
      <p:graphicFrame>
        <p:nvGraphicFramePr>
          <p:cNvPr id="4" name="表格 3"/>
          <p:cNvGraphicFramePr>
            <a:graphicFrameLocks noGrp="1"/>
          </p:cNvGraphicFramePr>
          <p:nvPr>
            <p:extLst>
              <p:ext uri="{D42A27DB-BD31-4B8C-83A1-F6EECF244321}">
                <p14:modId xmlns:p14="http://schemas.microsoft.com/office/powerpoint/2010/main" val="516179551"/>
              </p:ext>
            </p:extLst>
          </p:nvPr>
        </p:nvGraphicFramePr>
        <p:xfrm>
          <a:off x="602140" y="2762586"/>
          <a:ext cx="7965127" cy="3455572"/>
        </p:xfrm>
        <a:graphic>
          <a:graphicData uri="http://schemas.openxmlformats.org/drawingml/2006/table">
            <a:tbl>
              <a:tblPr firstRow="1" bandRow="1">
                <a:tableStyleId>{6E25E649-3F16-4E02-A733-19D2CDBF48F0}</a:tableStyleId>
              </a:tblPr>
              <a:tblGrid>
                <a:gridCol w="5285662"/>
                <a:gridCol w="2679465"/>
              </a:tblGrid>
              <a:tr h="712372">
                <a:tc>
                  <a:txBody>
                    <a:bodyPr/>
                    <a:lstStyle/>
                    <a:p>
                      <a:pPr algn="ctr"/>
                      <a:r>
                        <a:rPr lang="en-US" altLang="zh-CN" sz="2400" dirty="0" smtClean="0"/>
                        <a:t>Browser</a:t>
                      </a:r>
                      <a:r>
                        <a:rPr lang="en-US" altLang="zh-CN" sz="2400" baseline="0" dirty="0" smtClean="0"/>
                        <a:t> Warning Type</a:t>
                      </a:r>
                      <a:endParaRPr lang="zh-CN" altLang="en-US" sz="2400" dirty="0"/>
                    </a:p>
                  </a:txBody>
                  <a:tcPr/>
                </a:tc>
                <a:tc>
                  <a:txBody>
                    <a:bodyPr/>
                    <a:lstStyle/>
                    <a:p>
                      <a:pPr algn="ctr"/>
                      <a:r>
                        <a:rPr lang="en-US" altLang="zh-CN" sz="2400" dirty="0" err="1" smtClean="0"/>
                        <a:t>Clickthrough</a:t>
                      </a:r>
                      <a:r>
                        <a:rPr lang="en-US" altLang="zh-CN" sz="2400" dirty="0" smtClean="0"/>
                        <a:t> Rate</a:t>
                      </a:r>
                      <a:endParaRPr lang="zh-CN" altLang="en-US" sz="2400" dirty="0"/>
                    </a:p>
                  </a:txBody>
                  <a:tcPr/>
                </a:tc>
              </a:tr>
              <a:tr h="395762">
                <a:tc>
                  <a:txBody>
                    <a:bodyPr/>
                    <a:lstStyle/>
                    <a:p>
                      <a:r>
                        <a:rPr lang="en-US" altLang="zh-CN" sz="2400" dirty="0" smtClean="0">
                          <a:latin typeface="+mn-lt"/>
                        </a:rPr>
                        <a:t>1. Mozilla Firefox Malware Warning</a:t>
                      </a:r>
                      <a:endParaRPr lang="zh-CN" altLang="en-US" sz="2400" dirty="0">
                        <a:latin typeface="+mn-lt"/>
                      </a:endParaRPr>
                    </a:p>
                  </a:txBody>
                  <a:tcPr/>
                </a:tc>
                <a:tc>
                  <a:txBody>
                    <a:bodyPr/>
                    <a:lstStyle/>
                    <a:p>
                      <a:pPr algn="ctr"/>
                      <a:r>
                        <a:rPr lang="en-US" altLang="zh-CN" sz="2400" dirty="0" smtClean="0">
                          <a:latin typeface="+mn-lt"/>
                        </a:rPr>
                        <a:t>7.2%</a:t>
                      </a:r>
                      <a:endParaRPr lang="zh-CN" altLang="en-US" sz="2400" dirty="0">
                        <a:latin typeface="+mn-lt"/>
                      </a:endParaRPr>
                    </a:p>
                  </a:txBody>
                  <a:tcPr/>
                </a:tc>
              </a:tr>
              <a:tr h="395762">
                <a:tc>
                  <a:txBody>
                    <a:bodyPr/>
                    <a:lstStyle/>
                    <a:p>
                      <a:r>
                        <a:rPr lang="en-US" altLang="zh-CN" sz="2400" dirty="0" smtClean="0">
                          <a:latin typeface="+mn-lt"/>
                        </a:rPr>
                        <a:t>2. Mozilla Firefox Phishing</a:t>
                      </a:r>
                      <a:r>
                        <a:rPr lang="en-US" altLang="zh-CN" sz="2400" baseline="0" dirty="0" smtClean="0">
                          <a:latin typeface="+mn-lt"/>
                        </a:rPr>
                        <a:t> Warning</a:t>
                      </a:r>
                      <a:endParaRPr lang="zh-CN" altLang="en-US" sz="2400" dirty="0">
                        <a:latin typeface="+mn-lt"/>
                      </a:endParaRPr>
                    </a:p>
                  </a:txBody>
                  <a:tcPr/>
                </a:tc>
                <a:tc>
                  <a:txBody>
                    <a:bodyPr/>
                    <a:lstStyle/>
                    <a:p>
                      <a:pPr algn="ctr"/>
                      <a:r>
                        <a:rPr lang="en-US" altLang="zh-CN" sz="2400" dirty="0" smtClean="0">
                          <a:latin typeface="+mn-lt"/>
                        </a:rPr>
                        <a:t>9.1%</a:t>
                      </a:r>
                      <a:endParaRPr lang="zh-CN" altLang="en-US" sz="2400" dirty="0">
                        <a:latin typeface="+mn-lt"/>
                      </a:endParaRPr>
                    </a:p>
                  </a:txBody>
                  <a:tcPr/>
                </a:tc>
              </a:tr>
              <a:tr h="395762">
                <a:tc>
                  <a:txBody>
                    <a:bodyPr/>
                    <a:lstStyle/>
                    <a:p>
                      <a:r>
                        <a:rPr lang="en-US" altLang="zh-CN" sz="2400" dirty="0" smtClean="0">
                          <a:latin typeface="+mn-lt"/>
                        </a:rPr>
                        <a:t>3. Google Chrome Malware Warning</a:t>
                      </a:r>
                      <a:endParaRPr lang="zh-CN" altLang="en-US" sz="2400" dirty="0">
                        <a:latin typeface="+mn-lt"/>
                      </a:endParaRPr>
                    </a:p>
                  </a:txBody>
                  <a:tcPr/>
                </a:tc>
                <a:tc>
                  <a:txBody>
                    <a:bodyPr/>
                    <a:lstStyle/>
                    <a:p>
                      <a:pPr algn="ctr"/>
                      <a:r>
                        <a:rPr lang="en-US" altLang="zh-CN" sz="2400" dirty="0" smtClean="0">
                          <a:latin typeface="+mn-lt"/>
                        </a:rPr>
                        <a:t>23.2%</a:t>
                      </a:r>
                      <a:endParaRPr lang="zh-CN" altLang="en-US" sz="2400" dirty="0">
                        <a:latin typeface="+mn-lt"/>
                      </a:endParaRPr>
                    </a:p>
                  </a:txBody>
                  <a:tcPr/>
                </a:tc>
              </a:tr>
              <a:tr h="395762">
                <a:tc>
                  <a:txBody>
                    <a:bodyPr/>
                    <a:lstStyle/>
                    <a:p>
                      <a:r>
                        <a:rPr lang="en-US" altLang="zh-CN" sz="2400" dirty="0" smtClean="0">
                          <a:latin typeface="+mn-lt"/>
                        </a:rPr>
                        <a:t>4. Google Chrome Phishing Warning</a:t>
                      </a:r>
                      <a:endParaRPr lang="zh-CN" altLang="en-US" sz="2400" dirty="0">
                        <a:latin typeface="+mn-lt"/>
                      </a:endParaRPr>
                    </a:p>
                  </a:txBody>
                  <a:tcPr/>
                </a:tc>
                <a:tc>
                  <a:txBody>
                    <a:bodyPr/>
                    <a:lstStyle/>
                    <a:p>
                      <a:pPr algn="ctr"/>
                      <a:r>
                        <a:rPr lang="en-US" altLang="zh-CN" sz="2400" dirty="0" smtClean="0">
                          <a:latin typeface="+mn-lt"/>
                        </a:rPr>
                        <a:t>18.0%</a:t>
                      </a:r>
                      <a:endParaRPr lang="zh-CN" altLang="en-US" sz="2400" dirty="0">
                        <a:latin typeface="+mn-lt"/>
                      </a:endParaRPr>
                    </a:p>
                  </a:txBody>
                  <a:tcPr/>
                </a:tc>
              </a:tr>
              <a:tr h="395762">
                <a:tc>
                  <a:txBody>
                    <a:bodyPr/>
                    <a:lstStyle/>
                    <a:p>
                      <a:r>
                        <a:rPr lang="en-US" altLang="zh-CN" sz="2400" dirty="0" smtClean="0">
                          <a:latin typeface="+mn-lt"/>
                        </a:rPr>
                        <a:t>5. Mozilla Firefox SSL Warning</a:t>
                      </a:r>
                      <a:endParaRPr lang="zh-CN" altLang="en-US" sz="2400" dirty="0">
                        <a:latin typeface="+mn-lt"/>
                      </a:endParaRPr>
                    </a:p>
                  </a:txBody>
                  <a:tcPr/>
                </a:tc>
                <a:tc>
                  <a:txBody>
                    <a:bodyPr/>
                    <a:lstStyle/>
                    <a:p>
                      <a:pPr algn="ctr"/>
                      <a:r>
                        <a:rPr lang="en-US" altLang="zh-CN" sz="2400" dirty="0" smtClean="0">
                          <a:latin typeface="+mn-lt"/>
                        </a:rPr>
                        <a:t>33.0%</a:t>
                      </a:r>
                      <a:endParaRPr lang="zh-CN" altLang="en-US" sz="2400" dirty="0">
                        <a:latin typeface="+mn-lt"/>
                      </a:endParaRPr>
                    </a:p>
                  </a:txBody>
                  <a:tcPr/>
                </a:tc>
              </a:tr>
              <a:tr h="395762">
                <a:tc>
                  <a:txBody>
                    <a:bodyPr/>
                    <a:lstStyle/>
                    <a:p>
                      <a:r>
                        <a:rPr lang="en-US" altLang="zh-CN" sz="2400" dirty="0" smtClean="0">
                          <a:latin typeface="+mn-lt"/>
                        </a:rPr>
                        <a:t>6. Google Chrome SSL Warning</a:t>
                      </a:r>
                      <a:endParaRPr lang="zh-CN" altLang="en-US" sz="2400" dirty="0">
                        <a:latin typeface="+mn-lt"/>
                      </a:endParaRPr>
                    </a:p>
                  </a:txBody>
                  <a:tcPr/>
                </a:tc>
                <a:tc>
                  <a:txBody>
                    <a:bodyPr/>
                    <a:lstStyle/>
                    <a:p>
                      <a:pPr algn="ctr"/>
                      <a:r>
                        <a:rPr lang="en-US" altLang="zh-CN" sz="2400" dirty="0" smtClean="0">
                          <a:solidFill>
                            <a:srgbClr val="FF0000"/>
                          </a:solidFill>
                          <a:latin typeface="+mn-lt"/>
                        </a:rPr>
                        <a:t>70.2%</a:t>
                      </a:r>
                      <a:endParaRPr lang="zh-CN" altLang="en-US" sz="2400" dirty="0">
                        <a:solidFill>
                          <a:srgbClr val="FF0000"/>
                        </a:solidFill>
                        <a:latin typeface="+mn-lt"/>
                      </a:endParaRPr>
                    </a:p>
                  </a:txBody>
                  <a:tcPr/>
                </a:tc>
              </a:tr>
            </a:tbl>
          </a:graphicData>
        </a:graphic>
      </p:graphicFrame>
    </p:spTree>
    <p:extLst>
      <p:ext uri="{BB962C8B-B14F-4D97-AF65-F5344CB8AC3E}">
        <p14:creationId xmlns:p14="http://schemas.microsoft.com/office/powerpoint/2010/main" val="176003275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4828" y="121024"/>
            <a:ext cx="7925045" cy="731334"/>
          </a:xfrm>
        </p:spPr>
        <p:txBody>
          <a:bodyPr>
            <a:normAutofit fontScale="90000"/>
          </a:bodyPr>
          <a:lstStyle/>
          <a:p>
            <a:r>
              <a:rPr kumimoji="1" lang="en-AU" altLang="zh-CN" sz="4300" dirty="0" smtClean="0"/>
              <a:t>SUMMARY</a:t>
            </a:r>
            <a:endParaRPr kumimoji="1" lang="zh-CN" altLang="en-US" sz="4300" dirty="0"/>
          </a:p>
        </p:txBody>
      </p:sp>
      <p:sp>
        <p:nvSpPr>
          <p:cNvPr id="3" name="内容占位符 2"/>
          <p:cNvSpPr>
            <a:spLocks noGrp="1"/>
          </p:cNvSpPr>
          <p:nvPr>
            <p:ph idx="1"/>
          </p:nvPr>
        </p:nvSpPr>
        <p:spPr>
          <a:xfrm>
            <a:off x="300762" y="991518"/>
            <a:ext cx="8614342" cy="5685784"/>
          </a:xfrm>
        </p:spPr>
        <p:txBody>
          <a:bodyPr>
            <a:normAutofit lnSpcReduction="10000"/>
          </a:bodyPr>
          <a:lstStyle/>
          <a:p>
            <a:r>
              <a:rPr kumimoji="1" lang="en-AU" altLang="zh-CN" dirty="0" smtClean="0"/>
              <a:t>Findings on Browser Warning Types 1 to 5 Demonstrate:</a:t>
            </a:r>
          </a:p>
          <a:p>
            <a:pPr indent="-80963">
              <a:lnSpc>
                <a:spcPct val="50000"/>
              </a:lnSpc>
              <a:buFont typeface="Wingdings" charset="2"/>
              <a:buChar char="ü"/>
            </a:pPr>
            <a:r>
              <a:rPr kumimoji="1" lang="en-AU" altLang="zh-CN" dirty="0" smtClean="0"/>
              <a:t>    security warnings can be effective in practice</a:t>
            </a:r>
          </a:p>
          <a:p>
            <a:pPr marL="723900" indent="-461963">
              <a:lnSpc>
                <a:spcPct val="80000"/>
              </a:lnSpc>
              <a:buFont typeface="Wingdings" charset="2"/>
              <a:buChar char="ü"/>
            </a:pPr>
            <a:r>
              <a:rPr kumimoji="1" lang="en-AU" altLang="zh-CN" dirty="0" smtClean="0"/>
              <a:t>security experts and system architects should not dismiss the     goal of communicating security information to end users</a:t>
            </a:r>
          </a:p>
          <a:p>
            <a:r>
              <a:rPr kumimoji="1" lang="en-AU" altLang="zh-CN" dirty="0" smtClean="0"/>
              <a:t>Findings on Browser Warning Type 6 Demonstrate:</a:t>
            </a:r>
          </a:p>
          <a:p>
            <a:pPr marL="720725" indent="-458788">
              <a:lnSpc>
                <a:spcPct val="50000"/>
              </a:lnSpc>
              <a:buFont typeface="Wingdings" charset="2"/>
              <a:buChar char="ü"/>
            </a:pPr>
            <a:r>
              <a:rPr kumimoji="1" lang="en-AU" altLang="zh-CN" dirty="0" smtClean="0"/>
              <a:t>user behaviour varies across warnings</a:t>
            </a:r>
            <a:endParaRPr kumimoji="1" lang="en-AU" altLang="zh-CN" dirty="0"/>
          </a:p>
          <a:p>
            <a:pPr marL="723900" indent="-461963">
              <a:lnSpc>
                <a:spcPct val="80000"/>
              </a:lnSpc>
              <a:buFont typeface="Wingdings" charset="2"/>
              <a:buChar char="ü"/>
            </a:pPr>
            <a:r>
              <a:rPr kumimoji="1" lang="en-AU" altLang="zh-CN" dirty="0" smtClean="0"/>
              <a:t>user experience of a warning can have a significant impact on user behaviour</a:t>
            </a:r>
          </a:p>
          <a:p>
            <a:r>
              <a:rPr kumimoji="1" lang="en-AU" altLang="zh-CN" dirty="0" smtClean="0"/>
              <a:t>Recommendations for Warning Designers and Researchers:</a:t>
            </a:r>
          </a:p>
          <a:p>
            <a:pPr marL="723900" indent="-449263">
              <a:lnSpc>
                <a:spcPct val="60000"/>
              </a:lnSpc>
              <a:buFont typeface="Wingdings" charset="2"/>
              <a:buChar char="ü"/>
            </a:pPr>
            <a:r>
              <a:rPr kumimoji="1" lang="en-AU" altLang="zh-CN" dirty="0" smtClean="0"/>
              <a:t>warning appearance</a:t>
            </a:r>
          </a:p>
          <a:p>
            <a:pPr marL="723900" indent="-449263">
              <a:lnSpc>
                <a:spcPct val="60000"/>
              </a:lnSpc>
              <a:buFont typeface="Wingdings" charset="2"/>
              <a:buChar char="ü"/>
            </a:pPr>
            <a:r>
              <a:rPr kumimoji="1" lang="en-AU" altLang="zh-CN" dirty="0" smtClean="0"/>
              <a:t>remembering exceptions</a:t>
            </a:r>
          </a:p>
          <a:p>
            <a:pPr marL="723900" indent="-449263">
              <a:lnSpc>
                <a:spcPct val="60000"/>
              </a:lnSpc>
              <a:buFont typeface="Wingdings" charset="2"/>
              <a:buChar char="ü"/>
            </a:pPr>
            <a:r>
              <a:rPr kumimoji="1" lang="en-AU" altLang="zh-CN" dirty="0" smtClean="0"/>
              <a:t>avoid warning fatigue</a:t>
            </a:r>
          </a:p>
          <a:p>
            <a:pPr marL="723900" indent="-449263">
              <a:lnSpc>
                <a:spcPct val="60000"/>
              </a:lnSpc>
              <a:buFont typeface="Wingdings" charset="2"/>
              <a:buChar char="ü"/>
            </a:pPr>
            <a:r>
              <a:rPr kumimoji="1" lang="en-AU" altLang="zh-CN" dirty="0" smtClean="0"/>
              <a:t>don’t hide important details</a:t>
            </a:r>
          </a:p>
          <a:p>
            <a:pPr marL="0" indent="0">
              <a:buNone/>
            </a:pPr>
            <a:endParaRPr kumimoji="1" lang="en-AU" altLang="zh-CN" sz="2400" dirty="0" smtClean="0"/>
          </a:p>
          <a:p>
            <a:pPr marL="0" indent="0">
              <a:buNone/>
            </a:pPr>
            <a:endParaRPr kumimoji="1" lang="en-AU" altLang="zh-CN" sz="2400" dirty="0" smtClean="0"/>
          </a:p>
        </p:txBody>
      </p:sp>
    </p:spTree>
    <p:extLst>
      <p:ext uri="{BB962C8B-B14F-4D97-AF65-F5344CB8AC3E}">
        <p14:creationId xmlns:p14="http://schemas.microsoft.com/office/powerpoint/2010/main" val="37021671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ircle(i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ircle(in)">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ircle(in)">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ircle(in)">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32344"/>
            <a:ext cx="7770813" cy="777375"/>
          </a:xfrm>
        </p:spPr>
        <p:txBody>
          <a:bodyPr>
            <a:normAutofit/>
          </a:bodyPr>
          <a:lstStyle/>
          <a:p>
            <a:r>
              <a:rPr kumimoji="1" lang="en-AU" altLang="zh-CN" sz="4300" dirty="0" smtClean="0"/>
              <a:t>APPRECIATION</a:t>
            </a:r>
            <a:endParaRPr kumimoji="1" lang="zh-CN" altLang="en-US" sz="4300" dirty="0"/>
          </a:p>
        </p:txBody>
      </p:sp>
      <p:sp>
        <p:nvSpPr>
          <p:cNvPr id="3" name="内容占位符 2"/>
          <p:cNvSpPr>
            <a:spLocks noGrp="1"/>
          </p:cNvSpPr>
          <p:nvPr>
            <p:ph idx="1"/>
          </p:nvPr>
        </p:nvSpPr>
        <p:spPr>
          <a:xfrm>
            <a:off x="321940" y="1594970"/>
            <a:ext cx="8469976" cy="4949637"/>
          </a:xfrm>
        </p:spPr>
        <p:txBody>
          <a:bodyPr>
            <a:normAutofit/>
          </a:bodyPr>
          <a:lstStyle/>
          <a:p>
            <a:r>
              <a:rPr kumimoji="1" lang="en-AU" altLang="zh-CN" sz="2800" dirty="0" smtClean="0"/>
              <a:t>Experimental Methodology: in-browser telemetry</a:t>
            </a:r>
          </a:p>
          <a:p>
            <a:pPr marL="700088" algn="just">
              <a:buFont typeface="Wingdings" charset="2"/>
              <a:buChar char="ü"/>
            </a:pPr>
            <a:r>
              <a:rPr kumimoji="1" lang="en-AU" altLang="zh-CN" sz="2400" dirty="0"/>
              <a:t>a</a:t>
            </a:r>
            <a:r>
              <a:rPr kumimoji="1" lang="en-AU" altLang="zh-CN" sz="2400" dirty="0" smtClean="0"/>
              <a:t> </a:t>
            </a:r>
            <a:r>
              <a:rPr kumimoji="1" lang="en-AU" altLang="zh-CN" sz="2400" dirty="0"/>
              <a:t>mechanism for browser vendors </a:t>
            </a:r>
            <a:r>
              <a:rPr kumimoji="1" lang="en-AU" altLang="zh-CN" sz="2400" dirty="0" smtClean="0"/>
              <a:t>to collect </a:t>
            </a:r>
            <a:r>
              <a:rPr kumimoji="1" lang="en-AU" altLang="zh-CN" sz="2400" dirty="0"/>
              <a:t>pseudonymous data from end </a:t>
            </a:r>
            <a:r>
              <a:rPr kumimoji="1" lang="en-AU" altLang="zh-CN" sz="2400" dirty="0" smtClean="0"/>
              <a:t>users who opt in to statistics reporting. Telemetry assures the unobtrusive measurement of </a:t>
            </a:r>
            <a:r>
              <a:rPr kumimoji="1" lang="en-AU" altLang="zh-CN" sz="2400" dirty="0"/>
              <a:t>user </a:t>
            </a:r>
            <a:r>
              <a:rPr kumimoji="1" lang="en-AU" altLang="zh-CN" sz="2400" dirty="0" smtClean="0"/>
              <a:t>behaviour during normal </a:t>
            </a:r>
            <a:r>
              <a:rPr kumimoji="1" lang="en-AU" altLang="zh-CN" sz="2400" dirty="0"/>
              <a:t>browsing activities</a:t>
            </a:r>
            <a:r>
              <a:rPr kumimoji="1" lang="en-AU" altLang="zh-CN" sz="2400" dirty="0" smtClean="0"/>
              <a:t>. </a:t>
            </a:r>
          </a:p>
          <a:p>
            <a:pPr marL="700088" algn="just">
              <a:buFont typeface="Wingdings" charset="2"/>
              <a:buChar char="ü"/>
            </a:pPr>
            <a:r>
              <a:rPr kumimoji="1" lang="en-AU" altLang="zh-CN" sz="2400" dirty="0" smtClean="0"/>
              <a:t>no laboratory environment biases.</a:t>
            </a:r>
          </a:p>
          <a:p>
            <a:pPr marL="700088" algn="just">
              <a:buFont typeface="Wingdings" charset="2"/>
              <a:buChar char="ü"/>
            </a:pPr>
            <a:r>
              <a:rPr kumimoji="1" lang="en-AU" altLang="zh-CN" sz="2400" dirty="0"/>
              <a:t>over 25 millions warning impressions in Mozilla Firefox and Google Chrome in May and June </a:t>
            </a:r>
            <a:r>
              <a:rPr kumimoji="1" lang="en-AU" altLang="zh-CN" sz="2400" dirty="0" smtClean="0"/>
              <a:t>2013.</a:t>
            </a:r>
          </a:p>
          <a:p>
            <a:pPr marL="700088" algn="just">
              <a:buFont typeface="Wingdings" charset="2"/>
              <a:buChar char="ü"/>
            </a:pPr>
            <a:r>
              <a:rPr lang="en-US" altLang="zh-CN" sz="2400" dirty="0"/>
              <a:t>three types of browser security </a:t>
            </a:r>
            <a:r>
              <a:rPr lang="en-US" altLang="zh-CN" sz="2400" dirty="0" smtClean="0"/>
              <a:t>warnings.</a:t>
            </a:r>
            <a:endParaRPr kumimoji="1" lang="en-AU" altLang="zh-CN" sz="2400" dirty="0" smtClean="0"/>
          </a:p>
          <a:p>
            <a:pPr marL="700088" algn="just">
              <a:buFont typeface="Wingdings" charset="2"/>
              <a:buChar char="ü"/>
            </a:pPr>
            <a:endParaRPr kumimoji="1" lang="en-AU" altLang="zh-CN" sz="2400" dirty="0" smtClean="0"/>
          </a:p>
          <a:p>
            <a:pPr marL="700088" algn="just">
              <a:buFont typeface="Wingdings" charset="2"/>
              <a:buChar char="ü"/>
            </a:pPr>
            <a:endParaRPr kumimoji="1" lang="en-AU" altLang="zh-CN" sz="2400" dirty="0" smtClean="0"/>
          </a:p>
        </p:txBody>
      </p:sp>
    </p:spTree>
    <p:extLst>
      <p:ext uri="{BB962C8B-B14F-4D97-AF65-F5344CB8AC3E}">
        <p14:creationId xmlns:p14="http://schemas.microsoft.com/office/powerpoint/2010/main" val="28521432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36066"/>
            <a:ext cx="7770813" cy="970175"/>
          </a:xfrm>
        </p:spPr>
        <p:txBody>
          <a:bodyPr>
            <a:normAutofit/>
          </a:bodyPr>
          <a:lstStyle/>
          <a:p>
            <a:r>
              <a:rPr kumimoji="1" lang="en-AU" altLang="zh-CN" sz="4300" dirty="0" smtClean="0"/>
              <a:t>APPRECIATION</a:t>
            </a:r>
            <a:endParaRPr kumimoji="1" lang="zh-CN" altLang="en-US" sz="4300" dirty="0"/>
          </a:p>
        </p:txBody>
      </p:sp>
      <p:sp>
        <p:nvSpPr>
          <p:cNvPr id="3" name="内容占位符 2"/>
          <p:cNvSpPr>
            <a:spLocks noGrp="1"/>
          </p:cNvSpPr>
          <p:nvPr>
            <p:ph idx="1"/>
          </p:nvPr>
        </p:nvSpPr>
        <p:spPr>
          <a:xfrm>
            <a:off x="375597" y="1862667"/>
            <a:ext cx="8599069" cy="4261054"/>
          </a:xfrm>
        </p:spPr>
        <p:txBody>
          <a:bodyPr>
            <a:normAutofit/>
          </a:bodyPr>
          <a:lstStyle/>
          <a:p>
            <a:pPr algn="just"/>
            <a:r>
              <a:rPr kumimoji="1" lang="en-AU" altLang="zh-CN" sz="2800" dirty="0" smtClean="0"/>
              <a:t>First time heard about the technology</a:t>
            </a:r>
          </a:p>
          <a:p>
            <a:pPr marL="0" indent="0">
              <a:buNone/>
            </a:pPr>
            <a:endParaRPr kumimoji="1" lang="en-AU" altLang="zh-CN" dirty="0" smtClean="0"/>
          </a:p>
          <a:p>
            <a:pPr algn="just"/>
            <a:r>
              <a:rPr kumimoji="1" lang="en-AU" altLang="zh-CN" sz="2800" dirty="0" smtClean="0"/>
              <a:t>Can be well utilized in web-based application SDLC                        (Software Development Life Cycle)</a:t>
            </a:r>
          </a:p>
          <a:p>
            <a:pPr indent="-77788" algn="just">
              <a:buFont typeface="Wingdings" charset="2"/>
              <a:buChar char="ü"/>
            </a:pPr>
            <a:r>
              <a:rPr kumimoji="1" lang="en-AU" altLang="zh-CN" sz="2800" dirty="0"/>
              <a:t> </a:t>
            </a:r>
            <a:r>
              <a:rPr kumimoji="1" lang="en-AU" altLang="zh-CN" sz="2800" dirty="0" smtClean="0"/>
              <a:t>before releasing the software </a:t>
            </a:r>
            <a:r>
              <a:rPr kumimoji="1" lang="en-AU" altLang="zh-CN" sz="2800" dirty="0" err="1" smtClean="0"/>
              <a:t>artifact</a:t>
            </a:r>
            <a:r>
              <a:rPr kumimoji="1" lang="en-AU" altLang="zh-CN" sz="2800" dirty="0" smtClean="0"/>
              <a:t> to production</a:t>
            </a:r>
          </a:p>
          <a:p>
            <a:pPr marL="719138" indent="-444500" algn="just">
              <a:buFont typeface="Wingdings" charset="2"/>
              <a:buChar char="ü"/>
            </a:pPr>
            <a:r>
              <a:rPr kumimoji="1" lang="en-AU" altLang="zh-CN" sz="2800" dirty="0" smtClean="0"/>
              <a:t>make regression testing, partnership testing, UAT easier and more efficient</a:t>
            </a:r>
          </a:p>
        </p:txBody>
      </p:sp>
    </p:spTree>
    <p:extLst>
      <p:ext uri="{BB962C8B-B14F-4D97-AF65-F5344CB8AC3E}">
        <p14:creationId xmlns:p14="http://schemas.microsoft.com/office/powerpoint/2010/main" val="62365347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89826"/>
            <a:ext cx="7770813" cy="1095393"/>
          </a:xfrm>
        </p:spPr>
        <p:txBody>
          <a:bodyPr>
            <a:normAutofit/>
          </a:bodyPr>
          <a:lstStyle/>
          <a:p>
            <a:r>
              <a:rPr kumimoji="1" lang="en-AU" altLang="zh-CN" sz="4300" dirty="0" smtClean="0"/>
              <a:t>CRITICISM</a:t>
            </a:r>
            <a:endParaRPr kumimoji="1" lang="zh-CN" altLang="en-US" sz="4300" dirty="0"/>
          </a:p>
        </p:txBody>
      </p:sp>
      <p:sp>
        <p:nvSpPr>
          <p:cNvPr id="3" name="内容占位符 2"/>
          <p:cNvSpPr>
            <a:spLocks noGrp="1"/>
          </p:cNvSpPr>
          <p:nvPr>
            <p:ph idx="1"/>
          </p:nvPr>
        </p:nvSpPr>
        <p:spPr>
          <a:xfrm>
            <a:off x="1" y="900862"/>
            <a:ext cx="9007412" cy="5639639"/>
          </a:xfrm>
        </p:spPr>
        <p:txBody>
          <a:bodyPr>
            <a:normAutofit fontScale="92500"/>
          </a:bodyPr>
          <a:lstStyle/>
          <a:p>
            <a:pPr indent="0">
              <a:lnSpc>
                <a:spcPct val="60000"/>
              </a:lnSpc>
              <a:buNone/>
            </a:pPr>
            <a:endParaRPr kumimoji="1" lang="en-AU" altLang="zh-CN" sz="2800" dirty="0" smtClean="0"/>
          </a:p>
          <a:p>
            <a:r>
              <a:rPr kumimoji="1" lang="en-AU" altLang="zh-CN" sz="2800" dirty="0" smtClean="0"/>
              <a:t>Contracting statements made</a:t>
            </a:r>
          </a:p>
          <a:p>
            <a:pPr marL="817563" indent="-457200">
              <a:lnSpc>
                <a:spcPct val="110000"/>
              </a:lnSpc>
              <a:buFont typeface="Wingdings" charset="2"/>
              <a:buChar char="Ø"/>
            </a:pPr>
            <a:r>
              <a:rPr kumimoji="1" lang="en-AU" altLang="zh-CN" sz="2800" dirty="0" smtClean="0"/>
              <a:t>what they said in Introduction:</a:t>
            </a:r>
          </a:p>
          <a:p>
            <a:pPr marL="354013" indent="-354013">
              <a:buNone/>
            </a:pPr>
            <a:r>
              <a:rPr kumimoji="1" lang="en-AU" altLang="zh-CN" sz="2800" dirty="0"/>
              <a:t> </a:t>
            </a:r>
            <a:r>
              <a:rPr kumimoji="1" lang="en-AU" altLang="zh-CN" sz="2800" dirty="0" smtClean="0"/>
              <a:t>  </a:t>
            </a:r>
            <a:r>
              <a:rPr kumimoji="1" lang="en-AU" altLang="zh-CN" dirty="0" smtClean="0"/>
              <a:t> </a:t>
            </a:r>
            <a:r>
              <a:rPr kumimoji="1" lang="en-AU" altLang="zh-CN" sz="2000" dirty="0" smtClean="0"/>
              <a:t>“</a:t>
            </a:r>
            <a:r>
              <a:rPr lang="en-US" altLang="zh-CN" sz="2000" dirty="0"/>
              <a:t>Notably</a:t>
            </a:r>
            <a:r>
              <a:rPr lang="en-US" altLang="zh-CN" sz="2000" dirty="0" smtClean="0"/>
              <a:t>, we </a:t>
            </a:r>
            <a:r>
              <a:rPr lang="en-US" altLang="zh-CN" sz="2000" dirty="0"/>
              <a:t>find evidence suggesting that </a:t>
            </a:r>
            <a:r>
              <a:rPr lang="en-US" altLang="zh-CN" sz="2000" dirty="0" smtClean="0"/>
              <a:t>technically </a:t>
            </a:r>
            <a:r>
              <a:rPr lang="en-US" altLang="zh-CN" sz="2000" dirty="0" smtClean="0"/>
              <a:t>skilled users </a:t>
            </a:r>
            <a:r>
              <a:rPr lang="en-US" altLang="zh-CN" sz="2000" dirty="0"/>
              <a:t>ignore warnings more often</a:t>
            </a:r>
            <a:r>
              <a:rPr kumimoji="1" lang="en-AU" altLang="zh-CN" sz="2000" dirty="0" smtClean="0"/>
              <a:t>”</a:t>
            </a:r>
          </a:p>
          <a:p>
            <a:pPr marL="817563" indent="-457200">
              <a:buFont typeface="Wingdings" charset="2"/>
              <a:buChar char="Ø"/>
            </a:pPr>
            <a:r>
              <a:rPr kumimoji="1" lang="en-AU" altLang="zh-CN" sz="2800" dirty="0" smtClean="0"/>
              <a:t>What they said in </a:t>
            </a:r>
            <a:r>
              <a:rPr lang="en-US" altLang="zh-CN" sz="2400" dirty="0"/>
              <a:t> Malware/Phishing Rates </a:t>
            </a:r>
            <a:r>
              <a:rPr lang="en-US" altLang="zh-CN" sz="2400" dirty="0" smtClean="0"/>
              <a:t>by Demographics</a:t>
            </a:r>
            <a:r>
              <a:rPr kumimoji="1" lang="en-AU" altLang="zh-CN" sz="2800" dirty="0" smtClean="0"/>
              <a:t>:</a:t>
            </a:r>
          </a:p>
          <a:p>
            <a:pPr marL="354013" indent="0">
              <a:buNone/>
            </a:pPr>
            <a:r>
              <a:rPr kumimoji="1" lang="en-AU" altLang="zh-CN" sz="2000" dirty="0" smtClean="0"/>
              <a:t>“</a:t>
            </a:r>
            <a:r>
              <a:rPr lang="en-US" altLang="zh-CN" sz="2000" dirty="0"/>
              <a:t>This does not hold true for all categories and </a:t>
            </a:r>
            <a:r>
              <a:rPr lang="en-US" altLang="zh-CN" sz="2000" dirty="0" smtClean="0"/>
              <a:t>warnings (</a:t>
            </a:r>
            <a:r>
              <a:rPr lang="en-US" altLang="zh-CN" sz="2000" dirty="0"/>
              <a:t>e.g., nightly and stable users click through the </a:t>
            </a:r>
            <a:r>
              <a:rPr lang="en-US" altLang="zh-CN" sz="2000" dirty="0" smtClean="0"/>
              <a:t>Firefox malware </a:t>
            </a:r>
            <a:r>
              <a:rPr lang="en-US" altLang="zh-CN" sz="2000" dirty="0"/>
              <a:t>warning at the same rate), suggesting </a:t>
            </a:r>
            <a:r>
              <a:rPr lang="en-US" altLang="zh-CN" sz="2000" dirty="0" smtClean="0"/>
              <a:t>the need </a:t>
            </a:r>
            <a:r>
              <a:rPr lang="en-US" altLang="zh-CN" sz="2000" dirty="0"/>
              <a:t>for further study.</a:t>
            </a:r>
            <a:r>
              <a:rPr kumimoji="1" lang="en-AU" altLang="zh-CN" sz="2000" dirty="0" smtClean="0"/>
              <a:t>”</a:t>
            </a:r>
          </a:p>
          <a:p>
            <a:pPr marL="354013" indent="0">
              <a:buNone/>
            </a:pPr>
            <a:endParaRPr kumimoji="1" lang="en-AU" altLang="zh-CN" sz="2000" dirty="0" smtClean="0"/>
          </a:p>
          <a:p>
            <a:r>
              <a:rPr kumimoji="1" lang="en-AU" altLang="zh-CN" sz="2800" dirty="0"/>
              <a:t>Limitation on the Applicability of the </a:t>
            </a:r>
            <a:r>
              <a:rPr kumimoji="1" lang="en-AU" altLang="zh-CN" sz="2800" dirty="0" smtClean="0"/>
              <a:t>Findings</a:t>
            </a:r>
            <a:endParaRPr kumimoji="1" lang="en-AU" altLang="zh-CN" sz="2800" dirty="0"/>
          </a:p>
        </p:txBody>
      </p:sp>
    </p:spTree>
    <p:extLst>
      <p:ext uri="{BB962C8B-B14F-4D97-AF65-F5344CB8AC3E}">
        <p14:creationId xmlns:p14="http://schemas.microsoft.com/office/powerpoint/2010/main" val="426364007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circle(i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circle(i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circle(i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121024"/>
            <a:ext cx="7770813" cy="1095393"/>
          </a:xfrm>
        </p:spPr>
        <p:txBody>
          <a:bodyPr>
            <a:normAutofit/>
          </a:bodyPr>
          <a:lstStyle/>
          <a:p>
            <a:r>
              <a:rPr kumimoji="1" lang="en-AU" altLang="zh-CN" sz="4300" dirty="0" smtClean="0"/>
              <a:t>CRITICISM(SUGGESTION)</a:t>
            </a:r>
            <a:endParaRPr kumimoji="1" lang="zh-CN" altLang="en-US" sz="4300" dirty="0"/>
          </a:p>
        </p:txBody>
      </p:sp>
      <p:sp>
        <p:nvSpPr>
          <p:cNvPr id="3" name="内容占位符 2"/>
          <p:cNvSpPr>
            <a:spLocks noGrp="1"/>
          </p:cNvSpPr>
          <p:nvPr>
            <p:ph idx="1"/>
          </p:nvPr>
        </p:nvSpPr>
        <p:spPr>
          <a:xfrm>
            <a:off x="357711" y="1001755"/>
            <a:ext cx="8557393" cy="5856245"/>
          </a:xfrm>
        </p:spPr>
        <p:txBody>
          <a:bodyPr/>
          <a:lstStyle/>
          <a:p>
            <a:pPr algn="just"/>
            <a:r>
              <a:rPr kumimoji="1" lang="en-AU" altLang="zh-CN" sz="2800" dirty="0" smtClean="0"/>
              <a:t>No Internet Explorer?</a:t>
            </a:r>
          </a:p>
          <a:p>
            <a:pPr marL="357188" indent="0" algn="just">
              <a:lnSpc>
                <a:spcPct val="50000"/>
              </a:lnSpc>
              <a:buNone/>
            </a:pPr>
            <a:r>
              <a:rPr kumimoji="1" lang="en-US" altLang="zh-CN" dirty="0"/>
              <a:t>s</a:t>
            </a:r>
            <a:r>
              <a:rPr kumimoji="1" lang="en-US" altLang="zh-CN" dirty="0" smtClean="0"/>
              <a:t>econd most used web browser which also has in-browser telemetry </a:t>
            </a:r>
          </a:p>
          <a:p>
            <a:pPr marL="357188" indent="0">
              <a:buNone/>
            </a:pPr>
            <a:endParaRPr kumimoji="1" lang="en-US" altLang="zh-CN" dirty="0"/>
          </a:p>
        </p:txBody>
      </p:sp>
      <p:pic>
        <p:nvPicPr>
          <p:cNvPr id="4" name="图片 3" descr="wikimedia-non-mobile-web-browser-statistics.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2725" y="2189952"/>
            <a:ext cx="5830697" cy="4368565"/>
          </a:xfrm>
          <a:prstGeom prst="rect">
            <a:avLst/>
          </a:prstGeom>
        </p:spPr>
      </p:pic>
    </p:spTree>
    <p:extLst>
      <p:ext uri="{BB962C8B-B14F-4D97-AF65-F5344CB8AC3E}">
        <p14:creationId xmlns:p14="http://schemas.microsoft.com/office/powerpoint/2010/main" val="33260473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30965"/>
            <a:ext cx="7770813" cy="1256391"/>
          </a:xfrm>
        </p:spPr>
        <p:txBody>
          <a:bodyPr>
            <a:normAutofit/>
          </a:bodyPr>
          <a:lstStyle/>
          <a:p>
            <a:r>
              <a:rPr kumimoji="1" lang="en-AU" altLang="zh-CN" sz="4300" dirty="0" smtClean="0"/>
              <a:t>MY QUESTION</a:t>
            </a:r>
            <a:endParaRPr kumimoji="1" lang="zh-CN" altLang="en-US" sz="4300" dirty="0"/>
          </a:p>
        </p:txBody>
      </p:sp>
      <p:sp>
        <p:nvSpPr>
          <p:cNvPr id="3" name="内容占位符 2"/>
          <p:cNvSpPr>
            <a:spLocks noGrp="1"/>
          </p:cNvSpPr>
          <p:nvPr>
            <p:ph idx="1"/>
          </p:nvPr>
        </p:nvSpPr>
        <p:spPr>
          <a:xfrm>
            <a:off x="685800" y="1883833"/>
            <a:ext cx="7770813" cy="4275667"/>
          </a:xfrm>
        </p:spPr>
        <p:txBody>
          <a:bodyPr>
            <a:normAutofit/>
          </a:bodyPr>
          <a:lstStyle/>
          <a:p>
            <a:pPr algn="just"/>
            <a:r>
              <a:rPr kumimoji="1" lang="en-AU" altLang="zh-CN" sz="2800" dirty="0" smtClean="0"/>
              <a:t>Based on this paper and your own research, what do you think are the causes  of Google Chrome’s SSL warning high </a:t>
            </a:r>
            <a:r>
              <a:rPr kumimoji="1" lang="en-AU" altLang="zh-CN" sz="2800" dirty="0" err="1" smtClean="0"/>
              <a:t>clickthourgh</a:t>
            </a:r>
            <a:r>
              <a:rPr kumimoji="1" lang="en-AU" altLang="zh-CN" sz="2800" dirty="0" smtClean="0"/>
              <a:t> rate? Any suggestions for web browser warning designers and researchers??</a:t>
            </a:r>
          </a:p>
        </p:txBody>
      </p:sp>
    </p:spTree>
    <p:extLst>
      <p:ext uri="{BB962C8B-B14F-4D97-AF65-F5344CB8AC3E}">
        <p14:creationId xmlns:p14="http://schemas.microsoft.com/office/powerpoint/2010/main" val="315311156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故事">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主题">
  <a:themeElements>
    <a:clrScheme name="办公室">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办公室">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4264</TotalTime>
  <Words>2218</Words>
  <Application>Microsoft Macintosh PowerPoint</Application>
  <PresentationFormat>全屏显示(4:3)</PresentationFormat>
  <Paragraphs>100</Paragraphs>
  <Slides>10</Slides>
  <Notes>10</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故事</vt:lpstr>
      <vt:lpstr>Alice in Warningland: A Large-Scale Field Study of Browser Security Warning Effectiveness</vt:lpstr>
      <vt:lpstr>SUMMARY</vt:lpstr>
      <vt:lpstr>SUMMARY</vt:lpstr>
      <vt:lpstr>SUMMARY</vt:lpstr>
      <vt:lpstr>APPRECIATION</vt:lpstr>
      <vt:lpstr>APPRECIATION</vt:lpstr>
      <vt:lpstr>CRITICISM</vt:lpstr>
      <vt:lpstr>CRITICISM(SUGGESTION)</vt:lpstr>
      <vt:lpstr>MY QUESTION</vt:lpstr>
      <vt:lpstr>Thank You! Any Question??</vt:lpstr>
    </vt:vector>
  </TitlesOfParts>
  <Company>The University of Auckland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Evaluation of  Anti-Spyware Analysis for iOS</dc:title>
  <dc:creator>Shutong Jiang</dc:creator>
  <cp:lastModifiedBy>Monica Bian</cp:lastModifiedBy>
  <cp:revision>243</cp:revision>
  <dcterms:created xsi:type="dcterms:W3CDTF">2013-05-30T12:10:56Z</dcterms:created>
  <dcterms:modified xsi:type="dcterms:W3CDTF">2013-09-18T15:35:54Z</dcterms:modified>
</cp:coreProperties>
</file>