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5"/>
  </p:notesMasterIdLst>
  <p:sldIdLst>
    <p:sldId id="256" r:id="rId2"/>
    <p:sldId id="265" r:id="rId3"/>
    <p:sldId id="263" r:id="rId4"/>
    <p:sldId id="264" r:id="rId5"/>
    <p:sldId id="269" r:id="rId6"/>
    <p:sldId id="262" r:id="rId7"/>
    <p:sldId id="270" r:id="rId8"/>
    <p:sldId id="268" r:id="rId9"/>
    <p:sldId id="258" r:id="rId10"/>
    <p:sldId id="267" r:id="rId11"/>
    <p:sldId id="266" r:id="rId12"/>
    <p:sldId id="261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914" autoAdjust="0"/>
  </p:normalViewPr>
  <p:slideViewPr>
    <p:cSldViewPr>
      <p:cViewPr varScale="1">
        <p:scale>
          <a:sx n="84" d="100"/>
          <a:sy n="84" d="100"/>
        </p:scale>
        <p:origin x="-23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666F93-E094-48F9-9475-4B996B00A6AC}" type="doc">
      <dgm:prSet loTypeId="urn:microsoft.com/office/officeart/2005/8/layout/vList4" loCatId="picture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B7A0EE27-4E2A-4842-82A1-67D676B45A2B}">
      <dgm:prSet phldrT="[Text]"/>
      <dgm:spPr/>
      <dgm:t>
        <a:bodyPr/>
        <a:lstStyle/>
        <a:p>
          <a:r>
            <a:rPr lang="en-US" dirty="0" smtClean="0"/>
            <a:t>      </a:t>
          </a:r>
          <a:endParaRPr lang="en-US" dirty="0"/>
        </a:p>
      </dgm:t>
    </dgm:pt>
    <dgm:pt modelId="{A8456B52-0F1D-4C19-977A-46F57E994E11}" type="parTrans" cxnId="{F1190F56-BCDC-43E6-94EB-B9C6049D0A1C}">
      <dgm:prSet/>
      <dgm:spPr/>
      <dgm:t>
        <a:bodyPr/>
        <a:lstStyle/>
        <a:p>
          <a:endParaRPr lang="en-US"/>
        </a:p>
      </dgm:t>
    </dgm:pt>
    <dgm:pt modelId="{3C256FB2-A070-4232-B775-62E7083698BB}" type="sibTrans" cxnId="{F1190F56-BCDC-43E6-94EB-B9C6049D0A1C}">
      <dgm:prSet/>
      <dgm:spPr/>
      <dgm:t>
        <a:bodyPr/>
        <a:lstStyle/>
        <a:p>
          <a:endParaRPr lang="en-US"/>
        </a:p>
      </dgm:t>
    </dgm:pt>
    <dgm:pt modelId="{8C794813-2ABB-4F66-9A27-553E61B5C713}">
      <dgm:prSet phldrT="[Text]" phldr="1"/>
      <dgm:spPr/>
      <dgm:t>
        <a:bodyPr/>
        <a:lstStyle/>
        <a:p>
          <a:endParaRPr lang="en-US" dirty="0"/>
        </a:p>
      </dgm:t>
    </dgm:pt>
    <dgm:pt modelId="{6E477312-0579-4B6D-979A-DE7A26F62BBD}" type="parTrans" cxnId="{160B52BA-B57B-42F6-9C92-DE3AC617A5AB}">
      <dgm:prSet/>
      <dgm:spPr/>
      <dgm:t>
        <a:bodyPr/>
        <a:lstStyle/>
        <a:p>
          <a:endParaRPr lang="en-US"/>
        </a:p>
      </dgm:t>
    </dgm:pt>
    <dgm:pt modelId="{8A322F56-B471-4860-965C-29FAC0217D42}" type="sibTrans" cxnId="{160B52BA-B57B-42F6-9C92-DE3AC617A5AB}">
      <dgm:prSet/>
      <dgm:spPr/>
      <dgm:t>
        <a:bodyPr/>
        <a:lstStyle/>
        <a:p>
          <a:endParaRPr lang="en-US"/>
        </a:p>
      </dgm:t>
    </dgm:pt>
    <dgm:pt modelId="{605D7D22-89B0-4DBD-B6C1-12A28E0E46D2}">
      <dgm:prSet phldrT="[Text]" phldr="1"/>
      <dgm:spPr/>
      <dgm:t>
        <a:bodyPr/>
        <a:lstStyle/>
        <a:p>
          <a:endParaRPr lang="en-US" dirty="0"/>
        </a:p>
      </dgm:t>
    </dgm:pt>
    <dgm:pt modelId="{80EBA033-D4AA-4DB8-9957-50CD12EDDFD7}" type="parTrans" cxnId="{99D8E5D8-AE0B-478F-A5C1-C25C4779ED53}">
      <dgm:prSet/>
      <dgm:spPr/>
      <dgm:t>
        <a:bodyPr/>
        <a:lstStyle/>
        <a:p>
          <a:endParaRPr lang="en-US"/>
        </a:p>
      </dgm:t>
    </dgm:pt>
    <dgm:pt modelId="{555103AD-904C-45C6-963B-61DB1986FA28}" type="sibTrans" cxnId="{99D8E5D8-AE0B-478F-A5C1-C25C4779ED53}">
      <dgm:prSet/>
      <dgm:spPr/>
      <dgm:t>
        <a:bodyPr/>
        <a:lstStyle/>
        <a:p>
          <a:endParaRPr lang="en-US"/>
        </a:p>
      </dgm:t>
    </dgm:pt>
    <dgm:pt modelId="{B61F8A39-C73C-4B71-82A4-B7B504A95B3A}">
      <dgm:prSet phldrT="[Text]" phldr="1"/>
      <dgm:spPr/>
      <dgm:t>
        <a:bodyPr/>
        <a:lstStyle/>
        <a:p>
          <a:endParaRPr lang="en-US" dirty="0"/>
        </a:p>
      </dgm:t>
    </dgm:pt>
    <dgm:pt modelId="{A862F084-377B-4669-840C-250A600C76D0}" type="parTrans" cxnId="{3BB548D0-748A-4693-8E2E-F4330BB91307}">
      <dgm:prSet/>
      <dgm:spPr/>
      <dgm:t>
        <a:bodyPr/>
        <a:lstStyle/>
        <a:p>
          <a:endParaRPr lang="en-US"/>
        </a:p>
      </dgm:t>
    </dgm:pt>
    <dgm:pt modelId="{BE1CD93A-76A5-47D4-B397-FE0273E1541A}" type="sibTrans" cxnId="{3BB548D0-748A-4693-8E2E-F4330BB91307}">
      <dgm:prSet/>
      <dgm:spPr/>
      <dgm:t>
        <a:bodyPr/>
        <a:lstStyle/>
        <a:p>
          <a:endParaRPr lang="en-US"/>
        </a:p>
      </dgm:t>
    </dgm:pt>
    <dgm:pt modelId="{95BC0773-F6C7-440B-93FA-94546307225A}">
      <dgm:prSet phldrT="[Text]" phldr="1"/>
      <dgm:spPr/>
      <dgm:t>
        <a:bodyPr/>
        <a:lstStyle/>
        <a:p>
          <a:endParaRPr lang="en-US" dirty="0"/>
        </a:p>
      </dgm:t>
    </dgm:pt>
    <dgm:pt modelId="{EED019C4-67D7-46E2-8317-07BD90559921}" type="parTrans" cxnId="{B1B9F4F7-24FC-4A81-9AE7-649A6B7E48D3}">
      <dgm:prSet/>
      <dgm:spPr/>
      <dgm:t>
        <a:bodyPr/>
        <a:lstStyle/>
        <a:p>
          <a:endParaRPr lang="en-US"/>
        </a:p>
      </dgm:t>
    </dgm:pt>
    <dgm:pt modelId="{7DF1FC84-2181-4669-8C83-F60182FCF8B2}" type="sibTrans" cxnId="{B1B9F4F7-24FC-4A81-9AE7-649A6B7E48D3}">
      <dgm:prSet/>
      <dgm:spPr/>
      <dgm:t>
        <a:bodyPr/>
        <a:lstStyle/>
        <a:p>
          <a:endParaRPr lang="en-US"/>
        </a:p>
      </dgm:t>
    </dgm:pt>
    <dgm:pt modelId="{A50DD458-A7DC-4F39-9B45-D25ADF5737D2}">
      <dgm:prSet phldrT="[Text]" phldr="1"/>
      <dgm:spPr/>
      <dgm:t>
        <a:bodyPr/>
        <a:lstStyle/>
        <a:p>
          <a:endParaRPr lang="en-US" dirty="0"/>
        </a:p>
      </dgm:t>
    </dgm:pt>
    <dgm:pt modelId="{61F06252-7423-46BD-B9F2-4FCD615A5C8F}" type="parTrans" cxnId="{A61A74AF-F6B9-49AB-848C-62583F55C31A}">
      <dgm:prSet/>
      <dgm:spPr/>
      <dgm:t>
        <a:bodyPr/>
        <a:lstStyle/>
        <a:p>
          <a:endParaRPr lang="en-US"/>
        </a:p>
      </dgm:t>
    </dgm:pt>
    <dgm:pt modelId="{32FE635E-A6DC-47C4-8E79-99528DAB34BE}" type="sibTrans" cxnId="{A61A74AF-F6B9-49AB-848C-62583F55C31A}">
      <dgm:prSet/>
      <dgm:spPr/>
      <dgm:t>
        <a:bodyPr/>
        <a:lstStyle/>
        <a:p>
          <a:endParaRPr lang="en-US"/>
        </a:p>
      </dgm:t>
    </dgm:pt>
    <dgm:pt modelId="{1A428D61-663B-41B8-B026-DBC4F1DA779B}" type="pres">
      <dgm:prSet presAssocID="{AA666F93-E094-48F9-9475-4B996B00A6A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NZ"/>
        </a:p>
      </dgm:t>
    </dgm:pt>
    <dgm:pt modelId="{685A95D5-1B4C-4CA5-87DC-8416CF44319F}" type="pres">
      <dgm:prSet presAssocID="{B7A0EE27-4E2A-4842-82A1-67D676B45A2B}" presName="comp" presStyleCnt="0"/>
      <dgm:spPr/>
    </dgm:pt>
    <dgm:pt modelId="{CBADFF1D-5DC8-4D84-A95B-B8073175412F}" type="pres">
      <dgm:prSet presAssocID="{B7A0EE27-4E2A-4842-82A1-67D676B45A2B}" presName="box" presStyleLbl="node1" presStyleIdx="0" presStyleCnt="2" custLinFactNeighborX="-3650" custLinFactNeighborY="2414"/>
      <dgm:spPr/>
      <dgm:t>
        <a:bodyPr/>
        <a:lstStyle/>
        <a:p>
          <a:endParaRPr lang="en-US"/>
        </a:p>
      </dgm:t>
    </dgm:pt>
    <dgm:pt modelId="{AB400824-88BB-4686-A34A-7ED5D78F43D5}" type="pres">
      <dgm:prSet presAssocID="{B7A0EE27-4E2A-4842-82A1-67D676B45A2B}" presName="img" presStyleLbl="fgImgPlace1" presStyleIdx="0" presStyleCnt="2" custScaleX="213613" custScaleY="110402" custLinFactNeighborX="28056" custLinFactNeighborY="1755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6C57C97F-4E7A-4940-B700-C827652B400C}" type="pres">
      <dgm:prSet presAssocID="{B7A0EE27-4E2A-4842-82A1-67D676B45A2B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B706F4-1CBB-439E-8563-D56C360986FF}" type="pres">
      <dgm:prSet presAssocID="{3C256FB2-A070-4232-B775-62E7083698BB}" presName="spacer" presStyleCnt="0"/>
      <dgm:spPr/>
    </dgm:pt>
    <dgm:pt modelId="{440FB6BC-0B72-4C1C-94D1-80414141616F}" type="pres">
      <dgm:prSet presAssocID="{B61F8A39-C73C-4B71-82A4-B7B504A95B3A}" presName="comp" presStyleCnt="0"/>
      <dgm:spPr/>
    </dgm:pt>
    <dgm:pt modelId="{E24C4E1B-917B-4924-9846-081E5475CEB9}" type="pres">
      <dgm:prSet presAssocID="{B61F8A39-C73C-4B71-82A4-B7B504A95B3A}" presName="box" presStyleLbl="node1" presStyleIdx="1" presStyleCnt="2" custLinFactNeighborX="-3586" custLinFactNeighborY="-1353"/>
      <dgm:spPr/>
      <dgm:t>
        <a:bodyPr/>
        <a:lstStyle/>
        <a:p>
          <a:endParaRPr lang="en-NZ"/>
        </a:p>
      </dgm:t>
    </dgm:pt>
    <dgm:pt modelId="{6576779F-4C6D-4A07-B54A-77E522BE711A}" type="pres">
      <dgm:prSet presAssocID="{B61F8A39-C73C-4B71-82A4-B7B504A95B3A}" presName="img" presStyleLbl="fgImgPlace1" presStyleIdx="1" presStyleCnt="2" custScaleX="220588" custScaleY="107020" custLinFactNeighborX="34701" custLinFactNeighborY="-1627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7F0AD96E-721D-4FB7-A15F-CF5A85B225AD}" type="pres">
      <dgm:prSet presAssocID="{B61F8A39-C73C-4B71-82A4-B7B504A95B3A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</dgm:ptLst>
  <dgm:cxnLst>
    <dgm:cxn modelId="{99D8E5D8-AE0B-478F-A5C1-C25C4779ED53}" srcId="{B7A0EE27-4E2A-4842-82A1-67D676B45A2B}" destId="{605D7D22-89B0-4DBD-B6C1-12A28E0E46D2}" srcOrd="1" destOrd="0" parTransId="{80EBA033-D4AA-4DB8-9957-50CD12EDDFD7}" sibTransId="{555103AD-904C-45C6-963B-61DB1986FA28}"/>
    <dgm:cxn modelId="{C7F9DD5C-7493-4C23-90C2-DFCB4930984C}" type="presOf" srcId="{B7A0EE27-4E2A-4842-82A1-67D676B45A2B}" destId="{CBADFF1D-5DC8-4D84-A95B-B8073175412F}" srcOrd="0" destOrd="0" presId="urn:microsoft.com/office/officeart/2005/8/layout/vList4"/>
    <dgm:cxn modelId="{B477166C-F397-406A-897E-AAADAC17964F}" type="presOf" srcId="{A50DD458-A7DC-4F39-9B45-D25ADF5737D2}" destId="{7F0AD96E-721D-4FB7-A15F-CF5A85B225AD}" srcOrd="1" destOrd="2" presId="urn:microsoft.com/office/officeart/2005/8/layout/vList4"/>
    <dgm:cxn modelId="{C87E9673-EF38-468E-BF1C-E22BE0BF63E4}" type="presOf" srcId="{AA666F93-E094-48F9-9475-4B996B00A6AC}" destId="{1A428D61-663B-41B8-B026-DBC4F1DA779B}" srcOrd="0" destOrd="0" presId="urn:microsoft.com/office/officeart/2005/8/layout/vList4"/>
    <dgm:cxn modelId="{A61A74AF-F6B9-49AB-848C-62583F55C31A}" srcId="{B61F8A39-C73C-4B71-82A4-B7B504A95B3A}" destId="{A50DD458-A7DC-4F39-9B45-D25ADF5737D2}" srcOrd="1" destOrd="0" parTransId="{61F06252-7423-46BD-B9F2-4FCD615A5C8F}" sibTransId="{32FE635E-A6DC-47C4-8E79-99528DAB34BE}"/>
    <dgm:cxn modelId="{3BB548D0-748A-4693-8E2E-F4330BB91307}" srcId="{AA666F93-E094-48F9-9475-4B996B00A6AC}" destId="{B61F8A39-C73C-4B71-82A4-B7B504A95B3A}" srcOrd="1" destOrd="0" parTransId="{A862F084-377B-4669-840C-250A600C76D0}" sibTransId="{BE1CD93A-76A5-47D4-B397-FE0273E1541A}"/>
    <dgm:cxn modelId="{7CEAF559-FD2F-4D8B-960D-020AC8148FA2}" type="presOf" srcId="{95BC0773-F6C7-440B-93FA-94546307225A}" destId="{E24C4E1B-917B-4924-9846-081E5475CEB9}" srcOrd="0" destOrd="1" presId="urn:microsoft.com/office/officeart/2005/8/layout/vList4"/>
    <dgm:cxn modelId="{15F2F58A-BFE6-4E5B-AF1A-047F97C25A6F}" type="presOf" srcId="{605D7D22-89B0-4DBD-B6C1-12A28E0E46D2}" destId="{CBADFF1D-5DC8-4D84-A95B-B8073175412F}" srcOrd="0" destOrd="2" presId="urn:microsoft.com/office/officeart/2005/8/layout/vList4"/>
    <dgm:cxn modelId="{F2B2D829-3AF0-4751-BA17-A4CC04B77164}" type="presOf" srcId="{8C794813-2ABB-4F66-9A27-553E61B5C713}" destId="{6C57C97F-4E7A-4940-B700-C827652B400C}" srcOrd="1" destOrd="1" presId="urn:microsoft.com/office/officeart/2005/8/layout/vList4"/>
    <dgm:cxn modelId="{160B52BA-B57B-42F6-9C92-DE3AC617A5AB}" srcId="{B7A0EE27-4E2A-4842-82A1-67D676B45A2B}" destId="{8C794813-2ABB-4F66-9A27-553E61B5C713}" srcOrd="0" destOrd="0" parTransId="{6E477312-0579-4B6D-979A-DE7A26F62BBD}" sibTransId="{8A322F56-B471-4860-965C-29FAC0217D42}"/>
    <dgm:cxn modelId="{D801CD5B-1590-4699-B654-572C2F9FB3F0}" type="presOf" srcId="{B61F8A39-C73C-4B71-82A4-B7B504A95B3A}" destId="{7F0AD96E-721D-4FB7-A15F-CF5A85B225AD}" srcOrd="1" destOrd="0" presId="urn:microsoft.com/office/officeart/2005/8/layout/vList4"/>
    <dgm:cxn modelId="{7F89F9D8-6BA4-412F-8954-142340313DB6}" type="presOf" srcId="{B7A0EE27-4E2A-4842-82A1-67D676B45A2B}" destId="{6C57C97F-4E7A-4940-B700-C827652B400C}" srcOrd="1" destOrd="0" presId="urn:microsoft.com/office/officeart/2005/8/layout/vList4"/>
    <dgm:cxn modelId="{5EC29D38-EDD9-476E-8C57-913282D858FA}" type="presOf" srcId="{605D7D22-89B0-4DBD-B6C1-12A28E0E46D2}" destId="{6C57C97F-4E7A-4940-B700-C827652B400C}" srcOrd="1" destOrd="2" presId="urn:microsoft.com/office/officeart/2005/8/layout/vList4"/>
    <dgm:cxn modelId="{B1B9F4F7-24FC-4A81-9AE7-649A6B7E48D3}" srcId="{B61F8A39-C73C-4B71-82A4-B7B504A95B3A}" destId="{95BC0773-F6C7-440B-93FA-94546307225A}" srcOrd="0" destOrd="0" parTransId="{EED019C4-67D7-46E2-8317-07BD90559921}" sibTransId="{7DF1FC84-2181-4669-8C83-F60182FCF8B2}"/>
    <dgm:cxn modelId="{D11584CC-5799-4D1D-805A-A56AAAB37E87}" type="presOf" srcId="{8C794813-2ABB-4F66-9A27-553E61B5C713}" destId="{CBADFF1D-5DC8-4D84-A95B-B8073175412F}" srcOrd="0" destOrd="1" presId="urn:microsoft.com/office/officeart/2005/8/layout/vList4"/>
    <dgm:cxn modelId="{BE758AC7-7614-4DEF-923D-0F4A6DCCF5B7}" type="presOf" srcId="{A50DD458-A7DC-4F39-9B45-D25ADF5737D2}" destId="{E24C4E1B-917B-4924-9846-081E5475CEB9}" srcOrd="0" destOrd="2" presId="urn:microsoft.com/office/officeart/2005/8/layout/vList4"/>
    <dgm:cxn modelId="{843A012A-61A7-4178-9A2D-B1A795C3E276}" type="presOf" srcId="{B61F8A39-C73C-4B71-82A4-B7B504A95B3A}" destId="{E24C4E1B-917B-4924-9846-081E5475CEB9}" srcOrd="0" destOrd="0" presId="urn:microsoft.com/office/officeart/2005/8/layout/vList4"/>
    <dgm:cxn modelId="{F1190F56-BCDC-43E6-94EB-B9C6049D0A1C}" srcId="{AA666F93-E094-48F9-9475-4B996B00A6AC}" destId="{B7A0EE27-4E2A-4842-82A1-67D676B45A2B}" srcOrd="0" destOrd="0" parTransId="{A8456B52-0F1D-4C19-977A-46F57E994E11}" sibTransId="{3C256FB2-A070-4232-B775-62E7083698BB}"/>
    <dgm:cxn modelId="{AC48FA20-7AB0-433E-8874-BD82E6AE104A}" type="presOf" srcId="{95BC0773-F6C7-440B-93FA-94546307225A}" destId="{7F0AD96E-721D-4FB7-A15F-CF5A85B225AD}" srcOrd="1" destOrd="1" presId="urn:microsoft.com/office/officeart/2005/8/layout/vList4"/>
    <dgm:cxn modelId="{0B066E2F-E0E3-4B13-836A-9D2744D2205C}" type="presParOf" srcId="{1A428D61-663B-41B8-B026-DBC4F1DA779B}" destId="{685A95D5-1B4C-4CA5-87DC-8416CF44319F}" srcOrd="0" destOrd="0" presId="urn:microsoft.com/office/officeart/2005/8/layout/vList4"/>
    <dgm:cxn modelId="{4BCFF70E-9183-41C4-B0C3-B61972D95AE2}" type="presParOf" srcId="{685A95D5-1B4C-4CA5-87DC-8416CF44319F}" destId="{CBADFF1D-5DC8-4D84-A95B-B8073175412F}" srcOrd="0" destOrd="0" presId="urn:microsoft.com/office/officeart/2005/8/layout/vList4"/>
    <dgm:cxn modelId="{E8FAE054-13F3-4A14-B3B1-51DFEDF388B7}" type="presParOf" srcId="{685A95D5-1B4C-4CA5-87DC-8416CF44319F}" destId="{AB400824-88BB-4686-A34A-7ED5D78F43D5}" srcOrd="1" destOrd="0" presId="urn:microsoft.com/office/officeart/2005/8/layout/vList4"/>
    <dgm:cxn modelId="{44A1D2FC-4B36-4871-9AAD-F6FE766CDD7B}" type="presParOf" srcId="{685A95D5-1B4C-4CA5-87DC-8416CF44319F}" destId="{6C57C97F-4E7A-4940-B700-C827652B400C}" srcOrd="2" destOrd="0" presId="urn:microsoft.com/office/officeart/2005/8/layout/vList4"/>
    <dgm:cxn modelId="{3BD81EB0-84F9-492E-8BD0-F8C56554D4CD}" type="presParOf" srcId="{1A428D61-663B-41B8-B026-DBC4F1DA779B}" destId="{01B706F4-1CBB-439E-8563-D56C360986FF}" srcOrd="1" destOrd="0" presId="urn:microsoft.com/office/officeart/2005/8/layout/vList4"/>
    <dgm:cxn modelId="{D6C06E10-FCF2-4399-A70D-275A9BE548E4}" type="presParOf" srcId="{1A428D61-663B-41B8-B026-DBC4F1DA779B}" destId="{440FB6BC-0B72-4C1C-94D1-80414141616F}" srcOrd="2" destOrd="0" presId="urn:microsoft.com/office/officeart/2005/8/layout/vList4"/>
    <dgm:cxn modelId="{CC108F02-E809-4FF9-98D6-EE846D4D78E5}" type="presParOf" srcId="{440FB6BC-0B72-4C1C-94D1-80414141616F}" destId="{E24C4E1B-917B-4924-9846-081E5475CEB9}" srcOrd="0" destOrd="0" presId="urn:microsoft.com/office/officeart/2005/8/layout/vList4"/>
    <dgm:cxn modelId="{6089BCC1-FE4A-4EEF-96AA-63AFF0A3A25C}" type="presParOf" srcId="{440FB6BC-0B72-4C1C-94D1-80414141616F}" destId="{6576779F-4C6D-4A07-B54A-77E522BE711A}" srcOrd="1" destOrd="0" presId="urn:microsoft.com/office/officeart/2005/8/layout/vList4"/>
    <dgm:cxn modelId="{69EC3A90-D1BE-4EF2-A1E3-E8CD801332F9}" type="presParOf" srcId="{440FB6BC-0B72-4C1C-94D1-80414141616F}" destId="{7F0AD96E-721D-4FB7-A15F-CF5A85B225AD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DFF1D-5DC8-4D84-A95B-B8073175412F}">
      <dsp:nvSpPr>
        <dsp:cNvPr id="0" name=""/>
        <dsp:cNvSpPr/>
      </dsp:nvSpPr>
      <dsp:spPr>
        <a:xfrm>
          <a:off x="25" y="76187"/>
          <a:ext cx="7772400" cy="31560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alpha val="90000"/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3840" tIns="243840" rIns="243840" bIns="243840" numCol="1" spcCol="1270" anchor="t" anchorCtr="0">
          <a:noAutofit/>
        </a:bodyPr>
        <a:lstStyle/>
        <a:p>
          <a:pPr lvl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400" kern="1200" dirty="0" smtClean="0"/>
            <a:t>      </a:t>
          </a:r>
          <a:endParaRPr lang="en-US" sz="6400" kern="1200" dirty="0"/>
        </a:p>
        <a:p>
          <a:pPr marL="285750" lvl="1" indent="-285750" algn="l" defTabSz="2222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5000" kern="1200" dirty="0"/>
        </a:p>
        <a:p>
          <a:pPr marL="285750" lvl="1" indent="-285750" algn="l" defTabSz="2222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5000" kern="1200" dirty="0"/>
        </a:p>
      </dsp:txBody>
      <dsp:txXfrm>
        <a:off x="1870114" y="76187"/>
        <a:ext cx="5902311" cy="3156086"/>
      </dsp:txXfrm>
    </dsp:sp>
    <dsp:sp modelId="{AB400824-88BB-4686-A34A-7ED5D78F43D5}">
      <dsp:nvSpPr>
        <dsp:cNvPr id="0" name=""/>
        <dsp:cNvSpPr/>
      </dsp:nvSpPr>
      <dsp:spPr>
        <a:xfrm>
          <a:off x="152406" y="228601"/>
          <a:ext cx="3320571" cy="2787506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24C4E1B-917B-4924-9846-081E5475CEB9}">
      <dsp:nvSpPr>
        <dsp:cNvPr id="0" name=""/>
        <dsp:cNvSpPr/>
      </dsp:nvSpPr>
      <dsp:spPr>
        <a:xfrm>
          <a:off x="32106" y="3428993"/>
          <a:ext cx="7772400" cy="31560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35000"/>
                <a:satMod val="253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40000"/>
                <a:tint val="42000"/>
                <a:satMod val="255000"/>
              </a:schemeClr>
            </a:gs>
            <a:gs pos="97000">
              <a:schemeClr val="accent2">
                <a:alpha val="90000"/>
                <a:hueOff val="0"/>
                <a:satOff val="0"/>
                <a:lumOff val="0"/>
                <a:alphaOff val="-40000"/>
                <a:tint val="53000"/>
                <a:satMod val="26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3840" tIns="243840" rIns="243840" bIns="243840" numCol="1" spcCol="1270" anchor="t" anchorCtr="0">
          <a:noAutofit/>
        </a:bodyPr>
        <a:lstStyle/>
        <a:p>
          <a:pPr lvl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400" kern="1200" dirty="0"/>
        </a:p>
        <a:p>
          <a:pPr marL="285750" lvl="1" indent="-285750" algn="l" defTabSz="2222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5000" kern="1200" dirty="0"/>
        </a:p>
        <a:p>
          <a:pPr marL="285750" lvl="1" indent="-285750" algn="l" defTabSz="2222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5000" kern="1200" dirty="0"/>
        </a:p>
      </dsp:txBody>
      <dsp:txXfrm>
        <a:off x="1902195" y="3428993"/>
        <a:ext cx="5902311" cy="3156086"/>
      </dsp:txXfrm>
    </dsp:sp>
    <dsp:sp modelId="{6576779F-4C6D-4A07-B54A-77E522BE711A}">
      <dsp:nvSpPr>
        <dsp:cNvPr id="0" name=""/>
        <dsp:cNvSpPr/>
      </dsp:nvSpPr>
      <dsp:spPr>
        <a:xfrm>
          <a:off x="228595" y="3657601"/>
          <a:ext cx="3428996" cy="2702114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53C87-1C6D-4546-87E2-3528FC2D1B08}" type="datetimeFigureOut">
              <a:rPr lang="en-US" smtClean="0"/>
              <a:t>01-Oct-13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008D0-E31E-4CAD-8BDA-D1FBD0A47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008D0-E31E-4CAD-8BDA-D1FBD0A476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31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008D0-E31E-4CAD-8BDA-D1FBD0A4763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349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008D0-E31E-4CAD-8BDA-D1FBD0A4763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95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008D0-E31E-4CAD-8BDA-D1FBD0A476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01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008D0-E31E-4CAD-8BDA-D1FBD0A476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49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008D0-E31E-4CAD-8BDA-D1FBD0A476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43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008D0-E31E-4CAD-8BDA-D1FBD0A4763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954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008D0-E31E-4CAD-8BDA-D1FBD0A476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81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008D0-E31E-4CAD-8BDA-D1FBD0A476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55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008D0-E31E-4CAD-8BDA-D1FBD0A4763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676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008D0-E31E-4CAD-8BDA-D1FBD0A4763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2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8DF6E-A75C-47D9-8CD5-C006883E084D}" type="datetimeFigureOut">
              <a:rPr lang="en-US" smtClean="0"/>
              <a:t>01-Oct-13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FD69-AA8A-47B8-B0A7-824481FA76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8DF6E-A75C-47D9-8CD5-C006883E084D}" type="datetimeFigureOut">
              <a:rPr lang="en-US" smtClean="0"/>
              <a:t>01-Oct-13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FD69-AA8A-47B8-B0A7-824481FA7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8DF6E-A75C-47D9-8CD5-C006883E084D}" type="datetimeFigureOut">
              <a:rPr lang="en-US" smtClean="0"/>
              <a:t>01-Oct-13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FD69-AA8A-47B8-B0A7-824481FA7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8DF6E-A75C-47D9-8CD5-C006883E084D}" type="datetimeFigureOut">
              <a:rPr lang="en-US" smtClean="0"/>
              <a:t>01-Oct-13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FD69-AA8A-47B8-B0A7-824481FA7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8DF6E-A75C-47D9-8CD5-C006883E084D}" type="datetimeFigureOut">
              <a:rPr lang="en-US" smtClean="0"/>
              <a:t>01-Oct-13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FD69-AA8A-47B8-B0A7-824481FA76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8DF6E-A75C-47D9-8CD5-C006883E084D}" type="datetimeFigureOut">
              <a:rPr lang="en-US" smtClean="0"/>
              <a:t>01-Oct-13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FD69-AA8A-47B8-B0A7-824481FA7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8DF6E-A75C-47D9-8CD5-C006883E084D}" type="datetimeFigureOut">
              <a:rPr lang="en-US" smtClean="0"/>
              <a:t>01-Oct-13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FD69-AA8A-47B8-B0A7-824481FA7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8DF6E-A75C-47D9-8CD5-C006883E084D}" type="datetimeFigureOut">
              <a:rPr lang="en-US" smtClean="0"/>
              <a:t>01-Oct-13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FD69-AA8A-47B8-B0A7-824481FA7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8DF6E-A75C-47D9-8CD5-C006883E084D}" type="datetimeFigureOut">
              <a:rPr lang="en-US" smtClean="0"/>
              <a:t>01-Oct-13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FD69-AA8A-47B8-B0A7-824481FA76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8DF6E-A75C-47D9-8CD5-C006883E084D}" type="datetimeFigureOut">
              <a:rPr lang="en-US" smtClean="0"/>
              <a:t>01-Oct-13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FD69-AA8A-47B8-B0A7-824481FA7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8DF6E-A75C-47D9-8CD5-C006883E084D}" type="datetimeFigureOut">
              <a:rPr lang="en-US" smtClean="0"/>
              <a:t>01-Oct-13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FD69-AA8A-47B8-B0A7-824481FA76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CD8DF6E-A75C-47D9-8CD5-C006883E084D}" type="datetimeFigureOut">
              <a:rPr lang="en-US" smtClean="0"/>
              <a:t>01-Oct-13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BCFD69-AA8A-47B8-B0A7-824481FA76F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209800"/>
            <a:ext cx="754380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Unique </a:t>
            </a:r>
            <a:r>
              <a:rPr lang="en-US" dirty="0"/>
              <a:t>in the crowd: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privacy bounds of </a:t>
            </a:r>
            <a:r>
              <a:rPr lang="en-US" dirty="0" smtClean="0"/>
              <a:t>human mobility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114800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Y.-A. de </a:t>
            </a:r>
            <a:r>
              <a:rPr lang="en-US" sz="2400" dirty="0" err="1"/>
              <a:t>Montjoye</a:t>
            </a:r>
            <a:r>
              <a:rPr lang="en-US" sz="2400" dirty="0"/>
              <a:t>, C. A. Hidalgo, M. </a:t>
            </a:r>
            <a:r>
              <a:rPr lang="en-US" sz="2400" dirty="0" err="1"/>
              <a:t>Verleysen</a:t>
            </a:r>
            <a:r>
              <a:rPr lang="en-US" sz="2400" dirty="0"/>
              <a:t>, and V. </a:t>
            </a:r>
            <a:r>
              <a:rPr lang="en-US" sz="2400" dirty="0" smtClean="0"/>
              <a:t>D. </a:t>
            </a:r>
            <a:r>
              <a:rPr lang="en-US" sz="2400" dirty="0" err="1" smtClean="0"/>
              <a:t>Blondel</a:t>
            </a:r>
            <a:r>
              <a:rPr lang="en-US" sz="2400" dirty="0" smtClean="0"/>
              <a:t>, </a:t>
            </a:r>
            <a:r>
              <a:rPr lang="en-US" sz="2400" i="1" dirty="0" smtClean="0"/>
              <a:t>Scientific reports</a:t>
            </a:r>
            <a:r>
              <a:rPr lang="en-US" sz="2400" dirty="0"/>
              <a:t>, vol. 3, 2013.</a:t>
            </a:r>
          </a:p>
        </p:txBody>
      </p:sp>
      <p:sp>
        <p:nvSpPr>
          <p:cNvPr id="5" name="Round Diagonal Corner Rectangle 4"/>
          <p:cNvSpPr/>
          <p:nvPr/>
        </p:nvSpPr>
        <p:spPr>
          <a:xfrm>
            <a:off x="6172200" y="5715000"/>
            <a:ext cx="2667000" cy="990600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Presented by:</a:t>
            </a:r>
          </a:p>
          <a:p>
            <a:pPr algn="ctr"/>
            <a:r>
              <a:rPr lang="en-US" dirty="0" smtClean="0"/>
              <a:t>Lim </a:t>
            </a:r>
            <a:r>
              <a:rPr lang="en-US" dirty="0" err="1" smtClean="0"/>
              <a:t>Tze</a:t>
            </a:r>
            <a:r>
              <a:rPr lang="en-US" dirty="0" smtClean="0"/>
              <a:t> </a:t>
            </a:r>
            <a:r>
              <a:rPr lang="en-US" dirty="0" err="1" smtClean="0"/>
              <a:t>Ching</a:t>
            </a:r>
            <a:r>
              <a:rPr lang="en-US" dirty="0" smtClean="0"/>
              <a:t> Josephine</a:t>
            </a:r>
          </a:p>
          <a:p>
            <a:pPr algn="ctr"/>
            <a:r>
              <a:rPr lang="en-US" dirty="0" smtClean="0"/>
              <a:t>(jlim102)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9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139753254"/>
              </p:ext>
            </p:extLst>
          </p:nvPr>
        </p:nvGraphicFramePr>
        <p:xfrm>
          <a:off x="1143000" y="152400"/>
          <a:ext cx="77724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029200" y="685800"/>
            <a:ext cx="373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Mobile phone subscriptions per 100 people, by income group </a:t>
            </a:r>
          </a:p>
          <a:p>
            <a:r>
              <a:rPr lang="en-US" dirty="0" smtClean="0"/>
              <a:t>(2001 – 2011)</a:t>
            </a:r>
          </a:p>
          <a:p>
            <a:endParaRPr lang="en-US" dirty="0"/>
          </a:p>
          <a:p>
            <a:r>
              <a:rPr lang="en-US" dirty="0" smtClean="0"/>
              <a:t>(Source: World Bank report 2012)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57799" y="3930134"/>
            <a:ext cx="35052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Mobile app downloads and mobile broadband access</a:t>
            </a:r>
          </a:p>
          <a:p>
            <a:r>
              <a:rPr lang="en-US" dirty="0" smtClean="0"/>
              <a:t>(2007 – 2011)</a:t>
            </a:r>
          </a:p>
          <a:p>
            <a:endParaRPr lang="en-US" dirty="0"/>
          </a:p>
          <a:p>
            <a:r>
              <a:rPr lang="en-US" dirty="0" smtClean="0"/>
              <a:t>(Source: World Bank report 2012)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53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well does their uniqueness formula generalize to a much </a:t>
            </a:r>
            <a:r>
              <a:rPr lang="en-US" dirty="0" smtClean="0">
                <a:solidFill>
                  <a:schemeClr val="accent5"/>
                </a:solidFill>
              </a:rPr>
              <a:t>noisier and denser</a:t>
            </a:r>
            <a:r>
              <a:rPr lang="en-US" dirty="0" smtClean="0"/>
              <a:t> data set?</a:t>
            </a:r>
          </a:p>
          <a:p>
            <a:r>
              <a:rPr lang="en-US" dirty="0" smtClean="0"/>
              <a:t>We might need to test the authors’ formula on </a:t>
            </a:r>
            <a:r>
              <a:rPr lang="en-US" dirty="0"/>
              <a:t>a </a:t>
            </a:r>
            <a:r>
              <a:rPr lang="en-US" dirty="0">
                <a:solidFill>
                  <a:schemeClr val="accent5"/>
                </a:solidFill>
              </a:rPr>
              <a:t>more recent </a:t>
            </a:r>
            <a:r>
              <a:rPr lang="en-US" dirty="0"/>
              <a:t>data </a:t>
            </a:r>
            <a:r>
              <a:rPr lang="en-US" dirty="0" smtClean="0"/>
              <a:t>set, to </a:t>
            </a:r>
            <a:r>
              <a:rPr lang="en-US" dirty="0"/>
              <a:t>prove </a:t>
            </a:r>
            <a:r>
              <a:rPr lang="en-US" dirty="0" smtClean="0"/>
              <a:t>that it is still applicable today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08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 </a:t>
            </a:r>
            <a:r>
              <a:rPr lang="en-US" dirty="0"/>
              <a:t>current privacy/protection laws sufficient in the light of </a:t>
            </a:r>
            <a:r>
              <a:rPr lang="en-US" dirty="0" smtClean="0"/>
              <a:t>these findings?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36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590800"/>
            <a:ext cx="7498080" cy="11430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64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Mobility data </a:t>
            </a:r>
            <a:r>
              <a:rPr lang="en-US" dirty="0" smtClean="0"/>
              <a:t>– contains approximate location of individuals</a:t>
            </a:r>
          </a:p>
          <a:p>
            <a:r>
              <a:rPr lang="en-US" dirty="0" smtClean="0"/>
              <a:t>Highly sensitive information - usually </a:t>
            </a:r>
            <a:r>
              <a:rPr lang="en-US" dirty="0" err="1" smtClean="0">
                <a:solidFill>
                  <a:schemeClr val="accent5"/>
                </a:solidFill>
              </a:rPr>
              <a:t>anonymized</a:t>
            </a:r>
            <a:r>
              <a:rPr lang="en-US" dirty="0" smtClean="0"/>
              <a:t> to protect individual privacy</a:t>
            </a:r>
          </a:p>
          <a:p>
            <a:r>
              <a:rPr lang="en-US" dirty="0" smtClean="0"/>
              <a:t>But if an individual’s patterns are </a:t>
            </a:r>
            <a:r>
              <a:rPr lang="en-US" dirty="0" smtClean="0">
                <a:solidFill>
                  <a:schemeClr val="accent5"/>
                </a:solidFill>
              </a:rPr>
              <a:t>unique</a:t>
            </a:r>
            <a:r>
              <a:rPr lang="en-US" dirty="0" smtClean="0"/>
              <a:t> enough, outside information can be used to link the data back to him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26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Analyzed a simply anonymized dataset</a:t>
            </a:r>
          </a:p>
          <a:p>
            <a:pPr lvl="1"/>
            <a:r>
              <a:rPr lang="en-US" dirty="0" smtClean="0"/>
              <a:t>15 months of human mobility data for 1.5 million individuals</a:t>
            </a:r>
          </a:p>
          <a:p>
            <a:pPr lvl="1"/>
            <a:r>
              <a:rPr lang="en-US" dirty="0" smtClean="0"/>
              <a:t>Each time user makes a call, closest antenna and time of call recorded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4 </a:t>
            </a:r>
            <a:r>
              <a:rPr lang="en-US" dirty="0" err="1" smtClean="0">
                <a:solidFill>
                  <a:schemeClr val="accent5"/>
                </a:solidFill>
              </a:rPr>
              <a:t>spatio</a:t>
            </a:r>
            <a:r>
              <a:rPr lang="en-US" dirty="0" smtClean="0">
                <a:solidFill>
                  <a:schemeClr val="accent5"/>
                </a:solidFill>
              </a:rPr>
              <a:t>-temporal points </a:t>
            </a:r>
            <a:r>
              <a:rPr lang="en-US" dirty="0" smtClean="0"/>
              <a:t>found to be sufficient to uniquely identify </a:t>
            </a:r>
            <a:r>
              <a:rPr lang="en-US" dirty="0" smtClean="0">
                <a:solidFill>
                  <a:schemeClr val="accent5"/>
                </a:solidFill>
              </a:rPr>
              <a:t>95% </a:t>
            </a:r>
            <a:r>
              <a:rPr lang="en-US" dirty="0" smtClean="0"/>
              <a:t>of individuals.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228" y="1905001"/>
            <a:ext cx="3797299" cy="3276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4317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71600"/>
            <a:ext cx="7498080" cy="4800600"/>
          </a:xfrm>
        </p:spPr>
        <p:txBody>
          <a:bodyPr/>
          <a:lstStyle/>
          <a:p>
            <a:r>
              <a:rPr lang="en-US" sz="2800" dirty="0" smtClean="0"/>
              <a:t>Authors derived a formula for expressing the </a:t>
            </a:r>
            <a:r>
              <a:rPr lang="en-US" sz="2800" dirty="0" smtClean="0">
                <a:solidFill>
                  <a:schemeClr val="accent5"/>
                </a:solidFill>
              </a:rPr>
              <a:t>uniqueness</a:t>
            </a:r>
            <a:r>
              <a:rPr lang="en-US" sz="2800" dirty="0" smtClean="0"/>
              <a:t> of human mobility</a:t>
            </a:r>
          </a:p>
          <a:p>
            <a:r>
              <a:rPr lang="en-US" sz="2800" dirty="0" smtClean="0"/>
              <a:t>Found that uniqueness decays as the </a:t>
            </a:r>
            <a:r>
              <a:rPr lang="en-US" sz="2800" dirty="0" smtClean="0">
                <a:solidFill>
                  <a:schemeClr val="accent5"/>
                </a:solidFill>
              </a:rPr>
              <a:t>1/10th power</a:t>
            </a:r>
            <a:r>
              <a:rPr lang="en-US" sz="2800" dirty="0" smtClean="0"/>
              <a:t> of </a:t>
            </a:r>
            <a:r>
              <a:rPr lang="en-US" sz="2800" dirty="0" err="1" smtClean="0"/>
              <a:t>spatio</a:t>
            </a:r>
            <a:r>
              <a:rPr lang="en-US" sz="2800" dirty="0" smtClean="0"/>
              <a:t>-temporal resolution</a:t>
            </a:r>
          </a:p>
          <a:p>
            <a:r>
              <a:rPr lang="en-US" sz="2800" dirty="0" smtClean="0"/>
              <a:t>Hence even </a:t>
            </a:r>
            <a:r>
              <a:rPr lang="en-US" sz="2800" dirty="0" smtClean="0">
                <a:solidFill>
                  <a:schemeClr val="accent5"/>
                </a:solidFill>
              </a:rPr>
              <a:t>coarse</a:t>
            </a:r>
            <a:r>
              <a:rPr lang="en-US" sz="2800" dirty="0" smtClean="0"/>
              <a:t> data sets provide minimal anonymity</a:t>
            </a:r>
            <a:endParaRPr lang="en-US" sz="2800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821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I</a:t>
            </a:r>
            <a:r>
              <a:rPr lang="en-US" baseline="-25000" dirty="0" err="1" smtClean="0"/>
              <a:t>p</a:t>
            </a:r>
            <a:r>
              <a:rPr lang="en-US" dirty="0" smtClean="0"/>
              <a:t> </a:t>
            </a:r>
          </a:p>
          <a:p>
            <a:pPr marL="560070" lvl="1" indent="-285750">
              <a:buFont typeface="Arial" pitchFamily="34" charset="0"/>
              <a:buChar char="•"/>
            </a:pPr>
            <a:r>
              <a:rPr lang="en-US" dirty="0" smtClean="0"/>
              <a:t>a set of </a:t>
            </a:r>
            <a:r>
              <a:rPr lang="en-US" dirty="0" err="1" smtClean="0"/>
              <a:t>spatio</a:t>
            </a:r>
            <a:r>
              <a:rPr lang="en-US" dirty="0" smtClean="0"/>
              <a:t>-temporal points </a:t>
            </a:r>
          </a:p>
          <a:p>
            <a:pPr marL="0" indent="0">
              <a:buNone/>
            </a:pPr>
            <a:r>
              <a:rPr lang="en-US" dirty="0" smtClean="0"/>
              <a:t>   S(</a:t>
            </a:r>
            <a:r>
              <a:rPr lang="en-US" dirty="0" err="1" smtClean="0"/>
              <a:t>I</a:t>
            </a:r>
            <a:r>
              <a:rPr lang="en-US" baseline="-25000" dirty="0" err="1" smtClean="0"/>
              <a:t>p</a:t>
            </a:r>
            <a:r>
              <a:rPr lang="en-US" dirty="0" smtClean="0"/>
              <a:t>)</a:t>
            </a:r>
          </a:p>
          <a:p>
            <a:pPr marL="560070" lvl="1" indent="-285750">
              <a:buFont typeface="Arial" pitchFamily="34" charset="0"/>
              <a:buChar char="•"/>
            </a:pPr>
            <a:r>
              <a:rPr lang="en-US" dirty="0" smtClean="0"/>
              <a:t>subset of traces that match </a:t>
            </a:r>
            <a:r>
              <a:rPr lang="en-US" dirty="0" err="1" smtClean="0"/>
              <a:t>I</a:t>
            </a:r>
            <a:r>
              <a:rPr lang="en-US" baseline="-25000" dirty="0" err="1" smtClean="0"/>
              <a:t>p</a:t>
            </a:r>
            <a:endParaRPr lang="en-US" baseline="-25000" dirty="0" smtClean="0"/>
          </a:p>
          <a:p>
            <a:pPr marL="0" indent="0">
              <a:buNone/>
            </a:pPr>
            <a:r>
              <a:rPr lang="en-US" dirty="0" smtClean="0"/>
              <a:t>   S(</a:t>
            </a:r>
            <a:r>
              <a:rPr lang="en-US" dirty="0" err="1" smtClean="0"/>
              <a:t>I</a:t>
            </a:r>
            <a:r>
              <a:rPr lang="en-US" baseline="-25000" dirty="0" err="1" smtClean="0"/>
              <a:t>p</a:t>
            </a:r>
            <a:r>
              <a:rPr lang="en-US" dirty="0"/>
              <a:t>) = </a:t>
            </a:r>
            <a:r>
              <a:rPr lang="en-US" dirty="0" smtClean="0"/>
              <a:t>1</a:t>
            </a:r>
          </a:p>
          <a:p>
            <a:pPr marL="560070" lvl="1" indent="-285750">
              <a:buFont typeface="Arial" pitchFamily="34" charset="0"/>
              <a:buChar char="•"/>
            </a:pPr>
            <a:r>
              <a:rPr lang="en-US" dirty="0"/>
              <a:t>u</a:t>
            </a:r>
            <a:r>
              <a:rPr lang="en-US" dirty="0" smtClean="0"/>
              <a:t>nique trace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Green bars</a:t>
            </a:r>
          </a:p>
          <a:p>
            <a:pPr marL="560070" lvl="1" indent="-285750">
              <a:buFont typeface="Arial" pitchFamily="34" charset="0"/>
              <a:buChar char="•"/>
            </a:pPr>
            <a:r>
              <a:rPr lang="en-US" dirty="0" smtClean="0"/>
              <a:t>the fraction </a:t>
            </a:r>
            <a:r>
              <a:rPr lang="en-US" dirty="0"/>
              <a:t>of completely unique traces</a:t>
            </a:r>
          </a:p>
          <a:p>
            <a:endParaRPr 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19044"/>
            <a:ext cx="3733800" cy="3109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270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of article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article draws </a:t>
            </a:r>
            <a:r>
              <a:rPr lang="en-US" dirty="0"/>
              <a:t>attention to a concept often taken for </a:t>
            </a:r>
            <a:r>
              <a:rPr lang="en-US" dirty="0" smtClean="0"/>
              <a:t>granted: </a:t>
            </a:r>
          </a:p>
          <a:p>
            <a:pPr marL="82296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extent can we rely on </a:t>
            </a:r>
            <a:r>
              <a:rPr lang="en-US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‘anonymity’?</a:t>
            </a:r>
          </a:p>
          <a:p>
            <a:r>
              <a:rPr lang="en-US" dirty="0" smtClean="0"/>
              <a:t>Simply anonymized mobility datasets are widely available to third parties</a:t>
            </a:r>
          </a:p>
          <a:p>
            <a:pPr lvl="1"/>
            <a:r>
              <a:rPr lang="en-US" dirty="0" smtClean="0"/>
              <a:t>Apple allows sharing of the </a:t>
            </a:r>
            <a:r>
              <a:rPr lang="en-US" dirty="0" err="1" smtClean="0"/>
              <a:t>spatio</a:t>
            </a:r>
            <a:r>
              <a:rPr lang="en-US" dirty="0" smtClean="0"/>
              <a:t>-temporal location of their users with “partners and licenses”.</a:t>
            </a:r>
          </a:p>
          <a:p>
            <a:pPr lvl="1"/>
            <a:r>
              <a:rPr lang="en-US" dirty="0" smtClean="0"/>
              <a:t>The geo-location of ~50% of all </a:t>
            </a:r>
            <a:r>
              <a:rPr lang="en-US" dirty="0" err="1" smtClean="0"/>
              <a:t>iOS</a:t>
            </a:r>
            <a:r>
              <a:rPr lang="en-US" dirty="0" smtClean="0"/>
              <a:t> and Android traffic is available to ad networks.</a:t>
            </a:r>
          </a:p>
        </p:txBody>
      </p:sp>
    </p:spTree>
    <p:extLst>
      <p:ext uri="{BB962C8B-B14F-4D97-AF65-F5344CB8AC3E}">
        <p14:creationId xmlns:p14="http://schemas.microsoft.com/office/powerpoint/2010/main" val="237396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of article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47800"/>
            <a:ext cx="7498080" cy="3325813"/>
          </a:xfrm>
        </p:spPr>
        <p:txBody>
          <a:bodyPr/>
          <a:lstStyle/>
          <a:p>
            <a:r>
              <a:rPr lang="en-US" dirty="0" smtClean="0"/>
              <a:t>People think it’s acceptable just because they are ‘</a:t>
            </a:r>
            <a:r>
              <a:rPr lang="en-US" dirty="0" err="1" smtClean="0"/>
              <a:t>anonymized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Is it really okay?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505200"/>
            <a:ext cx="7370066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119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Appreciation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concerns raised by this article can be used as the basis </a:t>
            </a:r>
            <a:r>
              <a:rPr lang="en-US" dirty="0"/>
              <a:t>for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Emphasizing the need for </a:t>
            </a:r>
            <a:r>
              <a:rPr lang="en-US" dirty="0" smtClean="0">
                <a:solidFill>
                  <a:schemeClr val="accent5"/>
                </a:solidFill>
              </a:rPr>
              <a:t>user education </a:t>
            </a:r>
            <a:r>
              <a:rPr lang="en-US" dirty="0" smtClean="0"/>
              <a:t>regarding privacy risks of revealing geo-location</a:t>
            </a:r>
          </a:p>
          <a:p>
            <a:pPr lvl="2"/>
            <a:r>
              <a:rPr lang="en-US" dirty="0" smtClean="0"/>
              <a:t>Apps that request permission to check location</a:t>
            </a:r>
            <a:endParaRPr lang="en-US" dirty="0"/>
          </a:p>
          <a:p>
            <a:pPr lvl="1"/>
            <a:r>
              <a:rPr lang="en-US" dirty="0" smtClean="0"/>
              <a:t>Potential reconsideration of </a:t>
            </a:r>
            <a:r>
              <a:rPr lang="en-US" dirty="0">
                <a:solidFill>
                  <a:schemeClr val="accent5"/>
                </a:solidFill>
              </a:rPr>
              <a:t>current </a:t>
            </a:r>
            <a:r>
              <a:rPr lang="en-US" dirty="0" smtClean="0">
                <a:solidFill>
                  <a:schemeClr val="accent5"/>
                </a:solidFill>
              </a:rPr>
              <a:t>laws </a:t>
            </a:r>
            <a:r>
              <a:rPr lang="en-US" dirty="0" smtClean="0"/>
              <a:t>regarding user privacy and sharing of mobility data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47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collected in </a:t>
            </a:r>
            <a:r>
              <a:rPr lang="en-US" dirty="0" smtClean="0">
                <a:solidFill>
                  <a:schemeClr val="accent5"/>
                </a:solidFill>
              </a:rPr>
              <a:t>2006-2007</a:t>
            </a:r>
            <a:r>
              <a:rPr lang="en-US" dirty="0" smtClean="0"/>
              <a:t>, but this article was published in 2013</a:t>
            </a:r>
          </a:p>
          <a:p>
            <a:r>
              <a:rPr lang="en-US" dirty="0" smtClean="0"/>
              <a:t>6-7 year difference! </a:t>
            </a:r>
          </a:p>
          <a:p>
            <a:r>
              <a:rPr lang="en-US" dirty="0" smtClean="0"/>
              <a:t>Trends in mobile phone usage have </a:t>
            </a:r>
            <a:r>
              <a:rPr lang="en-US" dirty="0" smtClean="0">
                <a:solidFill>
                  <a:schemeClr val="accent5"/>
                </a:solidFill>
              </a:rPr>
              <a:t>evolved rapidly </a:t>
            </a:r>
            <a:r>
              <a:rPr lang="en-US" dirty="0" smtClean="0"/>
              <a:t>over past 6 years</a:t>
            </a:r>
          </a:p>
          <a:p>
            <a:pPr lvl="1"/>
            <a:r>
              <a:rPr lang="en-US" dirty="0" smtClean="0"/>
              <a:t>Increased mobile phone subscriptions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advent of smartphones and mobile broadband</a:t>
            </a:r>
          </a:p>
          <a:p>
            <a:pPr lvl="1"/>
            <a:r>
              <a:rPr lang="en-US" dirty="0" smtClean="0"/>
              <a:t>Apps that transmit location data</a:t>
            </a:r>
          </a:p>
        </p:txBody>
      </p:sp>
    </p:spTree>
    <p:extLst>
      <p:ext uri="{BB962C8B-B14F-4D97-AF65-F5344CB8AC3E}">
        <p14:creationId xmlns:p14="http://schemas.microsoft.com/office/powerpoint/2010/main" val="411121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1052</TotalTime>
  <Words>491</Words>
  <Application>Microsoft Office PowerPoint</Application>
  <PresentationFormat>On-screen Show (4:3)</PresentationFormat>
  <Paragraphs>75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Unique in the crowd:  The privacy bounds of human mobility</vt:lpstr>
      <vt:lpstr>Introduction</vt:lpstr>
      <vt:lpstr>Research problem</vt:lpstr>
      <vt:lpstr>Results</vt:lpstr>
      <vt:lpstr>Results</vt:lpstr>
      <vt:lpstr>Focus of article</vt:lpstr>
      <vt:lpstr>Focus of article</vt:lpstr>
      <vt:lpstr>Appreciation</vt:lpstr>
      <vt:lpstr>Criticism</vt:lpstr>
      <vt:lpstr>PowerPoint Presentation</vt:lpstr>
      <vt:lpstr>Criticism</vt:lpstr>
      <vt:lpstr>Question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misao</dc:creator>
  <cp:lastModifiedBy>misao</cp:lastModifiedBy>
  <cp:revision>75</cp:revision>
  <dcterms:created xsi:type="dcterms:W3CDTF">2013-09-06T13:49:19Z</dcterms:created>
  <dcterms:modified xsi:type="dcterms:W3CDTF">2013-09-30T21:33:30Z</dcterms:modified>
</cp:coreProperties>
</file>