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4" r:id="rId3"/>
    <p:sldId id="271" r:id="rId4"/>
    <p:sldId id="260" r:id="rId5"/>
    <p:sldId id="272" r:id="rId6"/>
    <p:sldId id="279" r:id="rId7"/>
    <p:sldId id="280" r:id="rId8"/>
    <p:sldId id="277" r:id="rId9"/>
    <p:sldId id="267" r:id="rId10"/>
    <p:sldId id="281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4660"/>
  </p:normalViewPr>
  <p:slideViewPr>
    <p:cSldViewPr>
      <p:cViewPr>
        <p:scale>
          <a:sx n="100" d="100"/>
          <a:sy n="100" d="100"/>
        </p:scale>
        <p:origin x="-8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DD0B08-1C9D-42F5-85C2-A0209CC77376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05828F6D-2FCB-4027-AF3F-CC7B46A5C05E}">
      <dgm:prSet phldrT="[Text]"/>
      <dgm:spPr>
        <a:solidFill>
          <a:srgbClr val="7030A0"/>
        </a:solidFill>
      </dgm:spPr>
      <dgm:t>
        <a:bodyPr/>
        <a:lstStyle/>
        <a:p>
          <a:r>
            <a:rPr lang="en-NZ" dirty="0" smtClean="0"/>
            <a:t>Persona</a:t>
          </a:r>
          <a:endParaRPr lang="en-NZ" dirty="0"/>
        </a:p>
      </dgm:t>
    </dgm:pt>
    <dgm:pt modelId="{B9025421-A119-45CC-8996-35B24E1F3E40}" type="parTrans" cxnId="{93203DE7-1B3D-457D-BF83-B62395579537}">
      <dgm:prSet/>
      <dgm:spPr/>
      <dgm:t>
        <a:bodyPr/>
        <a:lstStyle/>
        <a:p>
          <a:endParaRPr lang="en-NZ"/>
        </a:p>
      </dgm:t>
    </dgm:pt>
    <dgm:pt modelId="{14C2CF52-01B2-470A-B36F-4FF379C17B26}" type="sibTrans" cxnId="{93203DE7-1B3D-457D-BF83-B62395579537}">
      <dgm:prSet/>
      <dgm:spPr/>
      <dgm:t>
        <a:bodyPr/>
        <a:lstStyle/>
        <a:p>
          <a:endParaRPr lang="en-NZ"/>
        </a:p>
      </dgm:t>
    </dgm:pt>
    <dgm:pt modelId="{C3F576A5-8C5D-45A5-8BC4-FF9A6601A152}">
      <dgm:prSet phldrT="[Text]"/>
      <dgm:spPr>
        <a:solidFill>
          <a:srgbClr val="00B050"/>
        </a:solidFill>
      </dgm:spPr>
      <dgm:t>
        <a:bodyPr/>
        <a:lstStyle/>
        <a:p>
          <a:r>
            <a:rPr lang="en-NZ" dirty="0" smtClean="0"/>
            <a:t>Scenario</a:t>
          </a:r>
          <a:endParaRPr lang="en-NZ" dirty="0"/>
        </a:p>
      </dgm:t>
    </dgm:pt>
    <dgm:pt modelId="{476ECD10-C89E-4D38-AF35-8735F5464605}" type="parTrans" cxnId="{A6ABA7B8-7AD5-4744-8D89-87FE9EB92E30}">
      <dgm:prSet/>
      <dgm:spPr/>
      <dgm:t>
        <a:bodyPr/>
        <a:lstStyle/>
        <a:p>
          <a:endParaRPr lang="en-NZ"/>
        </a:p>
      </dgm:t>
    </dgm:pt>
    <dgm:pt modelId="{871E1DF6-B54B-4286-BB61-7CE5216CE2DE}" type="sibTrans" cxnId="{A6ABA7B8-7AD5-4744-8D89-87FE9EB92E30}">
      <dgm:prSet/>
      <dgm:spPr/>
      <dgm:t>
        <a:bodyPr/>
        <a:lstStyle/>
        <a:p>
          <a:endParaRPr lang="en-NZ"/>
        </a:p>
      </dgm:t>
    </dgm:pt>
    <dgm:pt modelId="{80206799-1F72-4177-9331-E5B8CB11E040}" type="pres">
      <dgm:prSet presAssocID="{65DD0B08-1C9D-42F5-85C2-A0209CC7737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F43C93B-CC97-484E-93A3-7D99DC251530}" type="pres">
      <dgm:prSet presAssocID="{05828F6D-2FCB-4027-AF3F-CC7B46A5C05E}" presName="gear1" presStyleLbl="node1" presStyleIdx="0" presStyleCnt="2" custLinFactNeighborX="12126" custLinFactNeighborY="11035">
        <dgm:presLayoutVars>
          <dgm:chMax val="1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F9FAA46D-C5C3-43BC-A4DF-6AE19D0A935C}" type="pres">
      <dgm:prSet presAssocID="{05828F6D-2FCB-4027-AF3F-CC7B46A5C05E}" presName="gear1srcNode" presStyleLbl="node1" presStyleIdx="0" presStyleCnt="2"/>
      <dgm:spPr/>
      <dgm:t>
        <a:bodyPr/>
        <a:lstStyle/>
        <a:p>
          <a:endParaRPr lang="en-NZ"/>
        </a:p>
      </dgm:t>
    </dgm:pt>
    <dgm:pt modelId="{E5402BF7-726A-4F4E-A794-650F729A35D8}" type="pres">
      <dgm:prSet presAssocID="{05828F6D-2FCB-4027-AF3F-CC7B46A5C05E}" presName="gear1dstNode" presStyleLbl="node1" presStyleIdx="0" presStyleCnt="2"/>
      <dgm:spPr/>
      <dgm:t>
        <a:bodyPr/>
        <a:lstStyle/>
        <a:p>
          <a:endParaRPr lang="en-NZ"/>
        </a:p>
      </dgm:t>
    </dgm:pt>
    <dgm:pt modelId="{C16B7D86-DA76-4813-BAED-E87AFA616209}" type="pres">
      <dgm:prSet presAssocID="{C3F576A5-8C5D-45A5-8BC4-FF9A6601A152}" presName="gear2" presStyleLbl="node1" presStyleIdx="1" presStyleCnt="2" custScaleX="174493" custScaleY="157326" custLinFactNeighborX="6183" custLinFactNeighborY="59224">
        <dgm:presLayoutVars>
          <dgm:chMax val="1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CF43A553-5D2C-419A-81F3-40D3CEB6493C}" type="pres">
      <dgm:prSet presAssocID="{C3F576A5-8C5D-45A5-8BC4-FF9A6601A152}" presName="gear2srcNode" presStyleLbl="node1" presStyleIdx="1" presStyleCnt="2"/>
      <dgm:spPr/>
      <dgm:t>
        <a:bodyPr/>
        <a:lstStyle/>
        <a:p>
          <a:endParaRPr lang="en-NZ"/>
        </a:p>
      </dgm:t>
    </dgm:pt>
    <dgm:pt modelId="{B4BCB295-69E6-4EAC-BA78-5957642FAC51}" type="pres">
      <dgm:prSet presAssocID="{C3F576A5-8C5D-45A5-8BC4-FF9A6601A152}" presName="gear2dstNode" presStyleLbl="node1" presStyleIdx="1" presStyleCnt="2"/>
      <dgm:spPr/>
      <dgm:t>
        <a:bodyPr/>
        <a:lstStyle/>
        <a:p>
          <a:endParaRPr lang="en-NZ"/>
        </a:p>
      </dgm:t>
    </dgm:pt>
    <dgm:pt modelId="{CDD44BE4-FA18-4A45-93F8-8BE50FE671D3}" type="pres">
      <dgm:prSet presAssocID="{14C2CF52-01B2-470A-B36F-4FF379C17B26}" presName="connector1" presStyleLbl="sibTrans2D1" presStyleIdx="0" presStyleCnt="2" custLinFactNeighborX="14602" custLinFactNeighborY="910"/>
      <dgm:spPr/>
      <dgm:t>
        <a:bodyPr/>
        <a:lstStyle/>
        <a:p>
          <a:endParaRPr lang="en-NZ"/>
        </a:p>
      </dgm:t>
    </dgm:pt>
    <dgm:pt modelId="{1631F178-E680-4A39-A520-4E17F3DDF992}" type="pres">
      <dgm:prSet presAssocID="{871E1DF6-B54B-4286-BB61-7CE5216CE2DE}" presName="connector2" presStyleLbl="sibTrans2D1" presStyleIdx="1" presStyleCnt="2" custLinFactNeighborX="-17134" custLinFactNeighborY="20660"/>
      <dgm:spPr/>
      <dgm:t>
        <a:bodyPr/>
        <a:lstStyle/>
        <a:p>
          <a:endParaRPr lang="en-NZ"/>
        </a:p>
      </dgm:t>
    </dgm:pt>
  </dgm:ptLst>
  <dgm:cxnLst>
    <dgm:cxn modelId="{C119EFC3-E5CB-49DF-A8E9-6655279088F8}" type="presOf" srcId="{14C2CF52-01B2-470A-B36F-4FF379C17B26}" destId="{CDD44BE4-FA18-4A45-93F8-8BE50FE671D3}" srcOrd="0" destOrd="0" presId="urn:microsoft.com/office/officeart/2005/8/layout/gear1"/>
    <dgm:cxn modelId="{93203DE7-1B3D-457D-BF83-B62395579537}" srcId="{65DD0B08-1C9D-42F5-85C2-A0209CC77376}" destId="{05828F6D-2FCB-4027-AF3F-CC7B46A5C05E}" srcOrd="0" destOrd="0" parTransId="{B9025421-A119-45CC-8996-35B24E1F3E40}" sibTransId="{14C2CF52-01B2-470A-B36F-4FF379C17B26}"/>
    <dgm:cxn modelId="{630F07D2-46CF-4F6E-87E9-23C34CCA8A41}" type="presOf" srcId="{C3F576A5-8C5D-45A5-8BC4-FF9A6601A152}" destId="{C16B7D86-DA76-4813-BAED-E87AFA616209}" srcOrd="0" destOrd="0" presId="urn:microsoft.com/office/officeart/2005/8/layout/gear1"/>
    <dgm:cxn modelId="{387FF190-154A-4C3E-8E25-BA21B80A069E}" type="presOf" srcId="{65DD0B08-1C9D-42F5-85C2-A0209CC77376}" destId="{80206799-1F72-4177-9331-E5B8CB11E040}" srcOrd="0" destOrd="0" presId="urn:microsoft.com/office/officeart/2005/8/layout/gear1"/>
    <dgm:cxn modelId="{841D5379-0DA8-4935-89F0-5D3BB52BC28B}" type="presOf" srcId="{871E1DF6-B54B-4286-BB61-7CE5216CE2DE}" destId="{1631F178-E680-4A39-A520-4E17F3DDF992}" srcOrd="0" destOrd="0" presId="urn:microsoft.com/office/officeart/2005/8/layout/gear1"/>
    <dgm:cxn modelId="{A6ABA7B8-7AD5-4744-8D89-87FE9EB92E30}" srcId="{65DD0B08-1C9D-42F5-85C2-A0209CC77376}" destId="{C3F576A5-8C5D-45A5-8BC4-FF9A6601A152}" srcOrd="1" destOrd="0" parTransId="{476ECD10-C89E-4D38-AF35-8735F5464605}" sibTransId="{871E1DF6-B54B-4286-BB61-7CE5216CE2DE}"/>
    <dgm:cxn modelId="{2411CF84-16A1-4530-99DC-D0E5255BCDED}" type="presOf" srcId="{05828F6D-2FCB-4027-AF3F-CC7B46A5C05E}" destId="{E5402BF7-726A-4F4E-A794-650F729A35D8}" srcOrd="2" destOrd="0" presId="urn:microsoft.com/office/officeart/2005/8/layout/gear1"/>
    <dgm:cxn modelId="{D97C60E3-4BB6-487C-A52D-29A7377D5AFD}" type="presOf" srcId="{C3F576A5-8C5D-45A5-8BC4-FF9A6601A152}" destId="{B4BCB295-69E6-4EAC-BA78-5957642FAC51}" srcOrd="2" destOrd="0" presId="urn:microsoft.com/office/officeart/2005/8/layout/gear1"/>
    <dgm:cxn modelId="{2B8CC260-9F42-42F5-9BBB-E8C43FEE00FE}" type="presOf" srcId="{05828F6D-2FCB-4027-AF3F-CC7B46A5C05E}" destId="{F9FAA46D-C5C3-43BC-A4DF-6AE19D0A935C}" srcOrd="1" destOrd="0" presId="urn:microsoft.com/office/officeart/2005/8/layout/gear1"/>
    <dgm:cxn modelId="{28C7D51B-577B-452E-8976-E2E12D6D7F03}" type="presOf" srcId="{C3F576A5-8C5D-45A5-8BC4-FF9A6601A152}" destId="{CF43A553-5D2C-419A-81F3-40D3CEB6493C}" srcOrd="1" destOrd="0" presId="urn:microsoft.com/office/officeart/2005/8/layout/gear1"/>
    <dgm:cxn modelId="{4C9893A2-BB8E-460D-A446-4EBECE27F052}" type="presOf" srcId="{05828F6D-2FCB-4027-AF3F-CC7B46A5C05E}" destId="{7F43C93B-CC97-484E-93A3-7D99DC251530}" srcOrd="0" destOrd="0" presId="urn:microsoft.com/office/officeart/2005/8/layout/gear1"/>
    <dgm:cxn modelId="{F30BB291-6598-4709-89C4-1365DF11835F}" type="presParOf" srcId="{80206799-1F72-4177-9331-E5B8CB11E040}" destId="{7F43C93B-CC97-484E-93A3-7D99DC251530}" srcOrd="0" destOrd="0" presId="urn:microsoft.com/office/officeart/2005/8/layout/gear1"/>
    <dgm:cxn modelId="{C2E65CC6-D170-4653-B60F-E7ED6F76F117}" type="presParOf" srcId="{80206799-1F72-4177-9331-E5B8CB11E040}" destId="{F9FAA46D-C5C3-43BC-A4DF-6AE19D0A935C}" srcOrd="1" destOrd="0" presId="urn:microsoft.com/office/officeart/2005/8/layout/gear1"/>
    <dgm:cxn modelId="{7365097F-5E6F-4097-A42E-5E109647A609}" type="presParOf" srcId="{80206799-1F72-4177-9331-E5B8CB11E040}" destId="{E5402BF7-726A-4F4E-A794-650F729A35D8}" srcOrd="2" destOrd="0" presId="urn:microsoft.com/office/officeart/2005/8/layout/gear1"/>
    <dgm:cxn modelId="{195D3611-F9B5-4E46-B963-486AEC2AFE70}" type="presParOf" srcId="{80206799-1F72-4177-9331-E5B8CB11E040}" destId="{C16B7D86-DA76-4813-BAED-E87AFA616209}" srcOrd="3" destOrd="0" presId="urn:microsoft.com/office/officeart/2005/8/layout/gear1"/>
    <dgm:cxn modelId="{4FB34475-EF76-48A0-BC26-364BC8C0813C}" type="presParOf" srcId="{80206799-1F72-4177-9331-E5B8CB11E040}" destId="{CF43A553-5D2C-419A-81F3-40D3CEB6493C}" srcOrd="4" destOrd="0" presId="urn:microsoft.com/office/officeart/2005/8/layout/gear1"/>
    <dgm:cxn modelId="{CD2C93FC-7E90-4AE0-B673-9D78B774456D}" type="presParOf" srcId="{80206799-1F72-4177-9331-E5B8CB11E040}" destId="{B4BCB295-69E6-4EAC-BA78-5957642FAC51}" srcOrd="5" destOrd="0" presId="urn:microsoft.com/office/officeart/2005/8/layout/gear1"/>
    <dgm:cxn modelId="{628633DB-7DA9-440A-B2D3-C44C7CAC2A67}" type="presParOf" srcId="{80206799-1F72-4177-9331-E5B8CB11E040}" destId="{CDD44BE4-FA18-4A45-93F8-8BE50FE671D3}" srcOrd="6" destOrd="0" presId="urn:microsoft.com/office/officeart/2005/8/layout/gear1"/>
    <dgm:cxn modelId="{965260FE-0757-493E-82A4-569D79D4F2BC}" type="presParOf" srcId="{80206799-1F72-4177-9331-E5B8CB11E040}" destId="{1631F178-E680-4A39-A520-4E17F3DDF992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43C93B-CC97-484E-93A3-7D99DC251530}">
      <dsp:nvSpPr>
        <dsp:cNvPr id="0" name=""/>
        <dsp:cNvSpPr/>
      </dsp:nvSpPr>
      <dsp:spPr>
        <a:xfrm>
          <a:off x="630070" y="443597"/>
          <a:ext cx="594066" cy="594066"/>
        </a:xfrm>
        <a:prstGeom prst="gear9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600" kern="1200" dirty="0" smtClean="0"/>
            <a:t>Persona</a:t>
          </a:r>
          <a:endParaRPr lang="en-NZ" sz="600" kern="1200" dirty="0"/>
        </a:p>
      </dsp:txBody>
      <dsp:txXfrm>
        <a:off x="630070" y="443597"/>
        <a:ext cx="594066" cy="594066"/>
      </dsp:txXfrm>
    </dsp:sp>
    <dsp:sp modelId="{C16B7D86-DA76-4813-BAED-E87AFA616209}">
      <dsp:nvSpPr>
        <dsp:cNvPr id="0" name=""/>
        <dsp:cNvSpPr/>
      </dsp:nvSpPr>
      <dsp:spPr>
        <a:xfrm>
          <a:off x="88467" y="369664"/>
          <a:ext cx="753893" cy="679723"/>
        </a:xfrm>
        <a:prstGeom prst="gear6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600" kern="1200" dirty="0" smtClean="0"/>
            <a:t>Scenario</a:t>
          </a:r>
          <a:endParaRPr lang="en-NZ" sz="600" kern="1200" dirty="0"/>
        </a:p>
      </dsp:txBody>
      <dsp:txXfrm>
        <a:off x="88467" y="369664"/>
        <a:ext cx="753893" cy="679723"/>
      </dsp:txXfrm>
    </dsp:sp>
    <dsp:sp modelId="{CDD44BE4-FA18-4A45-93F8-8BE50FE671D3}">
      <dsp:nvSpPr>
        <dsp:cNvPr id="0" name=""/>
        <dsp:cNvSpPr/>
      </dsp:nvSpPr>
      <dsp:spPr>
        <a:xfrm>
          <a:off x="653430" y="309672"/>
          <a:ext cx="730701" cy="730701"/>
        </a:xfrm>
        <a:prstGeom prst="circularArrow">
          <a:avLst>
            <a:gd name="adj1" fmla="val 4878"/>
            <a:gd name="adj2" fmla="val 312630"/>
            <a:gd name="adj3" fmla="val 2678118"/>
            <a:gd name="adj4" fmla="val 16030153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1F178-E680-4A39-A520-4E17F3DDF992}">
      <dsp:nvSpPr>
        <dsp:cNvPr id="0" name=""/>
        <dsp:cNvSpPr/>
      </dsp:nvSpPr>
      <dsp:spPr>
        <a:xfrm>
          <a:off x="51500" y="269537"/>
          <a:ext cx="552481" cy="55248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3CC11-5AED-48F8-98AC-E337ED25922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A8705-9A3A-4D8B-8D1F-AC739E6B7C3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="" xmlns:p14="http://schemas.microsoft.com/office/powerpoint/2010/main" val="1354838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I`m </a:t>
            </a:r>
            <a:r>
              <a:rPr lang="en-US" altLang="ko-KR" dirty="0" err="1" smtClean="0"/>
              <a:t>gonna</a:t>
            </a:r>
            <a:r>
              <a:rPr lang="en-US" altLang="ko-KR" baseline="0" dirty="0" smtClean="0"/>
              <a:t> give a presentation on Persona moving beyond Role-based requirements engineering by ~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8705-9A3A-4D8B-8D1F-AC739E6B7C34}" type="slidenum">
              <a:rPr lang="en-NZ" smtClean="0"/>
              <a:pPr/>
              <a:t>1</a:t>
            </a:fld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you see, actor</a:t>
            </a:r>
            <a:r>
              <a:rPr lang="en-US" altLang="ko-KR" baseline="0" dirty="0" smtClean="0"/>
              <a:t> is faceless.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8705-9A3A-4D8B-8D1F-AC739E6B7C34}" type="slidenum">
              <a:rPr lang="en-NZ" smtClean="0"/>
              <a:pPr/>
              <a:t>3</a:t>
            </a:fld>
            <a:endParaRPr lang="en-N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Visual</a:t>
            </a:r>
            <a:r>
              <a:rPr lang="en-US" altLang="ko-KR" baseline="0" dirty="0" smtClean="0"/>
              <a:t> studio development team, they are trying to develop testing tools. To achieve this goal, they created two personas and each personas have their scenarios.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8705-9A3A-4D8B-8D1F-AC739E6B7C34}" type="slidenum">
              <a:rPr lang="en-NZ" smtClean="0"/>
              <a:pPr/>
              <a:t>5</a:t>
            </a:fld>
            <a:endParaRPr lang="en-N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It will be useful to identify insider threat and target assets they want by deep understanding</a:t>
            </a:r>
            <a:r>
              <a:rPr lang="en-NZ" baseline="0" dirty="0" smtClean="0"/>
              <a:t> of personas.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8705-9A3A-4D8B-8D1F-AC739E6B7C34}" type="slidenum">
              <a:rPr lang="en-NZ" smtClean="0"/>
              <a:pPr/>
              <a:t>8</a:t>
            </a:fld>
            <a:endParaRPr lang="en-NZ"/>
          </a:p>
        </p:txBody>
      </p:sp>
    </p:spTree>
    <p:extLst>
      <p:ext uri="{BB962C8B-B14F-4D97-AF65-F5344CB8AC3E}">
        <p14:creationId xmlns="" xmlns:p14="http://schemas.microsoft.com/office/powerpoint/2010/main" val="1367251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baseline="0" dirty="0" smtClean="0"/>
              <a:t>However, I have some doubts about this sentence and can’t really see the feasibility in RBAC.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8705-9A3A-4D8B-8D1F-AC739E6B7C34}" type="slidenum">
              <a:rPr lang="en-NZ" smtClean="0"/>
              <a:pPr/>
              <a:t>9</a:t>
            </a:fld>
            <a:endParaRPr lang="en-NZ"/>
          </a:p>
        </p:txBody>
      </p:sp>
    </p:spTree>
    <p:extLst>
      <p:ext uri="{BB962C8B-B14F-4D97-AF65-F5344CB8AC3E}">
        <p14:creationId xmlns="" xmlns:p14="http://schemas.microsoft.com/office/powerpoint/2010/main" val="1367251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8705-9A3A-4D8B-8D1F-AC739E6B7C34}" type="slidenum">
              <a:rPr lang="en-NZ" smtClean="0"/>
              <a:pPr/>
              <a:t>10</a:t>
            </a:fld>
            <a:endParaRPr lang="en-NZ"/>
          </a:p>
        </p:txBody>
      </p:sp>
    </p:spTree>
    <p:extLst>
      <p:ext uri="{BB962C8B-B14F-4D97-AF65-F5344CB8AC3E}">
        <p14:creationId xmlns="" xmlns:p14="http://schemas.microsoft.com/office/powerpoint/2010/main" val="1367251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8705-9A3A-4D8B-8D1F-AC739E6B7C34}" type="slidenum">
              <a:rPr lang="en-NZ" smtClean="0"/>
              <a:pPr/>
              <a:t>11</a:t>
            </a:fld>
            <a:endParaRPr lang="en-NZ"/>
          </a:p>
        </p:txBody>
      </p:sp>
    </p:spTree>
    <p:extLst>
      <p:ext uri="{BB962C8B-B14F-4D97-AF65-F5344CB8AC3E}">
        <p14:creationId xmlns="" xmlns:p14="http://schemas.microsoft.com/office/powerpoint/2010/main" val="1367251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8705-9A3A-4D8B-8D1F-AC739E6B7C34}" type="slidenum">
              <a:rPr lang="en-NZ" smtClean="0"/>
              <a:pPr/>
              <a:t>12</a:t>
            </a:fld>
            <a:endParaRPr lang="en-NZ"/>
          </a:p>
        </p:txBody>
      </p:sp>
    </p:spTree>
    <p:extLst>
      <p:ext uri="{BB962C8B-B14F-4D97-AF65-F5344CB8AC3E}">
        <p14:creationId xmlns="" xmlns:p14="http://schemas.microsoft.com/office/powerpoint/2010/main" val="1367251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CF99E0-8983-4A3F-87EB-B6E1B982ACEB}" type="datetimeFigureOut">
              <a:rPr lang="en-NZ" smtClean="0"/>
              <a:pPr/>
              <a:t>15/09/2013</a:t>
            </a:fld>
            <a:endParaRPr lang="en-N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E98430-0A7E-4542-8265-B6CC84EC2F6A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8062664" cy="4824536"/>
          </a:xfrm>
        </p:spPr>
        <p:txBody>
          <a:bodyPr>
            <a:normAutofit/>
          </a:bodyPr>
          <a:lstStyle/>
          <a:p>
            <a:pPr algn="l"/>
            <a:r>
              <a:rPr lang="en-NZ" dirty="0" smtClean="0">
                <a:solidFill>
                  <a:srgbClr val="FFC000"/>
                </a:solidFill>
              </a:rPr>
              <a:t>Personas</a:t>
            </a:r>
            <a:r>
              <a:rPr lang="en-NZ" dirty="0" smtClean="0"/>
              <a:t>: </a:t>
            </a:r>
            <a:br>
              <a:rPr lang="en-NZ" dirty="0" smtClean="0"/>
            </a:br>
            <a:r>
              <a:rPr lang="en-NZ" sz="3500" dirty="0" smtClean="0"/>
              <a:t>Moving Beyond </a:t>
            </a:r>
            <a:r>
              <a:rPr lang="en-NZ" sz="3500" dirty="0" smtClean="0">
                <a:solidFill>
                  <a:srgbClr val="00B050"/>
                </a:solidFill>
              </a:rPr>
              <a:t>Role-based </a:t>
            </a:r>
            <a:r>
              <a:rPr lang="en-NZ" sz="3500" dirty="0" smtClean="0">
                <a:solidFill>
                  <a:srgbClr val="0070C0"/>
                </a:solidFill>
              </a:rPr>
              <a:t>Requirements Engineering</a:t>
            </a:r>
            <a:br>
              <a:rPr lang="en-NZ" sz="3500" dirty="0" smtClean="0">
                <a:solidFill>
                  <a:srgbClr val="0070C0"/>
                </a:solidFill>
              </a:rPr>
            </a:br>
            <a:r>
              <a:rPr lang="en-NZ" sz="3500" dirty="0">
                <a:solidFill>
                  <a:srgbClr val="0070C0"/>
                </a:solidFill>
              </a:rPr>
              <a:t/>
            </a:r>
            <a:br>
              <a:rPr lang="en-NZ" sz="3500" dirty="0">
                <a:solidFill>
                  <a:srgbClr val="0070C0"/>
                </a:solidFill>
              </a:rPr>
            </a:br>
            <a:r>
              <a:rPr lang="en-NZ" sz="3500" dirty="0" smtClean="0"/>
              <a:t/>
            </a:r>
            <a:br>
              <a:rPr lang="en-NZ" sz="3500" dirty="0" smtClean="0"/>
            </a:br>
            <a:r>
              <a:rPr lang="en-NZ" sz="3500" dirty="0"/>
              <a:t/>
            </a:r>
            <a:br>
              <a:rPr lang="en-NZ" sz="3500" dirty="0"/>
            </a:br>
            <a:r>
              <a:rPr lang="en-NZ" sz="3500" dirty="0" smtClean="0"/>
              <a:t/>
            </a:r>
            <a:br>
              <a:rPr lang="en-NZ" sz="3500" dirty="0" smtClean="0"/>
            </a:br>
            <a:endParaRPr lang="en-NZ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852936"/>
            <a:ext cx="8856984" cy="2160240"/>
          </a:xfrm>
        </p:spPr>
        <p:txBody>
          <a:bodyPr>
            <a:noAutofit/>
          </a:bodyPr>
          <a:lstStyle/>
          <a:p>
            <a:pPr algn="l"/>
            <a:r>
              <a:rPr lang="en-NZ" sz="2500" dirty="0" smtClean="0"/>
              <a:t>     Author: G</a:t>
            </a:r>
            <a:r>
              <a:rPr lang="en-NZ" sz="2500" dirty="0"/>
              <a:t>. Miller and L. </a:t>
            </a:r>
            <a:r>
              <a:rPr lang="en-NZ" sz="2500" dirty="0" smtClean="0"/>
              <a:t>Williams</a:t>
            </a:r>
          </a:p>
          <a:p>
            <a:pPr algn="l"/>
            <a:r>
              <a:rPr lang="en-NZ" sz="2500" dirty="0" smtClean="0"/>
              <a:t> </a:t>
            </a:r>
          </a:p>
          <a:p>
            <a:pPr algn="l"/>
            <a:r>
              <a:rPr lang="en-NZ" sz="2500" dirty="0" smtClean="0"/>
              <a:t>     Internet </a:t>
            </a:r>
            <a:r>
              <a:rPr lang="en-NZ" sz="2500" dirty="0"/>
              <a:t>manuscript, circa 2006, 10 pp</a:t>
            </a:r>
            <a:r>
              <a:rPr lang="en-NZ" sz="2500" dirty="0" smtClean="0"/>
              <a:t>.[</a:t>
            </a:r>
            <a:r>
              <a:rPr lang="en-NZ" sz="2500" dirty="0"/>
              <a:t>Online]. </a:t>
            </a:r>
            <a:endParaRPr lang="en-NZ" sz="2500" dirty="0" smtClean="0"/>
          </a:p>
          <a:p>
            <a:pPr algn="l"/>
            <a:r>
              <a:rPr lang="en-NZ" sz="2500" dirty="0" smtClean="0"/>
              <a:t>     http</a:t>
            </a:r>
            <a:r>
              <a:rPr lang="en-NZ" sz="2500" dirty="0"/>
              <a:t>://</a:t>
            </a:r>
            <a:r>
              <a:rPr lang="en-NZ" sz="2500" dirty="0" smtClean="0"/>
              <a:t>agile.csc.ncsu.edu/SEMaterials/Personas.pdf</a:t>
            </a:r>
            <a:endParaRPr lang="en-US" sz="2500" dirty="0" smtClean="0"/>
          </a:p>
        </p:txBody>
      </p:sp>
    </p:spTree>
    <p:extLst>
      <p:ext uri="{BB962C8B-B14F-4D97-AF65-F5344CB8AC3E}">
        <p14:creationId xmlns="" xmlns:p14="http://schemas.microsoft.com/office/powerpoint/2010/main" val="2053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Criticism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>
              <a:buNone/>
            </a:pPr>
            <a:r>
              <a:rPr lang="en-NZ" dirty="0" smtClean="0"/>
              <a:t/>
            </a:r>
            <a:br>
              <a:rPr lang="en-NZ" dirty="0" smtClean="0"/>
            </a:br>
            <a:r>
              <a:rPr lang="en-NZ" dirty="0" smtClean="0"/>
              <a:t>     </a:t>
            </a:r>
            <a:endParaRPr lang="en-NZ" dirty="0" smtClean="0"/>
          </a:p>
          <a:p>
            <a:pPr marL="109728" indent="0">
              <a:buNone/>
            </a:pPr>
            <a:endParaRPr lang="en-NZ" dirty="0"/>
          </a:p>
          <a:p>
            <a:pPr marL="109728" indent="0">
              <a:buNone/>
            </a:pPr>
            <a:r>
              <a:rPr lang="en-NZ" dirty="0" smtClean="0"/>
              <a:t>  </a:t>
            </a:r>
          </a:p>
          <a:p>
            <a:pPr marL="109728" indent="0">
              <a:buNone/>
            </a:pPr>
            <a:endParaRPr lang="en-NZ" dirty="0"/>
          </a:p>
          <a:p>
            <a:pPr marL="109728" indent="0">
              <a:buNone/>
            </a:pPr>
            <a:r>
              <a:rPr lang="en-NZ" dirty="0" smtClean="0"/>
              <a:t> </a:t>
            </a:r>
            <a:endParaRPr lang="en-NZ" dirty="0"/>
          </a:p>
        </p:txBody>
      </p:sp>
      <p:sp>
        <p:nvSpPr>
          <p:cNvPr id="5" name="순서도: 연결자 4"/>
          <p:cNvSpPr/>
          <p:nvPr/>
        </p:nvSpPr>
        <p:spPr>
          <a:xfrm>
            <a:off x="4067944" y="2108473"/>
            <a:ext cx="2880320" cy="864096"/>
          </a:xfrm>
          <a:prstGeom prst="flowChart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</a:p>
          <a:p>
            <a:pPr algn="ctr"/>
            <a:r>
              <a:rPr lang="en-US" altLang="ko-KR" dirty="0" smtClean="0"/>
              <a:t>System administrator</a:t>
            </a:r>
          </a:p>
          <a:p>
            <a:pPr algn="ctr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52774" y="2123564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assignment 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01687" y="2204864"/>
            <a:ext cx="1914129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User </a:t>
            </a:r>
            <a:r>
              <a:rPr lang="en-US" altLang="ko-KR" dirty="0" smtClean="0"/>
              <a:t>: Helena</a:t>
            </a:r>
            <a:endParaRPr lang="en-US" altLang="ko-KR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F</a:t>
            </a:r>
            <a:r>
              <a:rPr lang="en-US" altLang="ko-KR" dirty="0" smtClean="0">
                <a:solidFill>
                  <a:srgbClr val="FF0000"/>
                </a:solidFill>
              </a:rPr>
              <a:t>avored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2" name="순서도: 연결자 11"/>
          <p:cNvSpPr/>
          <p:nvPr/>
        </p:nvSpPr>
        <p:spPr>
          <a:xfrm>
            <a:off x="4067944" y="3356992"/>
            <a:ext cx="2880320" cy="864096"/>
          </a:xfrm>
          <a:prstGeom prst="flowChart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</a:p>
          <a:p>
            <a:pPr algn="ctr"/>
            <a:r>
              <a:rPr lang="en-US" altLang="ko-KR" dirty="0" smtClean="0"/>
              <a:t>Normal user</a:t>
            </a:r>
          </a:p>
          <a:p>
            <a:pPr algn="ctr"/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71600" y="5445224"/>
            <a:ext cx="1914129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User :  Mark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Favored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1600" y="4726885"/>
            <a:ext cx="1914129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User :  Nachi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Disfavored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5" name="순서도: 연결자 14"/>
          <p:cNvSpPr/>
          <p:nvPr/>
        </p:nvSpPr>
        <p:spPr>
          <a:xfrm>
            <a:off x="4067944" y="4509120"/>
            <a:ext cx="2880320" cy="864096"/>
          </a:xfrm>
          <a:prstGeom prst="flowChart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</a:p>
          <a:p>
            <a:pPr algn="ctr"/>
            <a:r>
              <a:rPr lang="en-US" altLang="ko-KR" dirty="0" smtClean="0"/>
              <a:t>Developer</a:t>
            </a:r>
          </a:p>
          <a:p>
            <a:pPr algn="ctr"/>
            <a:endParaRPr lang="ko-KR" altLang="en-US" dirty="0"/>
          </a:p>
        </p:txBody>
      </p:sp>
      <p:cxnSp>
        <p:nvCxnSpPr>
          <p:cNvPr id="17" name="직선 화살표 연결선 16"/>
          <p:cNvCxnSpPr>
            <a:stCxn id="8" idx="3"/>
            <a:endCxn id="5" idx="2"/>
          </p:cNvCxnSpPr>
          <p:nvPr/>
        </p:nvCxnSpPr>
        <p:spPr>
          <a:xfrm>
            <a:off x="2915816" y="2528030"/>
            <a:ext cx="1152128" cy="124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flipV="1">
            <a:off x="2915816" y="5157192"/>
            <a:ext cx="1296144" cy="648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2915816" y="5000685"/>
            <a:ext cx="1152128" cy="124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24782" y="5733256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assignment 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915816" y="4643844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assignment 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83568" y="126876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dirty="0" smtClean="0"/>
              <a:t> </a:t>
            </a:r>
            <a:r>
              <a:rPr lang="en-US" altLang="ko-KR" sz="2400" dirty="0" smtClean="0"/>
              <a:t>How </a:t>
            </a:r>
            <a:r>
              <a:rPr lang="en-US" altLang="ko-KR" sz="2400" dirty="0" smtClean="0"/>
              <a:t>does it </a:t>
            </a:r>
            <a:r>
              <a:rPr lang="en-US" altLang="ko-KR" sz="2400" dirty="0" smtClean="0"/>
              <a:t>augment the </a:t>
            </a:r>
            <a:r>
              <a:rPr lang="en-US" altLang="ko-KR" sz="2400" dirty="0" smtClean="0"/>
              <a:t>role by adding</a:t>
            </a:r>
          </a:p>
          <a:p>
            <a:r>
              <a:rPr lang="en-US" altLang="ko-KR" sz="2400" dirty="0" smtClean="0"/>
              <a:t>   favored/disfavored persona? </a:t>
            </a:r>
            <a:endParaRPr lang="ko-KR" alt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971600" y="3358733"/>
            <a:ext cx="1914129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User :  Fred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Disfavored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>
            <a:off x="2915816" y="3776549"/>
            <a:ext cx="1152128" cy="124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952774" y="3275692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assignment 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0498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</a:t>
            </a:r>
            <a:endParaRPr lang="en-NZ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556792"/>
            <a:ext cx="849694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NZ" sz="3000" dirty="0" smtClean="0"/>
              <a:t> Is it feasible to apply Persona-scenario</a:t>
            </a:r>
            <a:br>
              <a:rPr lang="en-NZ" sz="3000" dirty="0" smtClean="0"/>
            </a:br>
            <a:r>
              <a:rPr lang="en-NZ" sz="3000" dirty="0" smtClean="0"/>
              <a:t> method in insider threat model</a:t>
            </a:r>
            <a:r>
              <a:rPr lang="en-NZ" sz="3000" dirty="0" smtClean="0"/>
              <a:t>?</a:t>
            </a:r>
          </a:p>
          <a:p>
            <a:pPr marL="285750" indent="-285750">
              <a:buFont typeface="Wingdings" pitchFamily="2" charset="2"/>
              <a:buChar char="Ø"/>
            </a:pPr>
            <a:endParaRPr lang="en-NZ" sz="3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NZ" sz="3000" dirty="0" smtClean="0"/>
              <a:t> </a:t>
            </a:r>
            <a:r>
              <a:rPr lang="en-NZ" sz="3000" dirty="0" smtClean="0"/>
              <a:t>What is the advantage compared to other</a:t>
            </a:r>
            <a:br>
              <a:rPr lang="en-NZ" sz="3000" dirty="0" smtClean="0"/>
            </a:br>
            <a:r>
              <a:rPr lang="en-NZ" sz="3000" dirty="0" smtClean="0"/>
              <a:t> threat model?</a:t>
            </a:r>
            <a:endParaRPr lang="en-NZ" sz="3500" dirty="0"/>
          </a:p>
          <a:p>
            <a:r>
              <a:rPr lang="en-NZ" sz="3500" dirty="0" smtClean="0"/>
              <a:t> </a:t>
            </a:r>
            <a:endParaRPr lang="en-NZ" sz="3500" dirty="0"/>
          </a:p>
        </p:txBody>
      </p:sp>
    </p:spTree>
    <p:extLst>
      <p:ext uri="{BB962C8B-B14F-4D97-AF65-F5344CB8AC3E}">
        <p14:creationId xmlns="" xmlns:p14="http://schemas.microsoft.com/office/powerpoint/2010/main" val="33150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47664" y="2276872"/>
            <a:ext cx="6995120" cy="301033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NZ" sz="5000" dirty="0" smtClean="0"/>
              <a:t>    Thank </a:t>
            </a:r>
            <a:r>
              <a:rPr lang="en-NZ" sz="5000" dirty="0"/>
              <a:t>y</a:t>
            </a:r>
            <a:r>
              <a:rPr lang="en-NZ" sz="5000" dirty="0" smtClean="0"/>
              <a:t>ou </a:t>
            </a:r>
            <a:endParaRPr lang="en-NZ" sz="5000" dirty="0"/>
          </a:p>
        </p:txBody>
      </p:sp>
      <p:sp>
        <p:nvSpPr>
          <p:cNvPr id="4" name="웃는 얼굴 3"/>
          <p:cNvSpPr/>
          <p:nvPr/>
        </p:nvSpPr>
        <p:spPr>
          <a:xfrm>
            <a:off x="5940152" y="2276872"/>
            <a:ext cx="864096" cy="100811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309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NZ" dirty="0" smtClean="0"/>
              <a:t> </a:t>
            </a:r>
            <a:r>
              <a:rPr lang="en-N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Motivation</a:t>
            </a:r>
            <a:r>
              <a:rPr lang="en-NZ" b="1" dirty="0" smtClean="0">
                <a:solidFill>
                  <a:srgbClr val="C00000"/>
                </a:solidFill>
              </a:rPr>
              <a:t> </a:t>
            </a:r>
            <a:r>
              <a:rPr lang="en-N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NZ" dirty="0" smtClean="0"/>
              <a:t>  </a:t>
            </a:r>
            <a:r>
              <a:rPr lang="en-NZ" sz="2200" dirty="0" smtClean="0">
                <a:solidFill>
                  <a:schemeClr val="accent1"/>
                </a:solidFill>
              </a:rPr>
              <a:t>To go deeper into examining the different types of   </a:t>
            </a:r>
            <a:br>
              <a:rPr lang="en-NZ" sz="2200" dirty="0" smtClean="0">
                <a:solidFill>
                  <a:schemeClr val="accent1"/>
                </a:solidFill>
              </a:rPr>
            </a:br>
            <a:r>
              <a:rPr lang="en-NZ" sz="2200" dirty="0" smtClean="0">
                <a:solidFill>
                  <a:schemeClr val="accent1"/>
                </a:solidFill>
              </a:rPr>
              <a:t>   people</a:t>
            </a:r>
          </a:p>
          <a:p>
            <a:pPr marL="109728" indent="0">
              <a:buNone/>
            </a:pPr>
            <a:endParaRPr lang="en-NZ" sz="2200" dirty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NZ" dirty="0" smtClean="0"/>
              <a:t> </a:t>
            </a:r>
            <a:r>
              <a:rPr lang="en-N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Method</a:t>
            </a:r>
          </a:p>
          <a:p>
            <a:pPr>
              <a:buFont typeface="Wingdings" pitchFamily="2" charset="2"/>
              <a:buChar char="ü"/>
            </a:pPr>
            <a:r>
              <a:rPr lang="en-NZ" dirty="0" smtClean="0"/>
              <a:t> </a:t>
            </a:r>
            <a:r>
              <a:rPr lang="en-NZ" sz="2400" dirty="0" smtClean="0">
                <a:solidFill>
                  <a:srgbClr val="FF0000"/>
                </a:solidFill>
              </a:rPr>
              <a:t>Combination of Persona and scenarios </a:t>
            </a:r>
            <a:r>
              <a:rPr lang="en-NZ" sz="2200" dirty="0" smtClean="0">
                <a:solidFill>
                  <a:schemeClr val="accent1"/>
                </a:solidFill>
              </a:rPr>
              <a:t>used in </a:t>
            </a:r>
            <a:br>
              <a:rPr lang="en-NZ" sz="2200" dirty="0" smtClean="0">
                <a:solidFill>
                  <a:schemeClr val="accent1"/>
                </a:solidFill>
              </a:rPr>
            </a:br>
            <a:r>
              <a:rPr lang="en-NZ" sz="2200" dirty="0" smtClean="0">
                <a:solidFill>
                  <a:schemeClr val="accent1"/>
                </a:solidFill>
              </a:rPr>
              <a:t> Microsoft development team.</a:t>
            </a:r>
          </a:p>
          <a:p>
            <a:pPr marL="109728" indent="0">
              <a:buNone/>
            </a:pPr>
            <a:endParaRPr lang="en-NZ" sz="2200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NZ" dirty="0"/>
              <a:t> </a:t>
            </a:r>
            <a:r>
              <a:rPr lang="en-N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Result</a:t>
            </a:r>
            <a:r>
              <a:rPr lang="en-N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NZ" dirty="0" smtClean="0"/>
              <a:t> </a:t>
            </a:r>
            <a:r>
              <a:rPr lang="en-NZ" sz="2300" dirty="0" smtClean="0">
                <a:solidFill>
                  <a:schemeClr val="accent1"/>
                </a:solidFill>
              </a:rPr>
              <a:t>More comprehensive understanding of the target     </a:t>
            </a:r>
            <a:br>
              <a:rPr lang="en-NZ" sz="2300" dirty="0" smtClean="0">
                <a:solidFill>
                  <a:schemeClr val="accent1"/>
                </a:solidFill>
              </a:rPr>
            </a:br>
            <a:r>
              <a:rPr lang="en-NZ" sz="2300" dirty="0" smtClean="0">
                <a:solidFill>
                  <a:schemeClr val="accent1"/>
                </a:solidFill>
              </a:rPr>
              <a:t> customers’ behaviours to drive and refine scenarios.</a:t>
            </a:r>
          </a:p>
          <a:p>
            <a:pPr marL="109728" indent="0">
              <a:buNone/>
            </a:pPr>
            <a:endParaRPr lang="en-NZ" sz="23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NZ" sz="2300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NZ" sz="2300" dirty="0">
              <a:solidFill>
                <a:schemeClr val="accent1"/>
              </a:solidFill>
            </a:endParaRPr>
          </a:p>
          <a:p>
            <a:pPr marL="109728" indent="0">
              <a:buNone/>
            </a:pPr>
            <a:endParaRPr lang="en-NZ" dirty="0" smtClean="0"/>
          </a:p>
          <a:p>
            <a:pPr marL="109728" indent="0">
              <a:buNone/>
            </a:pPr>
            <a:endParaRPr lang="en-NZ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</p:spTree>
    <p:extLst>
      <p:ext uri="{BB962C8B-B14F-4D97-AF65-F5344CB8AC3E}">
        <p14:creationId xmlns="" xmlns:p14="http://schemas.microsoft.com/office/powerpoint/2010/main" val="51077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743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NZ" dirty="0" smtClean="0"/>
              <a:t> Role - USE CASE MODEL </a:t>
            </a:r>
          </a:p>
          <a:p>
            <a:pPr marL="109728" indent="0">
              <a:buNone/>
            </a:pPr>
            <a:r>
              <a:rPr lang="en-NZ" dirty="0"/>
              <a:t> </a:t>
            </a:r>
            <a:r>
              <a:rPr lang="en-NZ" dirty="0" smtClean="0"/>
              <a:t> </a:t>
            </a:r>
            <a:r>
              <a:rPr lang="en-NZ" sz="2200" dirty="0" smtClean="0">
                <a:solidFill>
                  <a:schemeClr val="accent3"/>
                </a:solidFill>
              </a:rPr>
              <a:t>Interaction between the actor and system for the goal.</a:t>
            </a:r>
          </a:p>
          <a:p>
            <a:pPr marL="109728" indent="0">
              <a:buNone/>
            </a:pPr>
            <a:endParaRPr lang="en-NZ" sz="2200" dirty="0" smtClean="0">
              <a:solidFill>
                <a:schemeClr val="accent3"/>
              </a:solidFill>
            </a:endParaRPr>
          </a:p>
          <a:p>
            <a:pPr marL="109728" indent="0">
              <a:buNone/>
            </a:pPr>
            <a:endParaRPr lang="en-NZ" sz="2200" dirty="0" smtClean="0">
              <a:solidFill>
                <a:schemeClr val="accent3"/>
              </a:solidFill>
            </a:endParaRPr>
          </a:p>
          <a:p>
            <a:pPr marL="109728" indent="0">
              <a:buNone/>
            </a:pPr>
            <a:endParaRPr lang="en-NZ" sz="2200" dirty="0" smtClean="0">
              <a:solidFill>
                <a:schemeClr val="accent3"/>
              </a:solidFill>
            </a:endParaRPr>
          </a:p>
          <a:p>
            <a:pPr marL="109728" indent="0">
              <a:buNone/>
            </a:pPr>
            <a:endParaRPr lang="en-NZ" sz="2200" dirty="0" smtClean="0">
              <a:solidFill>
                <a:schemeClr val="accent3"/>
              </a:solidFill>
            </a:endParaRPr>
          </a:p>
          <a:p>
            <a:pPr marL="109728" indent="0">
              <a:buNone/>
            </a:pPr>
            <a:endParaRPr lang="en-NZ" sz="2200" dirty="0" smtClean="0">
              <a:solidFill>
                <a:schemeClr val="accent3"/>
              </a:solidFill>
            </a:endParaRPr>
          </a:p>
          <a:p>
            <a:pPr marL="109728" indent="0">
              <a:buNone/>
            </a:pPr>
            <a:endParaRPr lang="en-NZ" dirty="0" smtClean="0">
              <a:solidFill>
                <a:schemeClr val="accent3"/>
              </a:solidFill>
            </a:endParaRPr>
          </a:p>
          <a:p>
            <a:pPr marL="109728" indent="0">
              <a:buFont typeface="Wingdings" pitchFamily="2" charset="2"/>
              <a:buChar char="Ø"/>
            </a:pPr>
            <a:r>
              <a:rPr lang="en-NZ" dirty="0" smtClean="0"/>
              <a:t> Problem? 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altLang="ko-KR" sz="2200" dirty="0" smtClean="0">
                <a:solidFill>
                  <a:schemeClr val="accent3"/>
                </a:solidFill>
              </a:rPr>
              <a:t>    Requirements analysts have trouble finding</a:t>
            </a:r>
            <a:br>
              <a:rPr lang="en-US" altLang="ko-KR" sz="2200" dirty="0" smtClean="0">
                <a:solidFill>
                  <a:schemeClr val="accent3"/>
                </a:solidFill>
              </a:rPr>
            </a:br>
            <a:r>
              <a:rPr lang="en-US" altLang="ko-KR" sz="2200" dirty="0" smtClean="0">
                <a:solidFill>
                  <a:schemeClr val="accent3"/>
                </a:solidFill>
              </a:rPr>
              <a:t>    representative users.</a:t>
            </a:r>
            <a:endParaRPr lang="ko-KR" altLang="en-US" sz="2200" dirty="0" smtClean="0">
              <a:solidFill>
                <a:schemeClr val="accent3"/>
              </a:solidFill>
            </a:endParaRPr>
          </a:p>
          <a:p>
            <a:pPr marL="109728" indent="0">
              <a:buFont typeface="Wingdings" pitchFamily="2" charset="2"/>
              <a:buChar char="Ø"/>
            </a:pP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000" dirty="0" smtClean="0"/>
              <a:t>Traditional Requirements Engineering(RE)</a:t>
            </a:r>
            <a:endParaRPr lang="en-NZ" sz="3000" dirty="0"/>
          </a:p>
        </p:txBody>
      </p:sp>
      <p:sp>
        <p:nvSpPr>
          <p:cNvPr id="7" name="Oval 6"/>
          <p:cNvSpPr/>
          <p:nvPr/>
        </p:nvSpPr>
        <p:spPr>
          <a:xfrm>
            <a:off x="323528" y="2204864"/>
            <a:ext cx="720080" cy="79208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schemeClr val="accent2"/>
              </a:solidFill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971598" y="2276872"/>
            <a:ext cx="7488834" cy="2260517"/>
            <a:chOff x="971598" y="2276872"/>
            <a:chExt cx="7488834" cy="2260517"/>
          </a:xfrm>
        </p:grpSpPr>
        <p:sp>
          <p:nvSpPr>
            <p:cNvPr id="23" name="TextBox 22"/>
            <p:cNvSpPr txBox="1"/>
            <p:nvPr/>
          </p:nvSpPr>
          <p:spPr>
            <a:xfrm>
              <a:off x="5868142" y="2719928"/>
              <a:ext cx="2592290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itchFamily="2" charset="2"/>
                <a:buChar char="v"/>
              </a:pPr>
              <a:r>
                <a:rPr lang="en-NZ" sz="2200" dirty="0" smtClean="0">
                  <a:solidFill>
                    <a:schemeClr val="accent2"/>
                  </a:solidFill>
                </a:rPr>
                <a:t> GOAL</a:t>
              </a:r>
            </a:p>
            <a:p>
              <a:pPr marL="285750" indent="-285750"/>
              <a:endParaRPr lang="en-NZ" sz="2200" dirty="0" smtClean="0">
                <a:solidFill>
                  <a:schemeClr val="accent2"/>
                </a:solidFill>
              </a:endParaRPr>
            </a:p>
            <a:p>
              <a:endParaRPr lang="en-NZ" dirty="0" smtClean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71598" y="3767948"/>
              <a:ext cx="143821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itchFamily="2" charset="2"/>
                <a:buChar char="v"/>
              </a:pPr>
              <a:r>
                <a:rPr lang="en-NZ" sz="2200" dirty="0" smtClean="0">
                  <a:solidFill>
                    <a:schemeClr val="accent2"/>
                  </a:solidFill>
                </a:rPr>
                <a:t>ACTOR</a:t>
              </a:r>
            </a:p>
            <a:p>
              <a:r>
                <a:rPr lang="en-NZ" sz="2200" dirty="0" smtClean="0">
                  <a:solidFill>
                    <a:schemeClr val="accent2"/>
                  </a:solidFill>
                </a:rPr>
                <a:t>   (ROLE)</a:t>
              </a:r>
              <a:endParaRPr lang="en-NZ" sz="2200" dirty="0">
                <a:solidFill>
                  <a:schemeClr val="accent2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3563888" y="2462674"/>
              <a:ext cx="2160240" cy="79208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18218" y="2750706"/>
              <a:ext cx="168988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1500" dirty="0" smtClean="0"/>
                <a:t>Create Unit Test</a:t>
              </a:r>
              <a:endParaRPr lang="en-NZ" sz="1500" dirty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1187622" y="2276872"/>
              <a:ext cx="1584178" cy="1553954"/>
              <a:chOff x="4067944" y="2892450"/>
              <a:chExt cx="1584178" cy="1553954"/>
            </a:xfrm>
          </p:grpSpPr>
          <p:pic>
            <p:nvPicPr>
              <p:cNvPr id="38" name="Picture 37" descr="Enterprise Architect for Business Analysts &gt; Business Analyst Community &amp; Resources | Modern An - Windows Internet Explorer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27376" t="36449" r="70102" b="53609"/>
              <a:stretch/>
            </p:blipFill>
            <p:spPr>
              <a:xfrm>
                <a:off x="4211960" y="2892450"/>
                <a:ext cx="576064" cy="1238779"/>
              </a:xfrm>
              <a:prstGeom prst="rect">
                <a:avLst/>
              </a:prstGeom>
            </p:spPr>
          </p:pic>
          <p:sp>
            <p:nvSpPr>
              <p:cNvPr id="39" name="TextBox 38"/>
              <p:cNvSpPr txBox="1"/>
              <p:nvPr/>
            </p:nvSpPr>
            <p:spPr>
              <a:xfrm>
                <a:off x="4067944" y="4077072"/>
                <a:ext cx="158417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NZ" dirty="0" smtClean="0"/>
                  <a:t> Developer</a:t>
                </a:r>
                <a:endParaRPr lang="en-NZ" dirty="0"/>
              </a:p>
            </p:txBody>
          </p:sp>
        </p:grpSp>
        <p:cxnSp>
          <p:nvCxnSpPr>
            <p:cNvPr id="6" name="Straight Arrow Connector 5"/>
            <p:cNvCxnSpPr>
              <a:stCxn id="38" idx="3"/>
            </p:cNvCxnSpPr>
            <p:nvPr/>
          </p:nvCxnSpPr>
          <p:spPr>
            <a:xfrm flipV="1">
              <a:off x="1907702" y="2896261"/>
              <a:ext cx="1656186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64472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852"/>
            <a:ext cx="8579296" cy="5400476"/>
          </a:xfrm>
        </p:spPr>
        <p:txBody>
          <a:bodyPr>
            <a:normAutofit/>
          </a:bodyPr>
          <a:lstStyle/>
          <a:p>
            <a:r>
              <a:rPr lang="en-NZ" sz="2400" dirty="0" smtClean="0"/>
              <a:t>What is persona?</a:t>
            </a:r>
          </a:p>
          <a:p>
            <a:pPr>
              <a:buFont typeface="Wingdings" pitchFamily="2" charset="2"/>
              <a:buChar char="ü"/>
            </a:pPr>
            <a:r>
              <a:rPr lang="en-NZ" dirty="0" smtClean="0"/>
              <a:t>  </a:t>
            </a:r>
            <a:r>
              <a:rPr lang="en-NZ" sz="2000" dirty="0" smtClean="0">
                <a:solidFill>
                  <a:schemeClr val="accent1"/>
                </a:solidFill>
              </a:rPr>
              <a:t>Archetype of a fictional user</a:t>
            </a:r>
            <a:br>
              <a:rPr lang="en-NZ" sz="2000" dirty="0" smtClean="0">
                <a:solidFill>
                  <a:schemeClr val="accent1"/>
                </a:solidFill>
              </a:rPr>
            </a:br>
            <a:r>
              <a:rPr lang="en-NZ" sz="2000" dirty="0" smtClean="0">
                <a:solidFill>
                  <a:schemeClr val="accent1"/>
                </a:solidFill>
              </a:rPr>
              <a:t>   representing a specific </a:t>
            </a:r>
          </a:p>
          <a:p>
            <a:pPr marL="109728" indent="0">
              <a:buNone/>
            </a:pPr>
            <a:r>
              <a:rPr lang="en-NZ" sz="2000" dirty="0">
                <a:solidFill>
                  <a:schemeClr val="accent1"/>
                </a:solidFill>
              </a:rPr>
              <a:t> </a:t>
            </a:r>
            <a:r>
              <a:rPr lang="en-NZ" sz="2000" dirty="0" smtClean="0">
                <a:solidFill>
                  <a:schemeClr val="accent1"/>
                </a:solidFill>
              </a:rPr>
              <a:t>     group of typical users.</a:t>
            </a:r>
          </a:p>
          <a:p>
            <a:pPr marL="109728" indent="0">
              <a:buNone/>
            </a:pPr>
            <a:endParaRPr lang="en-NZ" dirty="0" smtClean="0"/>
          </a:p>
          <a:p>
            <a:pPr marL="109728" indent="0">
              <a:buNone/>
            </a:pPr>
            <a:endParaRPr lang="en-NZ" dirty="0"/>
          </a:p>
          <a:p>
            <a:r>
              <a:rPr lang="en-NZ" sz="2200" dirty="0" smtClean="0"/>
              <a:t> What </a:t>
            </a:r>
            <a:r>
              <a:rPr lang="en-NZ" sz="2200" dirty="0"/>
              <a:t>is </a:t>
            </a:r>
            <a:r>
              <a:rPr lang="en-NZ" sz="2200" dirty="0" smtClean="0"/>
              <a:t>scenario?</a:t>
            </a:r>
          </a:p>
          <a:p>
            <a:pPr>
              <a:buFont typeface="Wingdings" pitchFamily="2" charset="2"/>
              <a:buChar char="ü"/>
            </a:pPr>
            <a:r>
              <a:rPr lang="en-NZ" sz="2200" dirty="0" smtClean="0"/>
              <a:t> </a:t>
            </a:r>
            <a:r>
              <a:rPr lang="en-NZ" sz="2000" dirty="0" smtClean="0">
                <a:solidFill>
                  <a:schemeClr val="accent1"/>
                </a:solidFill>
              </a:rPr>
              <a:t>System’s behaviour through a sequence of concrete </a:t>
            </a:r>
          </a:p>
          <a:p>
            <a:pPr marL="109728" indent="0">
              <a:buNone/>
            </a:pPr>
            <a:r>
              <a:rPr lang="en-NZ" sz="2000" dirty="0">
                <a:solidFill>
                  <a:schemeClr val="accent1"/>
                </a:solidFill>
              </a:rPr>
              <a:t> </a:t>
            </a:r>
            <a:r>
              <a:rPr lang="en-NZ" sz="2000" dirty="0" smtClean="0">
                <a:solidFill>
                  <a:schemeClr val="accent1"/>
                </a:solidFill>
              </a:rPr>
              <a:t>   interactions with its users trying to achieve some goals.</a:t>
            </a:r>
          </a:p>
          <a:p>
            <a:pPr marL="109728" indent="0">
              <a:buNone/>
            </a:pPr>
            <a:r>
              <a:rPr lang="en-NZ" sz="2000" dirty="0"/>
              <a:t> </a:t>
            </a:r>
            <a:endParaRPr lang="en-NZ" sz="2000" dirty="0" smtClean="0"/>
          </a:p>
          <a:p>
            <a:pPr marL="109728" indent="0">
              <a:buNone/>
            </a:pPr>
            <a:r>
              <a:rPr lang="en-NZ" sz="2000" b="1" dirty="0" smtClean="0">
                <a:solidFill>
                  <a:schemeClr val="accent2"/>
                </a:solidFill>
              </a:rPr>
              <a:t>              </a:t>
            </a:r>
            <a:r>
              <a:rPr lang="en-NZ" sz="2400" b="1" dirty="0" smtClean="0">
                <a:solidFill>
                  <a:schemeClr val="accent2"/>
                </a:solidFill>
              </a:rPr>
              <a:t>What </a:t>
            </a:r>
            <a:r>
              <a:rPr lang="en-NZ" sz="2400" b="1" dirty="0">
                <a:solidFill>
                  <a:schemeClr val="accent2"/>
                </a:solidFill>
              </a:rPr>
              <a:t>is persona-scenario RE?</a:t>
            </a:r>
            <a:endParaRPr lang="en-NZ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NZ" dirty="0" smtClean="0"/>
              <a:t>New </a:t>
            </a:r>
            <a:r>
              <a:rPr lang="en-NZ" dirty="0" smtClean="0"/>
              <a:t>approach</a:t>
            </a:r>
            <a:endParaRPr lang="en-N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125129418"/>
              </p:ext>
            </p:extLst>
          </p:nvPr>
        </p:nvGraphicFramePr>
        <p:xfrm>
          <a:off x="395536" y="4509120"/>
          <a:ext cx="1224136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reeform 8"/>
          <p:cNvSpPr/>
          <p:nvPr/>
        </p:nvSpPr>
        <p:spPr>
          <a:xfrm>
            <a:off x="395536" y="980852"/>
            <a:ext cx="432048" cy="431924"/>
          </a:xfrm>
          <a:custGeom>
            <a:avLst/>
            <a:gdLst>
              <a:gd name="connsiteX0" fmla="*/ 541106 w 762331"/>
              <a:gd name="connsiteY0" fmla="*/ 140183 h 1013190"/>
              <a:gd name="connsiteX1" fmla="*/ 608022 w 762331"/>
              <a:gd name="connsiteY1" fmla="*/ 101269 h 1013190"/>
              <a:gd name="connsiteX2" fmla="*/ 658643 w 762331"/>
              <a:gd name="connsiteY2" fmla="*/ 161216 h 1013190"/>
              <a:gd name="connsiteX3" fmla="*/ 609069 w 762331"/>
              <a:gd name="connsiteY3" fmla="*/ 220668 h 1013190"/>
              <a:gd name="connsiteX4" fmla="*/ 670568 w 762331"/>
              <a:gd name="connsiteY4" fmla="*/ 371003 h 1013190"/>
              <a:gd name="connsiteX5" fmla="*/ 747879 w 762331"/>
              <a:gd name="connsiteY5" fmla="*/ 374889 h 1013190"/>
              <a:gd name="connsiteX6" fmla="*/ 759953 w 762331"/>
              <a:gd name="connsiteY6" fmla="*/ 471526 h 1013190"/>
              <a:gd name="connsiteX7" fmla="*/ 685974 w 762331"/>
              <a:gd name="connsiteY7" fmla="*/ 494313 h 1013190"/>
              <a:gd name="connsiteX8" fmla="*/ 664616 w 762331"/>
              <a:gd name="connsiteY8" fmla="*/ 665268 h 1013190"/>
              <a:gd name="connsiteX9" fmla="*/ 730084 w 762331"/>
              <a:gd name="connsiteY9" fmla="*/ 706571 h 1013190"/>
              <a:gd name="connsiteX10" fmla="*/ 695902 w 762331"/>
              <a:gd name="connsiteY10" fmla="*/ 790130 h 1013190"/>
              <a:gd name="connsiteX11" fmla="*/ 620256 w 762331"/>
              <a:gd name="connsiteY11" fmla="*/ 773705 h 1013190"/>
              <a:gd name="connsiteX12" fmla="*/ 526034 w 762331"/>
              <a:gd name="connsiteY12" fmla="*/ 885288 h 1013190"/>
              <a:gd name="connsiteX13" fmla="*/ 548911 w 762331"/>
              <a:gd name="connsiteY13" fmla="*/ 959239 h 1013190"/>
              <a:gd name="connsiteX14" fmla="*/ 489452 w 762331"/>
              <a:gd name="connsiteY14" fmla="*/ 989782 h 1013190"/>
              <a:gd name="connsiteX15" fmla="*/ 442665 w 762331"/>
              <a:gd name="connsiteY15" fmla="*/ 928113 h 1013190"/>
              <a:gd name="connsiteX16" fmla="*/ 319667 w 762331"/>
              <a:gd name="connsiteY16" fmla="*/ 928113 h 1013190"/>
              <a:gd name="connsiteX17" fmla="*/ 272879 w 762331"/>
              <a:gd name="connsiteY17" fmla="*/ 989782 h 1013190"/>
              <a:gd name="connsiteX18" fmla="*/ 213420 w 762331"/>
              <a:gd name="connsiteY18" fmla="*/ 959239 h 1013190"/>
              <a:gd name="connsiteX19" fmla="*/ 236298 w 762331"/>
              <a:gd name="connsiteY19" fmla="*/ 885288 h 1013190"/>
              <a:gd name="connsiteX20" fmla="*/ 142076 w 762331"/>
              <a:gd name="connsiteY20" fmla="*/ 773705 h 1013190"/>
              <a:gd name="connsiteX21" fmla="*/ 66429 w 762331"/>
              <a:gd name="connsiteY21" fmla="*/ 790130 h 1013190"/>
              <a:gd name="connsiteX22" fmla="*/ 32247 w 762331"/>
              <a:gd name="connsiteY22" fmla="*/ 706571 h 1013190"/>
              <a:gd name="connsiteX23" fmla="*/ 97716 w 762331"/>
              <a:gd name="connsiteY23" fmla="*/ 665268 h 1013190"/>
              <a:gd name="connsiteX24" fmla="*/ 76358 w 762331"/>
              <a:gd name="connsiteY24" fmla="*/ 494313 h 1013190"/>
              <a:gd name="connsiteX25" fmla="*/ 2378 w 762331"/>
              <a:gd name="connsiteY25" fmla="*/ 471526 h 1013190"/>
              <a:gd name="connsiteX26" fmla="*/ 14452 w 762331"/>
              <a:gd name="connsiteY26" fmla="*/ 374889 h 1013190"/>
              <a:gd name="connsiteX27" fmla="*/ 91763 w 762331"/>
              <a:gd name="connsiteY27" fmla="*/ 371003 h 1013190"/>
              <a:gd name="connsiteX28" fmla="*/ 153262 w 762331"/>
              <a:gd name="connsiteY28" fmla="*/ 220668 h 1013190"/>
              <a:gd name="connsiteX29" fmla="*/ 103688 w 762331"/>
              <a:gd name="connsiteY29" fmla="*/ 161216 h 1013190"/>
              <a:gd name="connsiteX30" fmla="*/ 154309 w 762331"/>
              <a:gd name="connsiteY30" fmla="*/ 101269 h 1013190"/>
              <a:gd name="connsiteX31" fmla="*/ 221225 w 762331"/>
              <a:gd name="connsiteY31" fmla="*/ 140183 h 1013190"/>
              <a:gd name="connsiteX32" fmla="*/ 336806 w 762331"/>
              <a:gd name="connsiteY32" fmla="*/ 80811 h 1013190"/>
              <a:gd name="connsiteX33" fmla="*/ 350246 w 762331"/>
              <a:gd name="connsiteY33" fmla="*/ 4578 h 1013190"/>
              <a:gd name="connsiteX34" fmla="*/ 412085 w 762331"/>
              <a:gd name="connsiteY34" fmla="*/ 4578 h 1013190"/>
              <a:gd name="connsiteX35" fmla="*/ 425525 w 762331"/>
              <a:gd name="connsiteY35" fmla="*/ 80811 h 1013190"/>
              <a:gd name="connsiteX36" fmla="*/ 541106 w 762331"/>
              <a:gd name="connsiteY36" fmla="*/ 140183 h 101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62331" h="1013190">
                <a:moveTo>
                  <a:pt x="541106" y="140183"/>
                </a:moveTo>
                <a:lnTo>
                  <a:pt x="608022" y="101269"/>
                </a:lnTo>
                <a:lnTo>
                  <a:pt x="658643" y="161216"/>
                </a:lnTo>
                <a:lnTo>
                  <a:pt x="609069" y="220668"/>
                </a:lnTo>
                <a:cubicBezTo>
                  <a:pt x="636591" y="264364"/>
                  <a:pt x="657517" y="315516"/>
                  <a:pt x="670568" y="371003"/>
                </a:cubicBezTo>
                <a:lnTo>
                  <a:pt x="747879" y="374889"/>
                </a:lnTo>
                <a:lnTo>
                  <a:pt x="759953" y="471526"/>
                </a:lnTo>
                <a:lnTo>
                  <a:pt x="685974" y="494313"/>
                </a:lnTo>
                <a:cubicBezTo>
                  <a:pt x="687156" y="552754"/>
                  <a:pt x="679889" y="610922"/>
                  <a:pt x="664616" y="665268"/>
                </a:cubicBezTo>
                <a:lnTo>
                  <a:pt x="730084" y="706571"/>
                </a:lnTo>
                <a:lnTo>
                  <a:pt x="695902" y="790130"/>
                </a:lnTo>
                <a:lnTo>
                  <a:pt x="620256" y="773705"/>
                </a:lnTo>
                <a:cubicBezTo>
                  <a:pt x="594545" y="819546"/>
                  <a:pt x="562485" y="857512"/>
                  <a:pt x="526034" y="885288"/>
                </a:cubicBezTo>
                <a:lnTo>
                  <a:pt x="548911" y="959239"/>
                </a:lnTo>
                <a:lnTo>
                  <a:pt x="489452" y="989782"/>
                </a:lnTo>
                <a:lnTo>
                  <a:pt x="442665" y="928113"/>
                </a:lnTo>
                <a:cubicBezTo>
                  <a:pt x="402091" y="939904"/>
                  <a:pt x="360240" y="939904"/>
                  <a:pt x="319667" y="928113"/>
                </a:cubicBezTo>
                <a:lnTo>
                  <a:pt x="272879" y="989782"/>
                </a:lnTo>
                <a:lnTo>
                  <a:pt x="213420" y="959239"/>
                </a:lnTo>
                <a:lnTo>
                  <a:pt x="236298" y="885288"/>
                </a:lnTo>
                <a:cubicBezTo>
                  <a:pt x="199846" y="857512"/>
                  <a:pt x="167787" y="819546"/>
                  <a:pt x="142076" y="773705"/>
                </a:cubicBezTo>
                <a:lnTo>
                  <a:pt x="66429" y="790130"/>
                </a:lnTo>
                <a:lnTo>
                  <a:pt x="32247" y="706571"/>
                </a:lnTo>
                <a:lnTo>
                  <a:pt x="97716" y="665268"/>
                </a:lnTo>
                <a:cubicBezTo>
                  <a:pt x="82443" y="610922"/>
                  <a:pt x="75175" y="552754"/>
                  <a:pt x="76358" y="494313"/>
                </a:cubicBezTo>
                <a:lnTo>
                  <a:pt x="2378" y="471526"/>
                </a:lnTo>
                <a:lnTo>
                  <a:pt x="14452" y="374889"/>
                </a:lnTo>
                <a:lnTo>
                  <a:pt x="91763" y="371003"/>
                </a:lnTo>
                <a:cubicBezTo>
                  <a:pt x="104815" y="315516"/>
                  <a:pt x="125740" y="264364"/>
                  <a:pt x="153262" y="220668"/>
                </a:cubicBezTo>
                <a:lnTo>
                  <a:pt x="103688" y="161216"/>
                </a:lnTo>
                <a:lnTo>
                  <a:pt x="154309" y="101269"/>
                </a:lnTo>
                <a:lnTo>
                  <a:pt x="221225" y="140183"/>
                </a:lnTo>
                <a:cubicBezTo>
                  <a:pt x="256494" y="109518"/>
                  <a:pt x="295821" y="89316"/>
                  <a:pt x="336806" y="80811"/>
                </a:cubicBezTo>
                <a:lnTo>
                  <a:pt x="350246" y="4578"/>
                </a:lnTo>
                <a:lnTo>
                  <a:pt x="412085" y="4578"/>
                </a:lnTo>
                <a:lnTo>
                  <a:pt x="425525" y="80811"/>
                </a:lnTo>
                <a:cubicBezTo>
                  <a:pt x="466509" y="89316"/>
                  <a:pt x="505836" y="109518"/>
                  <a:pt x="541106" y="140183"/>
                </a:cubicBezTo>
                <a:close/>
              </a:path>
            </a:pathLst>
          </a:cu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2152" tIns="229558" rIns="162152" bIns="24837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NZ" sz="700" kern="1200" dirty="0"/>
          </a:p>
        </p:txBody>
      </p:sp>
      <p:sp>
        <p:nvSpPr>
          <p:cNvPr id="10" name="Freeform 9"/>
          <p:cNvSpPr/>
          <p:nvPr/>
        </p:nvSpPr>
        <p:spPr>
          <a:xfrm>
            <a:off x="395536" y="3396951"/>
            <a:ext cx="576064" cy="504056"/>
          </a:xfrm>
          <a:custGeom>
            <a:avLst/>
            <a:gdLst>
              <a:gd name="connsiteX0" fmla="*/ 1114200 w 1468538"/>
              <a:gd name="connsiteY0" fmla="*/ 335351 h 1324060"/>
              <a:gd name="connsiteX1" fmla="*/ 1305316 w 1468538"/>
              <a:gd name="connsiteY1" fmla="*/ 263937 h 1324060"/>
              <a:gd name="connsiteX2" fmla="*/ 1390534 w 1468538"/>
              <a:gd name="connsiteY2" fmla="*/ 391633 h 1324060"/>
              <a:gd name="connsiteX3" fmla="*/ 1251248 w 1468538"/>
              <a:gd name="connsiteY3" fmla="*/ 540712 h 1324060"/>
              <a:gd name="connsiteX4" fmla="*/ 1251248 w 1468538"/>
              <a:gd name="connsiteY4" fmla="*/ 783347 h 1324060"/>
              <a:gd name="connsiteX5" fmla="*/ 1390534 w 1468538"/>
              <a:gd name="connsiteY5" fmla="*/ 932427 h 1324060"/>
              <a:gd name="connsiteX6" fmla="*/ 1305316 w 1468538"/>
              <a:gd name="connsiteY6" fmla="*/ 1060123 h 1324060"/>
              <a:gd name="connsiteX7" fmla="*/ 1114200 w 1468538"/>
              <a:gd name="connsiteY7" fmla="*/ 988709 h 1324060"/>
              <a:gd name="connsiteX8" fmla="*/ 871316 w 1468538"/>
              <a:gd name="connsiteY8" fmla="*/ 1110027 h 1324060"/>
              <a:gd name="connsiteX9" fmla="*/ 824630 w 1468538"/>
              <a:gd name="connsiteY9" fmla="*/ 1308636 h 1324060"/>
              <a:gd name="connsiteX10" fmla="*/ 643908 w 1468538"/>
              <a:gd name="connsiteY10" fmla="*/ 1308636 h 1324060"/>
              <a:gd name="connsiteX11" fmla="*/ 597221 w 1468538"/>
              <a:gd name="connsiteY11" fmla="*/ 1110027 h 1324060"/>
              <a:gd name="connsiteX12" fmla="*/ 354337 w 1468538"/>
              <a:gd name="connsiteY12" fmla="*/ 988709 h 1324060"/>
              <a:gd name="connsiteX13" fmla="*/ 163222 w 1468538"/>
              <a:gd name="connsiteY13" fmla="*/ 1060123 h 1324060"/>
              <a:gd name="connsiteX14" fmla="*/ 78004 w 1468538"/>
              <a:gd name="connsiteY14" fmla="*/ 932427 h 1324060"/>
              <a:gd name="connsiteX15" fmla="*/ 217290 w 1468538"/>
              <a:gd name="connsiteY15" fmla="*/ 783348 h 1324060"/>
              <a:gd name="connsiteX16" fmla="*/ 217290 w 1468538"/>
              <a:gd name="connsiteY16" fmla="*/ 540713 h 1324060"/>
              <a:gd name="connsiteX17" fmla="*/ 78004 w 1468538"/>
              <a:gd name="connsiteY17" fmla="*/ 391633 h 1324060"/>
              <a:gd name="connsiteX18" fmla="*/ 163222 w 1468538"/>
              <a:gd name="connsiteY18" fmla="*/ 263937 h 1324060"/>
              <a:gd name="connsiteX19" fmla="*/ 354338 w 1468538"/>
              <a:gd name="connsiteY19" fmla="*/ 335351 h 1324060"/>
              <a:gd name="connsiteX20" fmla="*/ 597222 w 1468538"/>
              <a:gd name="connsiteY20" fmla="*/ 214033 h 1324060"/>
              <a:gd name="connsiteX21" fmla="*/ 643908 w 1468538"/>
              <a:gd name="connsiteY21" fmla="*/ 15424 h 1324060"/>
              <a:gd name="connsiteX22" fmla="*/ 824630 w 1468538"/>
              <a:gd name="connsiteY22" fmla="*/ 15424 h 1324060"/>
              <a:gd name="connsiteX23" fmla="*/ 871317 w 1468538"/>
              <a:gd name="connsiteY23" fmla="*/ 214033 h 1324060"/>
              <a:gd name="connsiteX24" fmla="*/ 1114201 w 1468538"/>
              <a:gd name="connsiteY24" fmla="*/ 335351 h 1324060"/>
              <a:gd name="connsiteX25" fmla="*/ 1114200 w 1468538"/>
              <a:gd name="connsiteY25" fmla="*/ 335351 h 1324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468538" h="1324060">
                <a:moveTo>
                  <a:pt x="1114200" y="335351"/>
                </a:moveTo>
                <a:lnTo>
                  <a:pt x="1305316" y="263937"/>
                </a:lnTo>
                <a:lnTo>
                  <a:pt x="1390534" y="391633"/>
                </a:lnTo>
                <a:lnTo>
                  <a:pt x="1251248" y="540712"/>
                </a:lnTo>
                <a:cubicBezTo>
                  <a:pt x="1276156" y="620155"/>
                  <a:pt x="1276156" y="703904"/>
                  <a:pt x="1251248" y="783347"/>
                </a:cubicBezTo>
                <a:lnTo>
                  <a:pt x="1390534" y="932427"/>
                </a:lnTo>
                <a:lnTo>
                  <a:pt x="1305316" y="1060123"/>
                </a:lnTo>
                <a:lnTo>
                  <a:pt x="1114200" y="988709"/>
                </a:lnTo>
                <a:cubicBezTo>
                  <a:pt x="1047129" y="1047092"/>
                  <a:pt x="963295" y="1088967"/>
                  <a:pt x="871316" y="1110027"/>
                </a:cubicBezTo>
                <a:lnTo>
                  <a:pt x="824630" y="1308636"/>
                </a:lnTo>
                <a:lnTo>
                  <a:pt x="643908" y="1308636"/>
                </a:lnTo>
                <a:lnTo>
                  <a:pt x="597221" y="1110027"/>
                </a:lnTo>
                <a:cubicBezTo>
                  <a:pt x="505243" y="1088967"/>
                  <a:pt x="421408" y="1047093"/>
                  <a:pt x="354337" y="988709"/>
                </a:cubicBezTo>
                <a:lnTo>
                  <a:pt x="163222" y="1060123"/>
                </a:lnTo>
                <a:lnTo>
                  <a:pt x="78004" y="932427"/>
                </a:lnTo>
                <a:lnTo>
                  <a:pt x="217290" y="783348"/>
                </a:lnTo>
                <a:cubicBezTo>
                  <a:pt x="192382" y="703905"/>
                  <a:pt x="192382" y="620156"/>
                  <a:pt x="217290" y="540713"/>
                </a:cubicBezTo>
                <a:lnTo>
                  <a:pt x="78004" y="391633"/>
                </a:lnTo>
                <a:lnTo>
                  <a:pt x="163222" y="263937"/>
                </a:lnTo>
                <a:lnTo>
                  <a:pt x="354338" y="335351"/>
                </a:lnTo>
                <a:cubicBezTo>
                  <a:pt x="421409" y="276968"/>
                  <a:pt x="505243" y="235093"/>
                  <a:pt x="597222" y="214033"/>
                </a:cubicBezTo>
                <a:lnTo>
                  <a:pt x="643908" y="15424"/>
                </a:lnTo>
                <a:lnTo>
                  <a:pt x="824630" y="15424"/>
                </a:lnTo>
                <a:lnTo>
                  <a:pt x="871317" y="214033"/>
                </a:lnTo>
                <a:cubicBezTo>
                  <a:pt x="963295" y="235093"/>
                  <a:pt x="1047130" y="276967"/>
                  <a:pt x="1114201" y="335351"/>
                </a:cubicBezTo>
                <a:lnTo>
                  <a:pt x="1114200" y="335351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3228" tIns="344241" rIns="363228" bIns="344241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NZ" sz="700" kern="1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0381927"/>
              </p:ext>
            </p:extLst>
          </p:nvPr>
        </p:nvGraphicFramePr>
        <p:xfrm>
          <a:off x="5220072" y="937119"/>
          <a:ext cx="3600400" cy="2779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342"/>
                <a:gridCol w="1684058"/>
              </a:tblGrid>
              <a:tr h="677620">
                <a:tc>
                  <a:txBody>
                    <a:bodyPr/>
                    <a:lstStyle/>
                    <a:p>
                      <a:r>
                        <a:rPr lang="en-NZ" sz="1200" dirty="0" smtClean="0">
                          <a:solidFill>
                            <a:schemeClr val="accent1"/>
                          </a:solidFill>
                        </a:rPr>
                        <a:t>NACHI</a:t>
                      </a:r>
                      <a:endParaRPr lang="en-NZ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r>
                        <a:rPr lang="en-NZ" sz="1200" baseline="0" dirty="0" smtClean="0">
                          <a:solidFill>
                            <a:schemeClr val="tx1"/>
                          </a:solidFill>
                        </a:rPr>
                        <a:t> and Trust Level :</a:t>
                      </a:r>
                    </a:p>
                    <a:p>
                      <a:r>
                        <a:rPr lang="en-NZ" sz="1200" baseline="0" dirty="0" smtClean="0">
                          <a:solidFill>
                            <a:schemeClr val="accent1"/>
                          </a:solidFill>
                        </a:rPr>
                        <a:t>Untrusted</a:t>
                      </a:r>
                      <a:endParaRPr lang="en-NZ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933">
                <a:tc>
                  <a:txBody>
                    <a:bodyPr/>
                    <a:lstStyle/>
                    <a:p>
                      <a:r>
                        <a:rPr lang="en-NZ" sz="1200" dirty="0" smtClean="0">
                          <a:solidFill>
                            <a:schemeClr val="tx1"/>
                          </a:solidFill>
                        </a:rPr>
                        <a:t>Role:</a:t>
                      </a:r>
                      <a:r>
                        <a:rPr lang="en-NZ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NZ" sz="1200" baseline="0" dirty="0" smtClean="0">
                          <a:solidFill>
                            <a:schemeClr val="accent1"/>
                          </a:solidFill>
                        </a:rPr>
                        <a:t>Novice developer</a:t>
                      </a:r>
                      <a:endParaRPr lang="en-NZ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 smtClean="0">
                          <a:solidFill>
                            <a:schemeClr val="tx1"/>
                          </a:solidFill>
                        </a:rPr>
                        <a:t>Demographic:  </a:t>
                      </a:r>
                      <a:r>
                        <a:rPr lang="en-NZ" sz="1200" dirty="0" smtClean="0">
                          <a:solidFill>
                            <a:schemeClr val="accent1"/>
                          </a:solidFill>
                        </a:rPr>
                        <a:t>Male</a:t>
                      </a:r>
                      <a:endParaRPr lang="en-NZ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6488">
                <a:tc gridSpan="2">
                  <a:txBody>
                    <a:bodyPr/>
                    <a:lstStyle/>
                    <a:p>
                      <a:r>
                        <a:rPr lang="en-NZ" sz="1200" dirty="0" smtClean="0">
                          <a:solidFill>
                            <a:schemeClr val="tx1"/>
                          </a:solidFill>
                        </a:rPr>
                        <a:t>Knowledge, skills, and abilities: </a:t>
                      </a:r>
                      <a:r>
                        <a:rPr lang="en-NZ" sz="1200" dirty="0" smtClean="0">
                          <a:solidFill>
                            <a:schemeClr val="accent1"/>
                          </a:solidFill>
                        </a:rPr>
                        <a:t>Nachi is a novice developer.</a:t>
                      </a:r>
                      <a:r>
                        <a:rPr lang="en-NZ" sz="1200" baseline="0" dirty="0" smtClean="0">
                          <a:solidFill>
                            <a:schemeClr val="accent1"/>
                          </a:solidFill>
                        </a:rPr>
                        <a:t> He is a university student.</a:t>
                      </a:r>
                      <a:endParaRPr lang="en-NZ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623">
                <a:tc gridSpan="2">
                  <a:txBody>
                    <a:bodyPr/>
                    <a:lstStyle/>
                    <a:p>
                      <a:r>
                        <a:rPr lang="en-NZ" sz="1200" dirty="0" smtClean="0">
                          <a:solidFill>
                            <a:schemeClr val="tx1"/>
                          </a:solidFill>
                        </a:rPr>
                        <a:t>Goals, motives, and concerns : </a:t>
                      </a:r>
                      <a:r>
                        <a:rPr lang="en-NZ" sz="1200" dirty="0" smtClean="0">
                          <a:solidFill>
                            <a:schemeClr val="accent1"/>
                          </a:solidFill>
                        </a:rPr>
                        <a:t>To learn how to program and test. To</a:t>
                      </a:r>
                      <a:r>
                        <a:rPr lang="en-NZ" sz="1200" baseline="0" dirty="0" smtClean="0">
                          <a:solidFill>
                            <a:schemeClr val="accent1"/>
                          </a:solidFill>
                        </a:rPr>
                        <a:t> complete his assignments as quickly as possible.</a:t>
                      </a:r>
                      <a:endParaRPr lang="en-NZ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623">
                <a:tc gridSpan="2">
                  <a:txBody>
                    <a:bodyPr/>
                    <a:lstStyle/>
                    <a:p>
                      <a:r>
                        <a:rPr lang="en-NZ" sz="1200" dirty="0" smtClean="0">
                          <a:solidFill>
                            <a:schemeClr val="tx1"/>
                          </a:solidFill>
                        </a:rPr>
                        <a:t>Usage Patterns : </a:t>
                      </a:r>
                      <a:r>
                        <a:rPr lang="en-NZ" sz="1200" dirty="0" smtClean="0">
                          <a:solidFill>
                            <a:schemeClr val="accent1"/>
                          </a:solidFill>
                        </a:rPr>
                        <a:t>Nachi is learning how to use the development</a:t>
                      </a:r>
                      <a:r>
                        <a:rPr lang="en-NZ" sz="1200" baseline="0" dirty="0" smtClean="0">
                          <a:solidFill>
                            <a:schemeClr val="accent1"/>
                          </a:solidFill>
                        </a:rPr>
                        <a:t> environment. He uses wizard extensively as he develops.</a:t>
                      </a:r>
                      <a:endParaRPr lang="en-NZ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956999"/>
            <a:ext cx="693180" cy="6471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5553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NZ" dirty="0" smtClean="0"/>
              <a:t>New approach (example)</a:t>
            </a:r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35496" y="1876762"/>
            <a:ext cx="2213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>
                <a:solidFill>
                  <a:schemeClr val="accent1"/>
                </a:solidFill>
              </a:rPr>
              <a:t> </a:t>
            </a:r>
            <a:r>
              <a:rPr lang="en-NZ" sz="2000" b="1" dirty="0" smtClean="0">
                <a:solidFill>
                  <a:schemeClr val="accent1"/>
                </a:solidFill>
              </a:rPr>
              <a:t>Novice Scenario</a:t>
            </a:r>
            <a:endParaRPr lang="en-NZ" sz="2000" b="1" dirty="0">
              <a:solidFill>
                <a:schemeClr val="accent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635388" y="1124744"/>
            <a:ext cx="1656184" cy="504056"/>
            <a:chOff x="3563888" y="3501008"/>
            <a:chExt cx="1656184" cy="504056"/>
          </a:xfrm>
        </p:grpSpPr>
        <p:sp>
          <p:nvSpPr>
            <p:cNvPr id="15" name="Oval 14"/>
            <p:cNvSpPr/>
            <p:nvPr/>
          </p:nvSpPr>
          <p:spPr>
            <a:xfrm>
              <a:off x="3563888" y="3501008"/>
              <a:ext cx="1656184" cy="5040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35896" y="3606842"/>
              <a:ext cx="1491114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1300" dirty="0" smtClean="0"/>
                <a:t>Create Unit Test</a:t>
              </a:r>
              <a:endParaRPr lang="en-NZ" sz="1300" dirty="0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84017325"/>
              </p:ext>
            </p:extLst>
          </p:nvPr>
        </p:nvGraphicFramePr>
        <p:xfrm>
          <a:off x="107504" y="2294199"/>
          <a:ext cx="4464496" cy="3730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088232"/>
              </a:tblGrid>
              <a:tr h="1203362">
                <a:tc>
                  <a:txBody>
                    <a:bodyPr/>
                    <a:lstStyle/>
                    <a:p>
                      <a:r>
                        <a:rPr lang="en-NZ" sz="2500" dirty="0" smtClean="0">
                          <a:solidFill>
                            <a:schemeClr val="accent1"/>
                          </a:solidFill>
                        </a:rPr>
                        <a:t>NACHI</a:t>
                      </a:r>
                      <a:endParaRPr lang="en-NZ" sz="25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r>
                        <a:rPr lang="en-NZ" sz="1300" baseline="0" dirty="0" smtClean="0">
                          <a:solidFill>
                            <a:schemeClr val="tx1"/>
                          </a:solidFill>
                        </a:rPr>
                        <a:t> and Trust Level :</a:t>
                      </a:r>
                    </a:p>
                    <a:p>
                      <a:r>
                        <a:rPr lang="en-NZ" sz="1500" baseline="0" dirty="0" smtClean="0">
                          <a:solidFill>
                            <a:schemeClr val="accent1"/>
                          </a:solidFill>
                        </a:rPr>
                        <a:t>Untrusted</a:t>
                      </a:r>
                      <a:endParaRPr lang="en-NZ" sz="15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Role:</a:t>
                      </a:r>
                      <a:r>
                        <a:rPr lang="en-NZ" sz="13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NZ" sz="1300" baseline="0" dirty="0" smtClean="0">
                          <a:solidFill>
                            <a:schemeClr val="accent1"/>
                          </a:solidFill>
                        </a:rPr>
                        <a:t>Novice developer</a:t>
                      </a:r>
                      <a:endParaRPr lang="en-NZ" sz="13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Demographic:  </a:t>
                      </a:r>
                      <a:r>
                        <a:rPr lang="en-NZ" sz="1300" dirty="0" smtClean="0">
                          <a:solidFill>
                            <a:schemeClr val="accent1"/>
                          </a:solidFill>
                        </a:rPr>
                        <a:t>Male</a:t>
                      </a:r>
                      <a:endParaRPr lang="en-NZ" sz="13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503">
                <a:tc gridSpan="2"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Knowledge, skills, and abilities: </a:t>
                      </a:r>
                      <a:r>
                        <a:rPr lang="en-NZ" sz="1300" dirty="0" smtClean="0">
                          <a:solidFill>
                            <a:schemeClr val="accent1"/>
                          </a:solidFill>
                        </a:rPr>
                        <a:t>Nachi is a novice developer.</a:t>
                      </a:r>
                      <a:r>
                        <a:rPr lang="en-NZ" sz="1300" baseline="0" dirty="0" smtClean="0">
                          <a:solidFill>
                            <a:schemeClr val="accent1"/>
                          </a:solidFill>
                        </a:rPr>
                        <a:t> He is a university student.</a:t>
                      </a:r>
                      <a:endParaRPr lang="en-NZ" sz="13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64">
                <a:tc gridSpan="2"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Goals, motives, and concerns : </a:t>
                      </a:r>
                      <a:r>
                        <a:rPr lang="en-NZ" sz="1300" dirty="0" smtClean="0">
                          <a:solidFill>
                            <a:schemeClr val="accent1"/>
                          </a:solidFill>
                        </a:rPr>
                        <a:t>To learn how to program and test. To</a:t>
                      </a:r>
                      <a:r>
                        <a:rPr lang="en-NZ" sz="1300" baseline="0" dirty="0" smtClean="0">
                          <a:solidFill>
                            <a:schemeClr val="accent1"/>
                          </a:solidFill>
                        </a:rPr>
                        <a:t> complete his assignments as quickly as possible.</a:t>
                      </a:r>
                      <a:endParaRPr lang="en-NZ" sz="13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2352">
                <a:tc gridSpan="2"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Usage Patterns : </a:t>
                      </a:r>
                      <a:r>
                        <a:rPr lang="en-NZ" sz="1300" dirty="0" smtClean="0">
                          <a:solidFill>
                            <a:schemeClr val="accent1"/>
                          </a:solidFill>
                        </a:rPr>
                        <a:t>Nachi is learning how to use the development</a:t>
                      </a:r>
                      <a:r>
                        <a:rPr lang="en-NZ" sz="1300" baseline="0" dirty="0" smtClean="0">
                          <a:solidFill>
                            <a:schemeClr val="accent1"/>
                          </a:solidFill>
                        </a:rPr>
                        <a:t> environment. He uses wizard extensively as he develops.</a:t>
                      </a:r>
                      <a:endParaRPr lang="en-NZ" sz="13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>
            <a:endCxn id="2" idx="0"/>
          </p:cNvCxnSpPr>
          <p:nvPr/>
        </p:nvCxnSpPr>
        <p:spPr>
          <a:xfrm flipH="1">
            <a:off x="2339752" y="1628800"/>
            <a:ext cx="2123728" cy="6653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4"/>
            <a:endCxn id="25" idx="0"/>
          </p:cNvCxnSpPr>
          <p:nvPr/>
        </p:nvCxnSpPr>
        <p:spPr>
          <a:xfrm>
            <a:off x="4463480" y="1628800"/>
            <a:ext cx="2412776" cy="6445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314944"/>
            <a:ext cx="981212" cy="1018195"/>
          </a:xfrm>
          <a:prstGeom prst="rect">
            <a:avLst/>
          </a:prstGeom>
        </p:spPr>
      </p:pic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71615624"/>
              </p:ext>
            </p:extLst>
          </p:nvPr>
        </p:nvGraphicFramePr>
        <p:xfrm>
          <a:off x="4716016" y="2273332"/>
          <a:ext cx="4320480" cy="410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9610"/>
                <a:gridCol w="2020870"/>
              </a:tblGrid>
              <a:tr h="1238397">
                <a:tc>
                  <a:txBody>
                    <a:bodyPr/>
                    <a:lstStyle/>
                    <a:p>
                      <a:r>
                        <a:rPr lang="en-NZ" sz="2500" dirty="0" smtClean="0">
                          <a:solidFill>
                            <a:srgbClr val="00B050"/>
                          </a:solidFill>
                        </a:rPr>
                        <a:t>MARK</a:t>
                      </a:r>
                      <a:endParaRPr lang="en-NZ" sz="25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r>
                        <a:rPr lang="en-NZ" sz="1300" baseline="0" dirty="0" smtClean="0">
                          <a:solidFill>
                            <a:schemeClr val="tx1"/>
                          </a:solidFill>
                        </a:rPr>
                        <a:t> and Trust Level : </a:t>
                      </a:r>
                      <a:r>
                        <a:rPr lang="en-NZ" sz="1300" baseline="0" dirty="0" smtClean="0">
                          <a:solidFill>
                            <a:srgbClr val="00B050"/>
                          </a:solidFill>
                        </a:rPr>
                        <a:t>Trusted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2800">
                <a:tc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Role:</a:t>
                      </a:r>
                      <a:r>
                        <a:rPr lang="en-NZ" sz="13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NZ" sz="1300" baseline="0" dirty="0" smtClean="0">
                          <a:solidFill>
                            <a:srgbClr val="00B050"/>
                          </a:solidFill>
                        </a:rPr>
                        <a:t>Expert User</a:t>
                      </a:r>
                      <a:endParaRPr lang="en-NZ" sz="13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Demographic:  </a:t>
                      </a:r>
                      <a:r>
                        <a:rPr lang="en-NZ" sz="1300" dirty="0" smtClean="0">
                          <a:solidFill>
                            <a:srgbClr val="00B050"/>
                          </a:solidFill>
                        </a:rPr>
                        <a:t>Male,</a:t>
                      </a:r>
                    </a:p>
                    <a:p>
                      <a:r>
                        <a:rPr lang="en-NZ" sz="1300" dirty="0" smtClean="0">
                          <a:solidFill>
                            <a:srgbClr val="00B050"/>
                          </a:solidFill>
                        </a:rPr>
                        <a:t>Software Architect</a:t>
                      </a:r>
                      <a:endParaRPr lang="en-NZ" sz="13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8200">
                <a:tc gridSpan="2"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Knowledge, skills, and abilities: </a:t>
                      </a:r>
                      <a:r>
                        <a:rPr lang="en-NZ" sz="1300" dirty="0" smtClean="0">
                          <a:solidFill>
                            <a:srgbClr val="00B050"/>
                          </a:solidFill>
                        </a:rPr>
                        <a:t>Mark</a:t>
                      </a:r>
                      <a:r>
                        <a:rPr lang="en-NZ" sz="1300" baseline="0" dirty="0" smtClean="0">
                          <a:solidFill>
                            <a:srgbClr val="00B050"/>
                          </a:solidFill>
                        </a:rPr>
                        <a:t> has been developing software for over a decade. He knows several programming languages and has used a wide variety of environments.</a:t>
                      </a:r>
                      <a:endParaRPr lang="en-NZ" sz="13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2800">
                <a:tc gridSpan="2"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Goals, motives, and concerns : </a:t>
                      </a:r>
                      <a:r>
                        <a:rPr lang="en-NZ" sz="1300" dirty="0" smtClean="0">
                          <a:solidFill>
                            <a:srgbClr val="00B050"/>
                          </a:solidFill>
                        </a:rPr>
                        <a:t>Create</a:t>
                      </a:r>
                      <a:r>
                        <a:rPr lang="en-NZ" sz="1300" baseline="0" dirty="0" smtClean="0">
                          <a:solidFill>
                            <a:srgbClr val="00B050"/>
                          </a:solidFill>
                        </a:rPr>
                        <a:t> unit test quickly.</a:t>
                      </a:r>
                      <a:endParaRPr lang="en-NZ" sz="13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1485">
                <a:tc gridSpan="2">
                  <a:txBody>
                    <a:bodyPr/>
                    <a:lstStyle/>
                    <a:p>
                      <a:r>
                        <a:rPr lang="en-NZ" sz="1300" dirty="0" smtClean="0">
                          <a:solidFill>
                            <a:schemeClr val="tx1"/>
                          </a:solidFill>
                        </a:rPr>
                        <a:t>Usage Patterns : </a:t>
                      </a:r>
                      <a:r>
                        <a:rPr lang="en-NZ" sz="1300" dirty="0" smtClean="0">
                          <a:solidFill>
                            <a:srgbClr val="00B050"/>
                          </a:solidFill>
                        </a:rPr>
                        <a:t>Mark uses the test-driven development practice.  Therefore, he creates unit</a:t>
                      </a:r>
                      <a:r>
                        <a:rPr lang="en-NZ" sz="1300" baseline="0" dirty="0" smtClean="0">
                          <a:solidFill>
                            <a:srgbClr val="00B050"/>
                          </a:solidFill>
                        </a:rPr>
                        <a:t> tests continuously throughout the day.</a:t>
                      </a:r>
                      <a:endParaRPr lang="en-NZ" sz="13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588224" y="1876762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>
                <a:solidFill>
                  <a:schemeClr val="accent1"/>
                </a:solidFill>
              </a:rPr>
              <a:t> </a:t>
            </a:r>
            <a:r>
              <a:rPr lang="en-NZ" sz="2000" b="1" dirty="0" smtClean="0">
                <a:solidFill>
                  <a:srgbClr val="00B050"/>
                </a:solidFill>
              </a:rPr>
              <a:t>Expert  Scenario</a:t>
            </a:r>
            <a:endParaRPr lang="en-NZ" sz="2000" b="1" dirty="0">
              <a:solidFill>
                <a:srgbClr val="00B050"/>
              </a:solidFill>
            </a:endParaRP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1686" r="36820" b="60583"/>
          <a:stretch/>
        </p:blipFill>
        <p:spPr bwMode="auto">
          <a:xfrm>
            <a:off x="5796136" y="2300725"/>
            <a:ext cx="1200647" cy="104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589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dirty="0" smtClean="0"/>
              <a:t>Threat modeling</a:t>
            </a:r>
          </a:p>
          <a:p>
            <a:pPr>
              <a:buFont typeface="Wingdings" pitchFamily="2" charset="2"/>
              <a:buChar char="ü"/>
            </a:pPr>
            <a:r>
              <a:rPr lang="en-US" altLang="ko-KR" dirty="0" smtClean="0"/>
              <a:t> Systematic method for determining the </a:t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vulnerabilities</a:t>
            </a:r>
            <a:r>
              <a:rPr lang="en-US" altLang="ko-KR" dirty="0" smtClean="0"/>
              <a:t> of a system.</a:t>
            </a:r>
            <a:br>
              <a:rPr lang="en-US" altLang="ko-KR" dirty="0" smtClean="0"/>
            </a:br>
            <a:endParaRPr lang="en-US" altLang="ko-KR" dirty="0" smtClean="0"/>
          </a:p>
          <a:p>
            <a:pPr>
              <a:buFont typeface="Wingdings" pitchFamily="2" charset="2"/>
              <a:buChar char="Ø"/>
            </a:pPr>
            <a:r>
              <a:rPr lang="en-US" altLang="ko-KR" dirty="0" smtClean="0"/>
              <a:t> Asset </a:t>
            </a:r>
          </a:p>
          <a:p>
            <a:pPr>
              <a:buFont typeface="Wingdings" pitchFamily="2" charset="2"/>
              <a:buChar char="Ø"/>
            </a:pPr>
            <a:r>
              <a:rPr lang="en-US" altLang="ko-KR" dirty="0" smtClean="0"/>
              <a:t> Adversary : disfavored personas who attempts to elevate his trust level</a:t>
            </a:r>
            <a:br>
              <a:rPr lang="en-US" altLang="ko-KR" dirty="0" smtClean="0"/>
            </a:br>
            <a:endParaRPr lang="en-US" altLang="ko-KR" dirty="0" smtClean="0"/>
          </a:p>
          <a:p>
            <a:pPr>
              <a:buFont typeface="Wingdings" pitchFamily="2" charset="2"/>
              <a:buChar char="Ø"/>
            </a:pPr>
            <a:r>
              <a:rPr lang="en-US" altLang="ko-KR" dirty="0" smtClean="0"/>
              <a:t>Trust levels : a set of rights given to personas</a:t>
            </a:r>
          </a:p>
          <a:p>
            <a:pPr>
              <a:buNone/>
            </a:pPr>
            <a:r>
              <a:rPr lang="en-US" altLang="ko-KR" dirty="0" smtClean="0"/>
              <a:t>                       </a:t>
            </a:r>
            <a:r>
              <a:rPr lang="en-US" altLang="ko-KR" sz="1800" dirty="0" smtClean="0">
                <a:solidFill>
                  <a:prstClr val="black"/>
                </a:solidFill>
              </a:rPr>
              <a:t>e.g., </a:t>
            </a:r>
            <a:r>
              <a:rPr lang="en-US" altLang="ko-KR" dirty="0" smtClean="0"/>
              <a:t> normal users, administrator…</a:t>
            </a:r>
          </a:p>
          <a:p>
            <a:pPr>
              <a:buFont typeface="Wingdings" pitchFamily="2" charset="2"/>
              <a:buChar char="ü"/>
            </a:pPr>
            <a:r>
              <a:rPr lang="en-US" altLang="ko-KR" dirty="0" smtClean="0"/>
              <a:t> It can be used in scenarios to deal with the </a:t>
            </a:r>
            <a:br>
              <a:rPr lang="en-US" altLang="ko-KR" dirty="0" smtClean="0"/>
            </a:br>
            <a:r>
              <a:rPr lang="en-US" altLang="ko-KR" dirty="0" smtClean="0"/>
              <a:t> personas’ attempt to elevate the privilege.              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Security Requirements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282757"/>
            <a:ext cx="9144000" cy="481053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ko-KR" dirty="0" smtClean="0"/>
              <a:t> Imagine </a:t>
            </a:r>
            <a:r>
              <a:rPr lang="en-US" altLang="ko-KR" dirty="0" smtClean="0"/>
              <a:t>Fred </a:t>
            </a:r>
            <a:r>
              <a:rPr lang="en-US" altLang="ko-KR" dirty="0" smtClean="0"/>
              <a:t>is attempting to elevate privilege  </a:t>
            </a:r>
            <a:br>
              <a:rPr lang="en-US" altLang="ko-KR" dirty="0" smtClean="0"/>
            </a:br>
            <a:r>
              <a:rPr lang="en-US" altLang="ko-KR" dirty="0" smtClean="0"/>
              <a:t> from normal user to system administrator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Font typeface="Wingdings" pitchFamily="2" charset="2"/>
              <a:buChar char="Ø"/>
            </a:pPr>
            <a:r>
              <a:rPr lang="en-US" altLang="ko-KR" dirty="0" smtClean="0"/>
              <a:t> What would be the scenarios to deal with threat </a:t>
            </a:r>
            <a:br>
              <a:rPr lang="en-US" altLang="ko-KR" dirty="0" smtClean="0"/>
            </a:br>
            <a:r>
              <a:rPr lang="en-US" altLang="ko-KR" dirty="0" smtClean="0"/>
              <a:t> from Fred?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ko-KR" dirty="0" smtClean="0"/>
              <a:t>Appreciation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72008" y="2348880"/>
            <a:ext cx="9036496" cy="20162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2335520"/>
            <a:ext cx="8820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i="1" dirty="0" smtClean="0">
                <a:solidFill>
                  <a:srgbClr val="FF0000"/>
                </a:solidFill>
                <a:latin typeface="Calibri" pitchFamily="34" charset="0"/>
                <a:ea typeface="Arial Unicode MS" pitchFamily="50" charset="-127"/>
                <a:cs typeface="Arial Unicode MS" pitchFamily="50" charset="-127"/>
              </a:rPr>
              <a:t>Disfavored persona Fred : </a:t>
            </a:r>
          </a:p>
          <a:p>
            <a:r>
              <a:rPr lang="en-US" altLang="ko-KR" sz="2200" i="1" dirty="0" smtClean="0">
                <a:latin typeface="Calibri" pitchFamily="34" charset="0"/>
                <a:ea typeface="Arial Unicode MS" pitchFamily="50" charset="-127"/>
                <a:cs typeface="Arial Unicode MS" pitchFamily="50" charset="-127"/>
              </a:rPr>
              <a:t>Fred is a normal user to the system with a history of company loyalty and </a:t>
            </a:r>
          </a:p>
          <a:p>
            <a:r>
              <a:rPr lang="en-US" altLang="ko-KR" sz="2200" i="1" dirty="0" smtClean="0">
                <a:latin typeface="Calibri" pitchFamily="34" charset="0"/>
                <a:ea typeface="Arial Unicode MS" pitchFamily="50" charset="-127"/>
                <a:cs typeface="Arial Unicode MS" pitchFamily="50" charset="-127"/>
              </a:rPr>
              <a:t>no performance issues.</a:t>
            </a:r>
            <a:endParaRPr lang="ko-KR" altLang="ko-KR" sz="2200" dirty="0" smtClean="0">
              <a:latin typeface="Calibri" pitchFamily="34" charset="0"/>
              <a:ea typeface="Arial Unicode MS" pitchFamily="50" charset="-127"/>
              <a:cs typeface="Arial Unicode MS" pitchFamily="50" charset="-127"/>
            </a:endParaRPr>
          </a:p>
          <a:p>
            <a:r>
              <a:rPr lang="en-US" altLang="ko-KR" sz="2200" i="1" dirty="0" smtClean="0">
                <a:latin typeface="Calibri" pitchFamily="34" charset="0"/>
                <a:ea typeface="Arial Unicode MS" pitchFamily="50" charset="-127"/>
                <a:cs typeface="Arial Unicode MS" pitchFamily="50" charset="-127"/>
              </a:rPr>
              <a:t>Lately, life seems to be treating him unfairly: he has marital and financial problems, and he is</a:t>
            </a:r>
            <a:r>
              <a:rPr lang="en-US" altLang="ko-KR" sz="2200" dirty="0" smtClean="0">
                <a:latin typeface="Calibri" pitchFamily="34" charset="0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sz="2200" i="1" dirty="0" smtClean="0">
                <a:latin typeface="Calibri" pitchFamily="34" charset="0"/>
                <a:ea typeface="Arial Unicode MS" pitchFamily="50" charset="-127"/>
                <a:cs typeface="Arial Unicode MS" pitchFamily="50" charset="-127"/>
              </a:rPr>
              <a:t>passed over for a job promotion he felt he deserved.</a:t>
            </a:r>
          </a:p>
          <a:p>
            <a:r>
              <a:rPr lang="en-US" altLang="ko-KR" sz="2200" i="1" dirty="0" smtClean="0">
                <a:latin typeface="Calibri" pitchFamily="34" charset="0"/>
                <a:ea typeface="Arial Unicode MS" pitchFamily="50" charset="-127"/>
                <a:cs typeface="Arial Unicode MS" pitchFamily="50" charset="-127"/>
              </a:rPr>
              <a:t>He has been contacting a rival company.</a:t>
            </a:r>
            <a:endParaRPr lang="ko-KR" altLang="ko-KR" sz="2200" dirty="0" smtClean="0">
              <a:latin typeface="Calibri" pitchFamily="34" charset="0"/>
              <a:ea typeface="Arial Unicode MS" pitchFamily="50" charset="-127"/>
              <a:cs typeface="Arial Unicode MS" pitchFamily="50" charset="-127"/>
            </a:endParaRPr>
          </a:p>
          <a:p>
            <a:endParaRPr lang="ko-KR" altLang="ko-KR" sz="2000" dirty="0" smtClean="0">
              <a:latin typeface="Calibri" pitchFamily="34" charset="0"/>
              <a:ea typeface="Arial Unicode MS" pitchFamily="50" charset="-127"/>
              <a:cs typeface="Arial Unicode MS" pitchFamily="50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Appreciation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579296" cy="489654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NZ" sz="2200" dirty="0" smtClean="0"/>
              <a:t>Deep </a:t>
            </a:r>
            <a:r>
              <a:rPr lang="en-NZ" sz="2200" dirty="0" smtClean="0"/>
              <a:t>understanding of personas(motivation, skills, goals) leads to </a:t>
            </a:r>
            <a:r>
              <a:rPr lang="en-NZ" sz="2200" dirty="0" smtClean="0">
                <a:solidFill>
                  <a:srgbClr val="FF0000"/>
                </a:solidFill>
              </a:rPr>
              <a:t>identify insider threat and the target assets</a:t>
            </a:r>
            <a:r>
              <a:rPr lang="en-NZ" sz="2200" dirty="0" smtClean="0"/>
              <a:t> they want.</a:t>
            </a:r>
          </a:p>
          <a:p>
            <a:pPr>
              <a:buFont typeface="Wingdings" pitchFamily="2" charset="2"/>
              <a:buChar char="Ø"/>
            </a:pPr>
            <a:endParaRPr lang="en-NZ" sz="2200" dirty="0" smtClean="0"/>
          </a:p>
          <a:p>
            <a:pPr>
              <a:buFont typeface="Wingdings" pitchFamily="2" charset="2"/>
              <a:buChar char="Ø"/>
            </a:pPr>
            <a:endParaRPr lang="en-NZ" sz="2200" dirty="0" smtClean="0"/>
          </a:p>
          <a:p>
            <a:pPr>
              <a:buFont typeface="Wingdings" pitchFamily="2" charset="2"/>
              <a:buChar char="Ø"/>
            </a:pPr>
            <a:endParaRPr lang="en-NZ" sz="2200" dirty="0" smtClean="0"/>
          </a:p>
          <a:p>
            <a:pPr>
              <a:buFont typeface="Wingdings" pitchFamily="2" charset="2"/>
              <a:buChar char="Ø"/>
            </a:pPr>
            <a:endParaRPr lang="en-NZ" sz="2200" dirty="0" smtClean="0"/>
          </a:p>
          <a:p>
            <a:pPr>
              <a:buFont typeface="Wingdings" pitchFamily="2" charset="2"/>
              <a:buChar char="Ø"/>
            </a:pPr>
            <a:endParaRPr lang="en-NZ" sz="2200" dirty="0" smtClean="0"/>
          </a:p>
          <a:p>
            <a:pPr>
              <a:buNone/>
            </a:pPr>
            <a:endParaRPr lang="en-NZ" sz="2200" dirty="0" smtClean="0"/>
          </a:p>
          <a:p>
            <a:pPr>
              <a:buFont typeface="Wingdings" pitchFamily="2" charset="2"/>
              <a:buChar char="Ø"/>
            </a:pPr>
            <a:r>
              <a:rPr lang="en-NZ" sz="2200" dirty="0" smtClean="0"/>
              <a:t>Scenarios can be used to deal with attempts to elevate the trust levels.</a:t>
            </a:r>
          </a:p>
          <a:p>
            <a:pPr>
              <a:buFont typeface="Wingdings" pitchFamily="2" charset="2"/>
              <a:buChar char="Ø"/>
            </a:pPr>
            <a:r>
              <a:rPr lang="en-NZ" sz="2200" dirty="0" smtClean="0"/>
              <a:t>Predictive threat model</a:t>
            </a:r>
            <a:endParaRPr lang="en-NZ" sz="2000" dirty="0" smtClean="0"/>
          </a:p>
          <a:p>
            <a:pPr>
              <a:buNone/>
            </a:pPr>
            <a:endParaRPr lang="en-NZ" sz="2000" dirty="0" smtClean="0"/>
          </a:p>
          <a:p>
            <a:pPr>
              <a:buNone/>
            </a:pPr>
            <a:endParaRPr lang="en-NZ" sz="2000" dirty="0" smtClean="0"/>
          </a:p>
          <a:p>
            <a:pPr>
              <a:buNone/>
            </a:pPr>
            <a:endParaRPr lang="en-NZ" sz="2000" dirty="0" smtClean="0"/>
          </a:p>
          <a:p>
            <a:pPr marL="109728" indent="0">
              <a:buNone/>
            </a:pPr>
            <a:r>
              <a:rPr lang="en-NZ" sz="2000" dirty="0" smtClean="0"/>
              <a:t>   </a:t>
            </a:r>
          </a:p>
          <a:p>
            <a:pPr marL="109728" indent="0">
              <a:buNone/>
            </a:pPr>
            <a:endParaRPr lang="en-NZ" sz="2000" dirty="0" smtClean="0"/>
          </a:p>
          <a:p>
            <a:endParaRPr lang="en-NZ" sz="2000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395536" y="2411720"/>
          <a:ext cx="8496944" cy="2241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377"/>
                <a:gridCol w="2744231"/>
                <a:gridCol w="3024336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Disfavored</a:t>
                      </a:r>
                      <a:r>
                        <a:rPr lang="en-US" altLang="ko-KR" baseline="0" dirty="0" smtClean="0"/>
                        <a:t> personas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Motivations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Expected </a:t>
                      </a:r>
                      <a:r>
                        <a:rPr lang="en-US" altLang="ko-KR" dirty="0" smtClean="0"/>
                        <a:t>threats</a:t>
                      </a:r>
                      <a:endParaRPr lang="ko-KR" altLang="en-US" dirty="0"/>
                    </a:p>
                  </a:txBody>
                  <a:tcPr/>
                </a:tc>
              </a:tr>
              <a:tr h="1728192">
                <a:tc>
                  <a:txBody>
                    <a:bodyPr/>
                    <a:lstStyle/>
                    <a:p>
                      <a:pPr algn="l"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Poorly</a:t>
                      </a:r>
                      <a:r>
                        <a:rPr lang="en-US" altLang="ko-KR" baseline="0" dirty="0" smtClean="0"/>
                        <a:t> trained</a:t>
                      </a:r>
                    </a:p>
                    <a:p>
                      <a:pPr algn="l"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Malicious</a:t>
                      </a:r>
                      <a:endParaRPr lang="ko-KR" altLang="en-US" dirty="0"/>
                    </a:p>
                    <a:p>
                      <a:pPr algn="l"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Negligent</a:t>
                      </a:r>
                      <a:endParaRPr lang="ko-KR" altLang="en-US" dirty="0"/>
                    </a:p>
                    <a:p>
                      <a:pPr algn="l"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Dishonest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Curiosity</a:t>
                      </a:r>
                    </a:p>
                    <a:p>
                      <a:pPr algn="l"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Ego</a:t>
                      </a:r>
                    </a:p>
                    <a:p>
                      <a:pPr algn="l"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Intelligence</a:t>
                      </a:r>
                    </a:p>
                    <a:p>
                      <a:pPr algn="l"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Profit</a:t>
                      </a:r>
                    </a:p>
                    <a:p>
                      <a:pPr algn="l"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Revenge</a:t>
                      </a:r>
                    </a:p>
                    <a:p>
                      <a:pPr algn="l"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Unintentional errors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kumimoji="0" lang="ko-K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Fraud and  theft</a:t>
                      </a:r>
                      <a:endParaRPr kumimoji="0" lang="ko-KR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latinLnBrk="0"/>
                      <a:r>
                        <a:rPr kumimoji="0" lang="ko-K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bribery</a:t>
                      </a:r>
                      <a:endParaRPr kumimoji="0" lang="ko-KR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latinLnBrk="0"/>
                      <a:r>
                        <a:rPr kumimoji="0" lang="ko-K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Input corrupted data</a:t>
                      </a:r>
                      <a:endParaRPr kumimoji="0" lang="ko-KR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latinLnBrk="0"/>
                      <a:r>
                        <a:rPr kumimoji="0" lang="ko-K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Interception</a:t>
                      </a:r>
                      <a:endParaRPr kumimoji="0" lang="ko-KR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latinLnBrk="0"/>
                      <a:r>
                        <a:rPr kumimoji="0" lang="ko-KR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Malicious codes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9243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Criticism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NZ" sz="2500" i="1" dirty="0" smtClean="0"/>
              <a:t>The use of personas can augment the RBAC-type role by further delineating favoured and disfavoured people in various roles</a:t>
            </a:r>
            <a:r>
              <a:rPr lang="en-NZ" sz="2500" dirty="0" smtClean="0"/>
              <a:t>.(13:15, p.7)</a:t>
            </a:r>
          </a:p>
          <a:p>
            <a:endParaRPr lang="en-NZ" sz="2500" dirty="0" smtClean="0"/>
          </a:p>
          <a:p>
            <a:endParaRPr lang="en-NZ" sz="2500" dirty="0" smtClean="0"/>
          </a:p>
          <a:p>
            <a:endParaRPr lang="en-NZ" dirty="0" smtClean="0"/>
          </a:p>
          <a:p>
            <a:pPr marL="109728" indent="0">
              <a:buNone/>
            </a:pPr>
            <a:endParaRPr lang="en-NZ" dirty="0"/>
          </a:p>
          <a:p>
            <a:pPr marL="109728" indent="0">
              <a:buNone/>
            </a:pPr>
            <a:r>
              <a:rPr lang="en-NZ" dirty="0" smtClean="0"/>
              <a:t>  </a:t>
            </a:r>
          </a:p>
          <a:p>
            <a:pPr marL="109728" indent="0">
              <a:buNone/>
            </a:pPr>
            <a:endParaRPr lang="en-NZ" dirty="0"/>
          </a:p>
          <a:p>
            <a:pPr marL="109728" indent="0">
              <a:buNone/>
            </a:pPr>
            <a:r>
              <a:rPr lang="en-NZ" dirty="0" smtClean="0"/>
              <a:t> </a:t>
            </a:r>
            <a:endParaRPr lang="en-NZ" dirty="0"/>
          </a:p>
        </p:txBody>
      </p:sp>
      <p:grpSp>
        <p:nvGrpSpPr>
          <p:cNvPr id="16" name="그룹 15"/>
          <p:cNvGrpSpPr/>
          <p:nvPr/>
        </p:nvGrpSpPr>
        <p:grpSpPr>
          <a:xfrm>
            <a:off x="1331640" y="3779748"/>
            <a:ext cx="6552728" cy="945396"/>
            <a:chOff x="1331640" y="3779748"/>
            <a:chExt cx="6552728" cy="945396"/>
          </a:xfrm>
        </p:grpSpPr>
        <p:sp>
          <p:nvSpPr>
            <p:cNvPr id="5" name="순서도: 연결자 4"/>
            <p:cNvSpPr/>
            <p:nvPr/>
          </p:nvSpPr>
          <p:spPr>
            <a:xfrm>
              <a:off x="1331640" y="3861048"/>
              <a:ext cx="1224136" cy="864096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 </a:t>
              </a:r>
            </a:p>
            <a:p>
              <a:pPr algn="ctr"/>
              <a:r>
                <a:rPr lang="en-US" altLang="ko-KR" dirty="0" smtClean="0"/>
                <a:t>USER</a:t>
              </a:r>
            </a:p>
            <a:p>
              <a:pPr algn="ctr"/>
              <a:endParaRPr lang="ko-KR" altLang="en-US" dirty="0"/>
            </a:p>
          </p:txBody>
        </p:sp>
        <p:sp>
          <p:nvSpPr>
            <p:cNvPr id="8" name="순서도: 연결자 7"/>
            <p:cNvSpPr/>
            <p:nvPr/>
          </p:nvSpPr>
          <p:spPr>
            <a:xfrm>
              <a:off x="3419872" y="3861048"/>
              <a:ext cx="1224136" cy="864096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 </a:t>
              </a:r>
            </a:p>
            <a:p>
              <a:pPr algn="ctr"/>
              <a:r>
                <a:rPr lang="en-US" altLang="ko-KR" dirty="0" smtClean="0"/>
                <a:t>ROLE</a:t>
              </a:r>
            </a:p>
            <a:p>
              <a:pPr algn="ctr"/>
              <a:endParaRPr lang="ko-KR" altLang="en-US" dirty="0"/>
            </a:p>
          </p:txBody>
        </p:sp>
        <p:sp>
          <p:nvSpPr>
            <p:cNvPr id="9" name="순서도: 연결자 8"/>
            <p:cNvSpPr/>
            <p:nvPr/>
          </p:nvSpPr>
          <p:spPr>
            <a:xfrm>
              <a:off x="5724128" y="3861048"/>
              <a:ext cx="2160240" cy="864096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 </a:t>
              </a:r>
              <a:r>
                <a:rPr lang="en-US" altLang="ko-KR" sz="1600" dirty="0" smtClean="0"/>
                <a:t>PERMISSIONS</a:t>
              </a:r>
            </a:p>
            <a:p>
              <a:pPr algn="ctr"/>
              <a:endParaRPr lang="ko-KR" altLang="en-US" dirty="0"/>
            </a:p>
          </p:txBody>
        </p:sp>
        <p:cxnSp>
          <p:nvCxnSpPr>
            <p:cNvPr id="11" name="직선 화살표 연결선 10"/>
            <p:cNvCxnSpPr>
              <a:stCxn id="5" idx="6"/>
              <a:endCxn id="8" idx="2"/>
            </p:cNvCxnSpPr>
            <p:nvPr/>
          </p:nvCxnSpPr>
          <p:spPr>
            <a:xfrm>
              <a:off x="2555776" y="4293096"/>
              <a:ext cx="864096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화살표 연결선 12"/>
            <p:cNvCxnSpPr>
              <a:stCxn id="8" idx="6"/>
            </p:cNvCxnSpPr>
            <p:nvPr/>
          </p:nvCxnSpPr>
          <p:spPr>
            <a:xfrm>
              <a:off x="4644008" y="4293096"/>
              <a:ext cx="108012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339752" y="3779748"/>
              <a:ext cx="1547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assignment </a:t>
              </a:r>
              <a:endParaRPr lang="ko-KR" alt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36950" y="3851756"/>
              <a:ext cx="1547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assignment </a:t>
              </a:r>
              <a:endParaRPr lang="ko-KR" alt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274418" y="5085184"/>
            <a:ext cx="2741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&lt;Simple RBAC model&gt;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899592" y="3212976"/>
            <a:ext cx="7704856" cy="23762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0498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2732</TotalTime>
  <Words>704</Words>
  <Application>Microsoft Office PowerPoint</Application>
  <PresentationFormat>화면 슬라이드 쇼(4:3)</PresentationFormat>
  <Paragraphs>192</Paragraphs>
  <Slides>12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Concourse</vt:lpstr>
      <vt:lpstr>Personas:  Moving Beyond Role-based Requirements Engineering     </vt:lpstr>
      <vt:lpstr>Summary</vt:lpstr>
      <vt:lpstr>Traditional Requirements Engineering(RE)</vt:lpstr>
      <vt:lpstr>New approach</vt:lpstr>
      <vt:lpstr>New approach (example)</vt:lpstr>
      <vt:lpstr>Security Requirements</vt:lpstr>
      <vt:lpstr>Appreciation</vt:lpstr>
      <vt:lpstr>Appreciation</vt:lpstr>
      <vt:lpstr>Criticism</vt:lpstr>
      <vt:lpstr>Criticism</vt:lpstr>
      <vt:lpstr>Question</vt:lpstr>
      <vt:lpstr>슬라이드 12</vt:lpstr>
    </vt:vector>
  </TitlesOfParts>
  <Company>UoA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UoA</dc:creator>
  <cp:lastModifiedBy>Eunjeong</cp:lastModifiedBy>
  <cp:revision>720</cp:revision>
  <dcterms:created xsi:type="dcterms:W3CDTF">2013-08-27T05:49:04Z</dcterms:created>
  <dcterms:modified xsi:type="dcterms:W3CDTF">2013-09-15T23:25:41Z</dcterms:modified>
</cp:coreProperties>
</file>