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0" r:id="rId6"/>
    <p:sldId id="268" r:id="rId7"/>
    <p:sldId id="261" r:id="rId8"/>
    <p:sldId id="267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10/10/13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461435"/>
          </a:xfrm>
        </p:spPr>
        <p:txBody>
          <a:bodyPr/>
          <a:lstStyle/>
          <a:p>
            <a:r>
              <a:rPr lang="en-US" sz="3600" dirty="0">
                <a:cs typeface="Arial Black"/>
              </a:rPr>
              <a:t>An Evaluation Of Extended Validation and Picture-in-Picture Phishing Attacks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46006"/>
            <a:ext cx="6400800" cy="626193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Presented by </a:t>
            </a:r>
            <a:r>
              <a:rPr lang="en-US" dirty="0" err="1" smtClean="0">
                <a:solidFill>
                  <a:schemeClr val="tx2"/>
                </a:solidFill>
              </a:rPr>
              <a:t>Hui</a:t>
            </a:r>
            <a:r>
              <a:rPr lang="en-US" dirty="0" smtClean="0">
                <a:solidFill>
                  <a:schemeClr val="tx2"/>
                </a:solidFill>
              </a:rPr>
              <a:t> (Henry) Fang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599" y="4249426"/>
            <a:ext cx="7086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Collin Jackson, Daniel R. Simon, </a:t>
            </a:r>
            <a:r>
              <a:rPr lang="en-US" dirty="0" err="1" smtClean="0"/>
              <a:t>Desney</a:t>
            </a:r>
            <a:r>
              <a:rPr lang="en-US" dirty="0" smtClean="0"/>
              <a:t> S. Tan, and Adam Barth</a:t>
            </a:r>
          </a:p>
          <a:p>
            <a:r>
              <a:rPr lang="en-US" i="1" dirty="0" smtClean="0"/>
              <a:t>Financial </a:t>
            </a:r>
            <a:r>
              <a:rPr lang="en-US" i="1" dirty="0"/>
              <a:t>Cryptography and Data </a:t>
            </a:r>
            <a:r>
              <a:rPr lang="en-US" i="1" dirty="0" smtClean="0"/>
              <a:t>Security</a:t>
            </a:r>
            <a:r>
              <a:rPr lang="en-US" dirty="0" smtClean="0"/>
              <a:t>,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0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2"/>
            <a:ext cx="8229600" cy="410472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The number of participants was very small – 27 participants only.</a:t>
            </a: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The task involved 7 types of websites, and 12 websites were tested. But we don’t know the distribution of those 12 websites.</a:t>
            </a:r>
          </a:p>
        </p:txBody>
      </p:sp>
    </p:spTree>
    <p:extLst>
      <p:ext uri="{BB962C8B-B14F-4D97-AF65-F5344CB8AC3E}">
        <p14:creationId xmlns:p14="http://schemas.microsoft.com/office/powerpoint/2010/main" val="3108603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601"/>
            <a:ext cx="8229600" cy="38455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Does the Picture-in-Picture attack work in mobile browsers 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?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improvements we can make to browsers in order to defend against Picture-in-Picture attack 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?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9692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730" y="1600200"/>
            <a:ext cx="7974070" cy="99103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cs typeface="Arial"/>
              </a:rPr>
              <a:t>1. Normal Certificate</a:t>
            </a:r>
            <a:endParaRPr lang="en-US" sz="2800" dirty="0">
              <a:solidFill>
                <a:schemeClr val="tx1"/>
              </a:solidFill>
              <a:cs typeface="Arial"/>
            </a:endParaRPr>
          </a:p>
          <a:p>
            <a:r>
              <a:rPr lang="en-US" dirty="0" smtClean="0">
                <a:cs typeface="Arial"/>
              </a:rPr>
              <a:t>Domain name</a:t>
            </a:r>
          </a:p>
        </p:txBody>
      </p:sp>
      <p:pic>
        <p:nvPicPr>
          <p:cNvPr id="4" name="Picture 3" descr="Screen Shot 2013-09-30 at 2.27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56025"/>
            <a:ext cx="8439237" cy="1049952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851789"/>
            <a:ext cx="8229600" cy="1344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  <a:cs typeface="Arial"/>
              </a:rPr>
              <a:t>2. Extended Validation Certificate</a:t>
            </a:r>
          </a:p>
          <a:p>
            <a:r>
              <a:rPr lang="en-US" dirty="0" smtClean="0">
                <a:cs typeface="Arial"/>
              </a:rPr>
              <a:t>Domain name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Identity of a legitimate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/>
              </a:rPr>
              <a:t>business</a:t>
            </a:r>
            <a:endParaRPr lang="en-US" dirty="0">
              <a:solidFill>
                <a:schemeClr val="accent5">
                  <a:lumMod val="75000"/>
                </a:schemeClr>
              </a:solidFill>
              <a:cs typeface="Arial"/>
            </a:endParaRPr>
          </a:p>
        </p:txBody>
      </p:sp>
      <p:pic>
        <p:nvPicPr>
          <p:cNvPr id="8" name="Picture 7" descr="Screen Shot 2013-09-30 at 2.26.2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26335"/>
            <a:ext cx="8288168" cy="103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20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Homograph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17583"/>
            <a:ext cx="8229600" cy="104111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tx1"/>
              </a:solidFill>
              <a:cs typeface="Arial"/>
            </a:endParaRP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Similar domain names</a:t>
            </a: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It may be Https enabled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  <p:pic>
        <p:nvPicPr>
          <p:cNvPr id="6" name="Picture 5" descr="Screen Shot 2013-09-30 at 3.35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1" y="1885276"/>
            <a:ext cx="8686799" cy="27533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1167" y="4638607"/>
            <a:ext cx="661458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https://</a:t>
            </a:r>
            <a:r>
              <a:rPr lang="en-US" sz="3200" dirty="0" err="1" smtClean="0"/>
              <a:t>www.bankofthe</a:t>
            </a:r>
            <a:r>
              <a:rPr lang="en-US" sz="3200" dirty="0" err="1" smtClean="0">
                <a:solidFill>
                  <a:srgbClr val="FF0000"/>
                </a:solidFill>
              </a:rPr>
              <a:t>vv</a:t>
            </a:r>
            <a:r>
              <a:rPr lang="en-US" sz="3200" dirty="0" err="1" smtClean="0"/>
              <a:t>est.com</a:t>
            </a:r>
            <a:r>
              <a:rPr lang="en-US" sz="3200" dirty="0" smtClean="0"/>
              <a:t>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18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Picture-in-Picture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6632" y="1774818"/>
            <a:ext cx="2669498" cy="42149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Mismatched chrome</a:t>
            </a: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Focus</a:t>
            </a: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Dragging</a:t>
            </a:r>
          </a:p>
          <a:p>
            <a:r>
              <a:rPr lang="en-US" dirty="0" smtClean="0">
                <a:solidFill>
                  <a:schemeClr val="tx1"/>
                </a:solidFill>
                <a:cs typeface="Arial"/>
              </a:rPr>
              <a:t>Maximizing </a:t>
            </a:r>
          </a:p>
        </p:txBody>
      </p:sp>
      <p:pic>
        <p:nvPicPr>
          <p:cNvPr id="4" name="Picture 3" descr="Screen Shot 2013-09-30 at 3.27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39" y="1774818"/>
            <a:ext cx="5476679" cy="42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42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33095"/>
              </p:ext>
            </p:extLst>
          </p:nvPr>
        </p:nvGraphicFramePr>
        <p:xfrm>
          <a:off x="457201" y="3483233"/>
          <a:ext cx="8004848" cy="3034386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001212"/>
                <a:gridCol w="2001212"/>
                <a:gridCol w="2001212"/>
                <a:gridCol w="2001212"/>
              </a:tblGrid>
              <a:tr h="65694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</a:rPr>
                        <a:t>Trained</a:t>
                      </a:r>
                      <a:r>
                        <a:rPr lang="en-US" baseline="0" dirty="0" smtClean="0">
                          <a:latin typeface="+mj-lt"/>
                          <a:cs typeface="Arial"/>
                        </a:rPr>
                        <a:t> Group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</a:rPr>
                        <a:t>Untrained Group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</a:rPr>
                        <a:t>Control Group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</a:tr>
              <a:tr h="65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</a:rPr>
                        <a:t>Learn security</a:t>
                      </a:r>
                      <a:r>
                        <a:rPr lang="en-US" baseline="0" dirty="0" smtClean="0">
                          <a:latin typeface="+mj-lt"/>
                          <a:cs typeface="Arial"/>
                        </a:rPr>
                        <a:t> features by reading IE Help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  <a:sym typeface="Zapf Dingbats"/>
                        </a:rPr>
                        <a:t>✔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</a:tr>
              <a:tr h="65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</a:rPr>
                        <a:t>Can see</a:t>
                      </a:r>
                      <a:r>
                        <a:rPr lang="en-US" baseline="0" dirty="0" smtClean="0">
                          <a:latin typeface="+mj-lt"/>
                          <a:cs typeface="Arial"/>
                        </a:rPr>
                        <a:t> extended validation security indicator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  <a:sym typeface="Zapf Dingbats"/>
                        </a:rPr>
                        <a:t>✔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  <a:cs typeface="Arial"/>
                          <a:sym typeface="Zapf Dingbats"/>
                        </a:rPr>
                        <a:t>✔</a:t>
                      </a:r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+mj-lt"/>
                        <a:cs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2060316"/>
            <a:ext cx="7434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  <a:cs typeface="Arial"/>
              </a:rPr>
              <a:t>Before the task – Familiarization </a:t>
            </a:r>
          </a:p>
          <a:p>
            <a:r>
              <a:rPr lang="en-US" sz="3200" dirty="0" smtClean="0">
                <a:latin typeface="+mj-lt"/>
                <a:cs typeface="Arial"/>
              </a:rPr>
              <a:t>(Play with two real web sites)  </a:t>
            </a:r>
            <a:endParaRPr lang="en-US" sz="320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895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424"/>
            <a:ext cx="8229600" cy="348273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Real site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Real, but confusing, site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Homograph attack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Homograph with warming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Picture-in-Picture attack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Mismatched Picture-in-Picture attack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IP address blocked by phishing filter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9" y="1801156"/>
            <a:ext cx="85491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During the task – 12 web sites (randomly)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445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Result</a:t>
            </a:r>
            <a:endParaRPr lang="en-US" dirty="0"/>
          </a:p>
        </p:txBody>
      </p:sp>
      <p:pic>
        <p:nvPicPr>
          <p:cNvPr id="4" name="Content Placeholder 3" descr="Screen Shot 2013-09-30 at 3.09.2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r="51"/>
          <a:stretch>
            <a:fillRect/>
          </a:stretch>
        </p:blipFill>
        <p:spPr>
          <a:xfrm>
            <a:off x="794127" y="1600200"/>
            <a:ext cx="7642003" cy="4202807"/>
          </a:xfrm>
        </p:spPr>
      </p:pic>
      <p:pic>
        <p:nvPicPr>
          <p:cNvPr id="5" name="Picture 4" descr="Screen Shot 2013-09-30 at 4.28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181" y="5866026"/>
            <a:ext cx="25019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98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8484"/>
            <a:ext cx="8229600" cy="411767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Picture-in-Picture attacks were as effective as homograph attacks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Extended validation did not help users defend against either attack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Extended validation did not help untrained users classify a legitimate site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Training caused more real and fraudulent sites to be classified as legitimate site</a:t>
            </a:r>
          </a:p>
        </p:txBody>
      </p:sp>
    </p:spTree>
    <p:extLst>
      <p:ext uri="{BB962C8B-B14F-4D97-AF65-F5344CB8AC3E}">
        <p14:creationId xmlns:p14="http://schemas.microsoft.com/office/powerpoint/2010/main" val="132282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6231"/>
            <a:ext cx="8229600" cy="40399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Experiment Design: Participants were divided into three groups for comparison.</a:t>
            </a:r>
          </a:p>
        </p:txBody>
      </p:sp>
    </p:spTree>
    <p:extLst>
      <p:ext uri="{BB962C8B-B14F-4D97-AF65-F5344CB8AC3E}">
        <p14:creationId xmlns:p14="http://schemas.microsoft.com/office/powerpoint/2010/main" val="4288550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514</TotalTime>
  <Words>303</Words>
  <Application>Microsoft Macintosh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An Evaluation Of Extended Validation and Picture-in-Picture Phishing Attacks</vt:lpstr>
      <vt:lpstr>Certificates</vt:lpstr>
      <vt:lpstr>Homograph Attack</vt:lpstr>
      <vt:lpstr>Picture-in-Picture Attack</vt:lpstr>
      <vt:lpstr>Experiment Design</vt:lpstr>
      <vt:lpstr>Experiment Design</vt:lpstr>
      <vt:lpstr>Study Result</vt:lpstr>
      <vt:lpstr>Findings</vt:lpstr>
      <vt:lpstr>Appreciation</vt:lpstr>
      <vt:lpstr>Criticism</vt:lpstr>
      <vt:lpstr>Question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Evaluation Of Extended Validation and Picture-in-Picture Phishing Attacks</dc:title>
  <dc:creator>Henry Fang</dc:creator>
  <cp:lastModifiedBy>Henry Fang</cp:lastModifiedBy>
  <cp:revision>89</cp:revision>
  <dcterms:created xsi:type="dcterms:W3CDTF">2013-09-30T01:02:03Z</dcterms:created>
  <dcterms:modified xsi:type="dcterms:W3CDTF">2013-10-10T01:42:18Z</dcterms:modified>
</cp:coreProperties>
</file>