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143000"/>
            <a:ext cx="7406640" cy="2992902"/>
          </a:xfrm>
        </p:spPr>
        <p:txBody>
          <a:bodyPr>
            <a:normAutofit fontScale="90000"/>
          </a:bodyPr>
          <a:lstStyle/>
          <a:p>
            <a:r>
              <a:rPr lang="en-NZ" dirty="0" smtClean="0"/>
              <a:t/>
            </a:r>
            <a:br>
              <a:rPr lang="en-NZ" dirty="0" smtClean="0"/>
            </a:br>
            <a:r>
              <a:rPr lang="en-NZ" dirty="0" smtClean="0"/>
              <a:t>Usability vs. Security: The Everlasting Trade-Off in the Context of Apple </a:t>
            </a:r>
            <a:r>
              <a:rPr lang="en-NZ" dirty="0" err="1" smtClean="0"/>
              <a:t>iOS</a:t>
            </a:r>
            <a:r>
              <a:rPr lang="en-NZ" dirty="0" smtClean="0"/>
              <a:t> Mobile Hotspots</a:t>
            </a:r>
            <a:br>
              <a:rPr lang="en-NZ" dirty="0" smtClean="0"/>
            </a:b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114800"/>
            <a:ext cx="7406640" cy="1524000"/>
          </a:xfrm>
        </p:spPr>
        <p:txBody>
          <a:bodyPr/>
          <a:lstStyle/>
          <a:p>
            <a:r>
              <a:rPr lang="de-DE" i="1" dirty="0" smtClean="0"/>
              <a:t>Andreas Kurtz, Felix Freiling, Daniel Metz</a:t>
            </a:r>
          </a:p>
          <a:p>
            <a:r>
              <a:rPr lang="en-NZ" dirty="0" smtClean="0"/>
              <a:t>Technical Report CS-2013-02, June 2013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Criticism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 smtClean="0"/>
          </a:p>
          <a:p>
            <a:r>
              <a:rPr lang="en-NZ" dirty="0" smtClean="0"/>
              <a:t>Can Apple handle 390,000 login attempts/ minute </a:t>
            </a:r>
            <a:r>
              <a:rPr lang="en-NZ" dirty="0" smtClean="0">
                <a:latin typeface="Andalus" pitchFamily="18" charset="-78"/>
                <a:cs typeface="Andalus" pitchFamily="18" charset="-78"/>
              </a:rPr>
              <a:t>?</a:t>
            </a:r>
          </a:p>
          <a:p>
            <a:r>
              <a:rPr lang="en-NZ" dirty="0" smtClean="0"/>
              <a:t>Sign of Connected Users</a:t>
            </a:r>
          </a:p>
          <a:p>
            <a:r>
              <a:rPr lang="en-NZ" dirty="0" smtClean="0"/>
              <a:t>Use of non-ASCII characters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Appreciation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 smtClean="0"/>
          </a:p>
          <a:p>
            <a:r>
              <a:rPr lang="en-NZ" dirty="0" smtClean="0"/>
              <a:t>Spreading Awareness to change your Default Password.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Discussion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Is this Apple’s problem to look after or the </a:t>
            </a:r>
            <a:r>
              <a:rPr lang="en-NZ" dirty="0" err="1" smtClean="0"/>
              <a:t>WiFi</a:t>
            </a:r>
            <a:r>
              <a:rPr lang="en-NZ" dirty="0" smtClean="0"/>
              <a:t> Alliance who set the protocols </a:t>
            </a:r>
            <a:r>
              <a:rPr lang="en-NZ" dirty="0" smtClean="0">
                <a:latin typeface="Andalus" pitchFamily="18" charset="-78"/>
                <a:cs typeface="Andalus" pitchFamily="18" charset="-78"/>
              </a:rPr>
              <a:t>?</a:t>
            </a:r>
            <a:endParaRPr lang="en-NZ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        Thank You !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990600"/>
            <a:ext cx="7406640" cy="3886200"/>
          </a:xfrm>
        </p:spPr>
        <p:txBody>
          <a:bodyPr>
            <a:normAutofit fontScale="90000"/>
          </a:bodyPr>
          <a:lstStyle/>
          <a:p>
            <a:pPr algn="ctr"/>
            <a:r>
              <a:rPr lang="en-NZ" dirty="0" smtClean="0">
                <a:solidFill>
                  <a:srgbClr val="FF0000"/>
                </a:solidFill>
                <a:effectLst/>
              </a:rPr>
              <a:t>EASE OF USE </a:t>
            </a:r>
            <a:br>
              <a:rPr lang="en-NZ" dirty="0" smtClean="0">
                <a:solidFill>
                  <a:srgbClr val="FF0000"/>
                </a:solidFill>
                <a:effectLst/>
              </a:rPr>
            </a:br>
            <a:r>
              <a:rPr lang="en-NZ" dirty="0" smtClean="0">
                <a:solidFill>
                  <a:srgbClr val="FF0000"/>
                </a:solidFill>
                <a:effectLst/>
              </a:rPr>
              <a:t/>
            </a:r>
            <a:br>
              <a:rPr lang="en-NZ" dirty="0" smtClean="0">
                <a:solidFill>
                  <a:srgbClr val="FF0000"/>
                </a:solidFill>
                <a:effectLst/>
              </a:rPr>
            </a:br>
            <a:r>
              <a:rPr lang="en-NZ" dirty="0" smtClean="0">
                <a:solidFill>
                  <a:srgbClr val="FF0000"/>
                </a:solidFill>
                <a:effectLst/>
              </a:rPr>
              <a:t>v/s </a:t>
            </a:r>
            <a:r>
              <a:rPr lang="en-NZ" dirty="0" smtClean="0">
                <a:solidFill>
                  <a:srgbClr val="FF0000"/>
                </a:solidFill>
              </a:rPr>
              <a:t/>
            </a:r>
            <a:br>
              <a:rPr lang="en-NZ" dirty="0" smtClean="0">
                <a:solidFill>
                  <a:srgbClr val="FF0000"/>
                </a:solidFill>
              </a:rPr>
            </a:br>
            <a:r>
              <a:rPr lang="en-NZ" dirty="0" smtClean="0">
                <a:solidFill>
                  <a:srgbClr val="FF0000"/>
                </a:solidFill>
              </a:rPr>
              <a:t/>
            </a:r>
            <a:br>
              <a:rPr lang="en-NZ" dirty="0" smtClean="0">
                <a:solidFill>
                  <a:srgbClr val="FF0000"/>
                </a:solidFill>
              </a:rPr>
            </a:br>
            <a:r>
              <a:rPr lang="en-NZ" dirty="0" smtClean="0">
                <a:solidFill>
                  <a:srgbClr val="FF0000"/>
                </a:solidFill>
              </a:rPr>
              <a:t/>
            </a:r>
            <a:br>
              <a:rPr lang="en-NZ" dirty="0" smtClean="0">
                <a:solidFill>
                  <a:srgbClr val="FF0000"/>
                </a:solidFill>
              </a:rPr>
            </a:br>
            <a:r>
              <a:rPr lang="en-NZ" dirty="0" smtClean="0">
                <a:solidFill>
                  <a:srgbClr val="FF0000"/>
                </a:solidFill>
                <a:effectLst/>
              </a:rPr>
              <a:t>LEVELS OF SECURITY</a:t>
            </a:r>
            <a:endParaRPr lang="en-NZ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9098281" y="6629400"/>
            <a:ext cx="45719" cy="228600"/>
          </a:xfrm>
        </p:spPr>
        <p:txBody>
          <a:bodyPr>
            <a:normAutofit fontScale="55000" lnSpcReduction="20000"/>
          </a:bodyPr>
          <a:lstStyle/>
          <a:p>
            <a:endParaRPr lang="en-NZ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Summary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 smtClean="0"/>
          </a:p>
          <a:p>
            <a:r>
              <a:rPr lang="en-NZ" dirty="0" smtClean="0"/>
              <a:t>Random password generated by </a:t>
            </a:r>
            <a:r>
              <a:rPr lang="en-NZ" dirty="0" err="1" smtClean="0"/>
              <a:t>iOS</a:t>
            </a:r>
            <a:r>
              <a:rPr lang="en-NZ" dirty="0" smtClean="0"/>
              <a:t> are weak.</a:t>
            </a:r>
          </a:p>
          <a:p>
            <a:r>
              <a:rPr lang="en-NZ" dirty="0" smtClean="0"/>
              <a:t>Security can be compromised by capturing the 4-way handshake.</a:t>
            </a:r>
          </a:p>
          <a:p>
            <a:r>
              <a:rPr lang="en-NZ" dirty="0" err="1" smtClean="0"/>
              <a:t>Brech</a:t>
            </a:r>
            <a:r>
              <a:rPr lang="en-NZ" dirty="0" smtClean="0"/>
              <a:t> can be made in less then 49 </a:t>
            </a:r>
            <a:r>
              <a:rPr lang="en-NZ" dirty="0" err="1" smtClean="0"/>
              <a:t>mins</a:t>
            </a:r>
            <a:r>
              <a:rPr lang="en-NZ" dirty="0" smtClean="0"/>
              <a:t>.  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Supported Devices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 smtClean="0"/>
          </a:p>
          <a:p>
            <a:r>
              <a:rPr lang="en-NZ" dirty="0" err="1" smtClean="0"/>
              <a:t>iPhone</a:t>
            </a:r>
            <a:r>
              <a:rPr lang="en-NZ" dirty="0" smtClean="0"/>
              <a:t> 3GS or later</a:t>
            </a:r>
          </a:p>
          <a:p>
            <a:r>
              <a:rPr lang="en-NZ" dirty="0" err="1" smtClean="0"/>
              <a:t>iPad</a:t>
            </a:r>
            <a:r>
              <a:rPr lang="en-NZ" dirty="0" smtClean="0"/>
              <a:t> (3</a:t>
            </a:r>
            <a:r>
              <a:rPr lang="en-NZ" baseline="30000" dirty="0" smtClean="0"/>
              <a:t>rd</a:t>
            </a:r>
            <a:r>
              <a:rPr lang="en-NZ" dirty="0" smtClean="0"/>
              <a:t> Gen) </a:t>
            </a:r>
            <a:r>
              <a:rPr lang="en-NZ" dirty="0" err="1" smtClean="0"/>
              <a:t>WiFi</a:t>
            </a:r>
            <a:r>
              <a:rPr lang="en-NZ" dirty="0" smtClean="0"/>
              <a:t> + Cellular or later.</a:t>
            </a:r>
          </a:p>
          <a:p>
            <a:r>
              <a:rPr lang="en-NZ" dirty="0" err="1" smtClean="0"/>
              <a:t>iPad</a:t>
            </a:r>
            <a:r>
              <a:rPr lang="en-NZ" dirty="0" smtClean="0"/>
              <a:t> Mini </a:t>
            </a:r>
            <a:r>
              <a:rPr lang="en-NZ" dirty="0" err="1" smtClean="0"/>
              <a:t>Wifi</a:t>
            </a:r>
            <a:r>
              <a:rPr lang="en-NZ" dirty="0" smtClean="0"/>
              <a:t> + Cellular</a:t>
            </a:r>
          </a:p>
          <a:p>
            <a:endParaRPr lang="en-NZ" dirty="0" smtClean="0"/>
          </a:p>
          <a:p>
            <a:pPr>
              <a:buNone/>
            </a:pPr>
            <a:r>
              <a:rPr lang="en-NZ" dirty="0" smtClean="0"/>
              <a:t>No. Of Connected users </a:t>
            </a:r>
            <a:r>
              <a:rPr lang="en-NZ" dirty="0" smtClean="0">
                <a:latin typeface="Andalus" pitchFamily="18" charset="-78"/>
                <a:cs typeface="Andalus" pitchFamily="18" charset="-78"/>
              </a:rPr>
              <a:t>?</a:t>
            </a:r>
            <a:endParaRPr lang="en-NZ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Password Properties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 smtClean="0"/>
          </a:p>
          <a:p>
            <a:endParaRPr lang="en-NZ" dirty="0" smtClean="0"/>
          </a:p>
          <a:p>
            <a:r>
              <a:rPr lang="en-NZ" dirty="0" err="1" smtClean="0"/>
              <a:t>Atleast</a:t>
            </a:r>
            <a:r>
              <a:rPr lang="en-NZ" dirty="0" smtClean="0"/>
              <a:t> 8 characters composing of letters and numbers.</a:t>
            </a:r>
          </a:p>
          <a:p>
            <a:r>
              <a:rPr lang="en-NZ" dirty="0" smtClean="0"/>
              <a:t>Randomly generated Pre-shared key by system.</a:t>
            </a:r>
          </a:p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“alpine”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 smtClean="0"/>
          </a:p>
          <a:p>
            <a:r>
              <a:rPr lang="en-NZ" dirty="0" smtClean="0"/>
              <a:t>Root password</a:t>
            </a:r>
          </a:p>
          <a:p>
            <a:r>
              <a:rPr lang="en-NZ" dirty="0" err="1" smtClean="0"/>
              <a:t>Jailbroken</a:t>
            </a:r>
            <a:r>
              <a:rPr lang="en-NZ" dirty="0" smtClean="0"/>
              <a:t> devices</a:t>
            </a:r>
          </a:p>
          <a:p>
            <a:r>
              <a:rPr lang="en-NZ" dirty="0" smtClean="0"/>
              <a:t>Access using Secure Shell(SSH)</a:t>
            </a:r>
          </a:p>
          <a:p>
            <a:pPr>
              <a:buNone/>
            </a:pP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How Passwords are generated </a:t>
            </a:r>
            <a:r>
              <a:rPr lang="en-NZ" dirty="0" smtClean="0">
                <a:latin typeface="Andalus" pitchFamily="18" charset="-78"/>
                <a:cs typeface="Andalus" pitchFamily="18" charset="-78"/>
              </a:rPr>
              <a:t>?</a:t>
            </a:r>
            <a:endParaRPr lang="en-NZ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 smtClean="0"/>
          </a:p>
          <a:p>
            <a:r>
              <a:rPr lang="en-NZ" dirty="0" smtClean="0"/>
              <a:t>Dictionary words + series of  random numbers</a:t>
            </a:r>
          </a:p>
          <a:p>
            <a:r>
              <a:rPr lang="en-NZ" dirty="0" smtClean="0"/>
              <a:t>8 character Limit</a:t>
            </a:r>
          </a:p>
          <a:p>
            <a:r>
              <a:rPr lang="en-NZ" dirty="0" smtClean="0"/>
              <a:t>List of 52,500 entries</a:t>
            </a:r>
          </a:p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The Attack !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 smtClean="0"/>
          </a:p>
          <a:p>
            <a:r>
              <a:rPr lang="en-NZ" dirty="0" err="1" smtClean="0"/>
              <a:t>WiFi</a:t>
            </a:r>
            <a:r>
              <a:rPr lang="en-NZ" dirty="0" smtClean="0"/>
              <a:t> connection handshake is captured.</a:t>
            </a:r>
          </a:p>
          <a:p>
            <a:r>
              <a:rPr lang="en-NZ" dirty="0" smtClean="0"/>
              <a:t>High Power GPU to brute force the Password</a:t>
            </a:r>
          </a:p>
          <a:p>
            <a:r>
              <a:rPr lang="en-NZ" dirty="0" smtClean="0"/>
              <a:t>Takes less than 49 minutes.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Surprising Facts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 smtClean="0"/>
          </a:p>
          <a:p>
            <a:r>
              <a:rPr lang="en-NZ" dirty="0" smtClean="0"/>
              <a:t>Only 1,842 different entries of the Dictionary are taken.</a:t>
            </a:r>
          </a:p>
          <a:p>
            <a:r>
              <a:rPr lang="en-NZ" dirty="0" smtClean="0"/>
              <a:t>High power hardware can be available on the cloud.</a:t>
            </a:r>
          </a:p>
          <a:p>
            <a:r>
              <a:rPr lang="en-NZ" dirty="0" smtClean="0"/>
              <a:t>Same problem affects Android and Windows.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339</TotalTime>
  <Words>223</Words>
  <Application>Microsoft Office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Solstice</vt:lpstr>
      <vt:lpstr> Usability vs. Security: The Everlasting Trade-Off in the Context of Apple iOS Mobile Hotspots </vt:lpstr>
      <vt:lpstr>EASE OF USE   v/s    LEVELS OF SECURITY</vt:lpstr>
      <vt:lpstr>Summary</vt:lpstr>
      <vt:lpstr>Supported Devices</vt:lpstr>
      <vt:lpstr>Password Properties</vt:lpstr>
      <vt:lpstr>“alpine”</vt:lpstr>
      <vt:lpstr>How Passwords are generated ?</vt:lpstr>
      <vt:lpstr>The Attack !</vt:lpstr>
      <vt:lpstr>Surprising Facts</vt:lpstr>
      <vt:lpstr>Criticism</vt:lpstr>
      <vt:lpstr>Appreciation</vt:lpstr>
      <vt:lpstr>Discussion</vt:lpstr>
      <vt:lpstr>        Thank You 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Usability vs. Security: The Everlasting Trade-Off in the Context of Apple iOS Mobile Hotspots </dc:title>
  <dc:creator>Denis Coelho</dc:creator>
  <cp:lastModifiedBy>Denis Coelho</cp:lastModifiedBy>
  <cp:revision>40</cp:revision>
  <dcterms:created xsi:type="dcterms:W3CDTF">2006-08-16T00:00:00Z</dcterms:created>
  <dcterms:modified xsi:type="dcterms:W3CDTF">2013-08-28T03:50:09Z</dcterms:modified>
</cp:coreProperties>
</file>