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26" r:id="rId9"/>
    <p:sldId id="327" r:id="rId10"/>
    <p:sldId id="328" r:id="rId11"/>
    <p:sldId id="329" r:id="rId12"/>
    <p:sldId id="330" r:id="rId13"/>
    <p:sldId id="332" r:id="rId14"/>
    <p:sldId id="333" r:id="rId15"/>
    <p:sldId id="331" r:id="rId16"/>
    <p:sldId id="348" r:id="rId17"/>
    <p:sldId id="347" r:id="rId18"/>
    <p:sldId id="349" r:id="rId19"/>
    <p:sldId id="257" r:id="rId20"/>
    <p:sldId id="278" r:id="rId21"/>
    <p:sldId id="283" r:id="rId22"/>
    <p:sldId id="282" r:id="rId23"/>
    <p:sldId id="334" r:id="rId24"/>
    <p:sldId id="285" r:id="rId25"/>
    <p:sldId id="293" r:id="rId26"/>
    <p:sldId id="287" r:id="rId27"/>
    <p:sldId id="288" r:id="rId28"/>
    <p:sldId id="289" r:id="rId29"/>
    <p:sldId id="290" r:id="rId30"/>
    <p:sldId id="291" r:id="rId31"/>
    <p:sldId id="292" r:id="rId32"/>
    <p:sldId id="294" r:id="rId33"/>
    <p:sldId id="369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50" r:id="rId43"/>
    <p:sldId id="351" r:id="rId44"/>
    <p:sldId id="352" r:id="rId45"/>
    <p:sldId id="353" r:id="rId46"/>
    <p:sldId id="354" r:id="rId47"/>
    <p:sldId id="355" r:id="rId48"/>
    <p:sldId id="356" r:id="rId49"/>
    <p:sldId id="357" r:id="rId50"/>
    <p:sldId id="358" r:id="rId51"/>
    <p:sldId id="361" r:id="rId52"/>
    <p:sldId id="362" r:id="rId53"/>
    <p:sldId id="370" r:id="rId5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"/>
    </p:cViewPr>
  </p:sorterViewPr>
  <p:notesViewPr>
    <p:cSldViewPr>
      <p:cViewPr varScale="1">
        <p:scale>
          <a:sx n="81" d="100"/>
          <a:sy n="81" d="100"/>
        </p:scale>
        <p:origin x="-3804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75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t" anchorCtr="0" compatLnSpc="1">
            <a:prstTxWarp prst="textNoShape">
              <a:avLst/>
            </a:prstTxWarp>
          </a:bodyPr>
          <a:lstStyle>
            <a:lvl1pPr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05275" y="0"/>
            <a:ext cx="3236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31575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b" anchorCtr="0" compatLnSpc="1">
            <a:prstTxWarp prst="textNoShape">
              <a:avLst/>
            </a:prstTxWarp>
          </a:bodyPr>
          <a:lstStyle>
            <a:lvl1pPr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05275" y="9153525"/>
            <a:ext cx="32369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 smtClean="0"/>
            </a:lvl1pPr>
          </a:lstStyle>
          <a:p>
            <a:pPr>
              <a:defRPr/>
            </a:pPr>
            <a:fld id="{B7699394-E610-4465-B67D-B49D76A5B0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486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>
            <a:lvl1pPr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b" anchorCtr="0" compatLnSpc="1">
            <a:prstTxWarp prst="textNoShape">
              <a:avLst/>
            </a:prstTxWarp>
          </a:bodyPr>
          <a:lstStyle>
            <a:lvl1pPr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 smtClean="0"/>
            </a:lvl1pPr>
          </a:lstStyle>
          <a:p>
            <a:pPr>
              <a:defRPr/>
            </a:pPr>
            <a:fld id="{2285354D-AB73-4C41-8561-310927473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6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B4D4AA-EEDD-4EB7-A9F0-F269CBC62B72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666C09-CB53-4AB2-9CE4-3B1CB2AEAA22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s2c12 h10.</a:t>
            </a:r>
            <a:fld id="{4D39979A-62D3-4F0D-91F6-2267C2F8EB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65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C43013-C6B0-449E-B982-A8488A3BC7F8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s2c07 h8.</a:t>
            </a:r>
            <a:fld id="{CCE3E484-B92E-4B8E-B2AB-78F4AE5E7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6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D8B7-CD23-4569-8074-B441A007547E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s2c07 h8.</a:t>
            </a:r>
            <a:fld id="{9F843412-9C40-4DF6-9996-8F0321511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3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EEFC9F-A753-4C37-8B51-E4A3DF0C45B7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s2c12 h10.</a:t>
            </a:r>
            <a:fld id="{278208B7-1813-4B38-8E7A-74FCB46FC8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8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32BEF4-AC99-4A92-BD87-C5DE15A0F71A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s2c07 h8.</a:t>
            </a:r>
            <a:fld id="{016E7523-8791-4951-97D3-D98C7EC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5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BCAC4-F9D2-4A55-B3C7-322EFBA3DDA9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s2c07 h8.</a:t>
            </a:r>
            <a:fld id="{DC4CBAB9-5EE8-44CD-A2EA-8057E349A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8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1DCA5E-E419-4749-A92C-8852D512C3EB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s2c07 h8.</a:t>
            </a:r>
            <a:fld id="{305B5106-CEFA-42D2-BAF6-D6307786F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2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96574D-8C9E-4783-AEF3-8AE8132D7EF5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s2c07 h8.</a:t>
            </a:r>
            <a:fld id="{5777AC6F-4FC7-4654-A4E5-434E22D5A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6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CFB088-BFE6-4D3F-A281-B45D4A175061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s2c07 h8.</a:t>
            </a:r>
            <a:fld id="{1814A09D-CBEA-4C2F-8E7C-52CB6A7F3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0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6253A9-8F39-473B-88C2-2F26B76257E2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s2c07 h8.</a:t>
            </a:r>
            <a:fld id="{FA35FEEC-A01E-4388-BB43-3D2257836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7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5BE2D1-BF80-405D-A219-E813569CC5B5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s2c07 h8.</a:t>
            </a:r>
            <a:fld id="{5FC8D5C4-50EF-4DC8-8E96-DCC6991C3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5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74952EFA-BFC5-4859-920D-8FA6C964E300}" type="datetime5">
              <a:rPr lang="en-NZ" smtClean="0"/>
              <a:t>8-Sep-12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 s2c07 h8.</a:t>
            </a:r>
            <a:fld id="{092E6C9F-C4E3-4CAB-93BD-EF26F0929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pyright.gov/circs/circ01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.govt.nz/business/intellectual-property/copyright/copyright-protection-in-new-zealan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yright.gov/circs/circ61.pdf" TargetMode="External"/><Relationship Id="rId2" Type="http://schemas.openxmlformats.org/officeDocument/2006/relationships/hyperlink" Target="http://www.copyright.gov/eco/help-typ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ias.edu/~boaz/Papers/obf_informal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to.gov/patft/index.html" TargetMode="External"/><Relationship Id="rId2" Type="http://schemas.openxmlformats.org/officeDocument/2006/relationships/hyperlink" Target="http://www.delphi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patents/US20110214188" TargetMode="External"/><Relationship Id="rId5" Type="http://schemas.openxmlformats.org/officeDocument/2006/relationships/hyperlink" Target="http://www.delphion.com/details?pn=US06668325__" TargetMode="External"/><Relationship Id="rId4" Type="http://schemas.openxmlformats.org/officeDocument/2006/relationships/hyperlink" Target="http://www.delphion.com/details?pn=US24093310A1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cyberlaw.stanford.edu/lessig/content/articles/works/finalhls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nz.org/directory/code_ethics.php" TargetMode="External"/><Relationship Id="rId2" Type="http://schemas.openxmlformats.org/officeDocument/2006/relationships/hyperlink" Target="http://www.ieee.org/web/membership/ethics/code_ethic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ook.edu/its/cei/overview/Ten_Commanments_of_Computer_Ethics.htm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b.org/~esr/jargon/html/L/lame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s6y5eI01XE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to.gov/patents/resources/general_info_concerning_patents.j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696200" cy="2743200"/>
          </a:xfrm>
        </p:spPr>
        <p:txBody>
          <a:bodyPr/>
          <a:lstStyle/>
          <a:p>
            <a:r>
              <a:rPr lang="en-US" dirty="0" smtClean="0"/>
              <a:t>Software Security</a:t>
            </a:r>
            <a:br>
              <a:rPr lang="en-US" dirty="0" smtClean="0"/>
            </a:br>
            <a:r>
              <a:rPr lang="en-US" dirty="0" err="1" smtClean="0"/>
              <a:t>CompSci</a:t>
            </a:r>
            <a:r>
              <a:rPr lang="en-US" dirty="0" smtClean="0"/>
              <a:t> 725</a:t>
            </a:r>
            <a:br>
              <a:rPr lang="en-US" dirty="0" smtClean="0"/>
            </a:br>
            <a:r>
              <a:rPr lang="en-US" dirty="0" smtClean="0"/>
              <a:t>Handout 10: “Soft” Security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 September 2012</a:t>
            </a:r>
          </a:p>
          <a:p>
            <a:r>
              <a:rPr lang="en-US" dirty="0" smtClean="0"/>
              <a:t>Clark Thomborson</a:t>
            </a:r>
          </a:p>
          <a:p>
            <a:r>
              <a:rPr lang="en-US" dirty="0" smtClean="0"/>
              <a:t>University of Auckland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mtClean="0"/>
              <a:t>What is Patentable?</a:t>
            </a:r>
            <a:endParaRPr lang="en-US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7772400" cy="4537075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New</a:t>
            </a:r>
            <a:r>
              <a:rPr lang="en-NZ" sz="2800" dirty="0" smtClean="0"/>
              <a:t>: “different from prior art”</a:t>
            </a:r>
          </a:p>
          <a:p>
            <a:pPr marL="609600" indent="-609600">
              <a:lnSpc>
                <a:spcPct val="9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Useful</a:t>
            </a:r>
            <a:r>
              <a:rPr lang="en-NZ" sz="2800" dirty="0" smtClean="0"/>
              <a:t>: “practical as opposed to artistic in nature”</a:t>
            </a:r>
          </a:p>
          <a:p>
            <a:pPr marL="609600" indent="-609600">
              <a:lnSpc>
                <a:spcPct val="9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Non-obvious</a:t>
            </a:r>
            <a:r>
              <a:rPr lang="en-NZ" sz="2800" dirty="0" smtClean="0"/>
              <a:t>: when viewed as a whole, the invention must not have been “… obvious at the time the invention was made to a person having ordinary skill in the art to which [the invention] pertains.”  (35 USC 103a)</a:t>
            </a:r>
          </a:p>
          <a:p>
            <a:pPr marL="609600" indent="-609600">
              <a:lnSpc>
                <a:spcPct val="90000"/>
              </a:lnSpc>
            </a:pPr>
            <a:r>
              <a:rPr lang="en-NZ" sz="2800" dirty="0" smtClean="0"/>
              <a:t>“The specification must conclude with a </a:t>
            </a:r>
            <a:r>
              <a:rPr lang="en-NZ" sz="2800" dirty="0" smtClean="0">
                <a:solidFill>
                  <a:srgbClr val="FF0000"/>
                </a:solidFill>
              </a:rPr>
              <a:t>claim</a:t>
            </a:r>
            <a:r>
              <a:rPr lang="en-NZ" sz="2800" dirty="0" smtClean="0"/>
              <a:t> or claims particularly pointing out and distinctly claiming the subject matter which the applicant regards as the invention.”</a:t>
            </a:r>
            <a:endParaRPr lang="en-US" sz="2800" dirty="0" smtClean="0"/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E473C2-3AD7-4BE6-BC37-02A11F4B4707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08050"/>
          </a:xfrm>
        </p:spPr>
        <p:txBody>
          <a:bodyPr/>
          <a:lstStyle/>
          <a:p>
            <a:r>
              <a:rPr lang="en-NZ" smtClean="0"/>
              <a:t>US Copyright Basics</a:t>
            </a:r>
            <a:endParaRPr lang="en-US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81075"/>
            <a:ext cx="8208962" cy="4535488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80000"/>
              </a:lnSpc>
            </a:pPr>
            <a:r>
              <a:rPr lang="en-NZ" sz="2800" dirty="0" smtClean="0"/>
              <a:t>“[A] copyright protects ‘original works of authorship’ that are fixed in a tangible form of expression.” </a:t>
            </a:r>
          </a:p>
          <a:p>
            <a:pPr lvl="1"/>
            <a:r>
              <a:rPr lang="en-NZ" sz="2400" dirty="0" smtClean="0"/>
              <a:t>“The </a:t>
            </a:r>
            <a:r>
              <a:rPr lang="en-NZ" sz="2400" dirty="0"/>
              <a:t>fixation need </a:t>
            </a:r>
            <a:r>
              <a:rPr lang="en-NZ" sz="2400" dirty="0" smtClean="0"/>
              <a:t>not be </a:t>
            </a:r>
            <a:r>
              <a:rPr lang="en-NZ" sz="2400" dirty="0"/>
              <a:t>directly perceptible so long as it may be </a:t>
            </a:r>
            <a:r>
              <a:rPr lang="en-NZ" sz="2400" dirty="0" smtClean="0"/>
              <a:t>communicated with </a:t>
            </a:r>
            <a:r>
              <a:rPr lang="en-NZ" sz="2400" dirty="0"/>
              <a:t>the aid of a machine or device</a:t>
            </a:r>
            <a:r>
              <a:rPr lang="en-NZ" sz="2400" dirty="0" smtClean="0"/>
              <a:t>.” </a:t>
            </a:r>
          </a:p>
          <a:p>
            <a:r>
              <a:rPr lang="en-NZ" sz="2800" dirty="0" smtClean="0"/>
              <a:t>Covers “literary works, musical works, …sound recordings, architectural works.”</a:t>
            </a:r>
          </a:p>
          <a:p>
            <a:r>
              <a:rPr lang="en-NZ" sz="2800" dirty="0" smtClean="0"/>
              <a:t>Ineligible for copyright: 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Unfixed works, e.g. unwritten or unrecorded speeches,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“Titles, names, short phrases, and slogans”,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“Familiar symbols or designs”,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“Mere listings of ingredients or contents”,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“Ideas, procedures, methods, systems ..., or devices, as distinguished from a description, explanation or illustration”.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C99774-B60D-44D9-B107-058BA4C3BDC5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827088" y="5445125"/>
            <a:ext cx="763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dirty="0"/>
              <a:t>Source: </a:t>
            </a:r>
            <a:r>
              <a:rPr lang="en-US" sz="1800" dirty="0" smtClean="0"/>
              <a:t>U.S. Copyright  Office, “</a:t>
            </a:r>
            <a:r>
              <a:rPr lang="en-US" sz="1800" dirty="0"/>
              <a:t>Copyright Office Basics”, </a:t>
            </a:r>
            <a:r>
              <a:rPr lang="en-US" sz="1800" dirty="0" smtClean="0"/>
              <a:t>reviewed May 2012.  Available</a:t>
            </a:r>
            <a:r>
              <a:rPr lang="en-US" sz="1800" dirty="0"/>
              <a:t>: </a:t>
            </a:r>
            <a:r>
              <a:rPr lang="en-US" sz="1800" dirty="0" smtClean="0">
                <a:hlinkClick r:id="rId2"/>
              </a:rPr>
              <a:t>http://www.copyright.gov/circs/circ01.pdf</a:t>
            </a:r>
            <a:r>
              <a:rPr lang="en-US" sz="1800" dirty="0" smtClean="0"/>
              <a:t>, </a:t>
            </a:r>
            <a:r>
              <a:rPr lang="en-US" sz="1800" dirty="0"/>
              <a:t>July </a:t>
            </a:r>
            <a:r>
              <a:rPr lang="en-US" sz="1800" dirty="0" smtClean="0"/>
              <a:t>2006.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08050"/>
          </a:xfrm>
        </p:spPr>
        <p:txBody>
          <a:bodyPr/>
          <a:lstStyle/>
          <a:p>
            <a:r>
              <a:rPr lang="en-NZ" smtClean="0"/>
              <a:t>Securing a Patent or Copyright</a:t>
            </a:r>
            <a:endParaRPr lang="en-US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72400" cy="482441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A patent is granted </a:t>
            </a:r>
            <a:r>
              <a:rPr lang="en-NZ" sz="2800" b="1" dirty="0" smtClean="0"/>
              <a:t>only upon </a:t>
            </a:r>
            <a:r>
              <a:rPr lang="en-NZ" sz="2800" dirty="0" smtClean="0"/>
              <a:t>application.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 smtClean="0"/>
              <a:t>An examiner at the US PTO may ask questions of the inventor, before allowing or rejecting the patent.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US copyright is </a:t>
            </a:r>
            <a:r>
              <a:rPr lang="en-NZ" sz="2800" b="1" dirty="0" smtClean="0"/>
              <a:t>granted automatically </a:t>
            </a:r>
            <a:r>
              <a:rPr lang="en-NZ" sz="2800" dirty="0" smtClean="0"/>
              <a:t>(to the author, or to the employer of the author) “when the work is created, and a work is ‘created’ when it is fixed in a copy or </a:t>
            </a:r>
            <a:r>
              <a:rPr lang="en-NZ" sz="2800" dirty="0" err="1" smtClean="0"/>
              <a:t>phonorecord</a:t>
            </a:r>
            <a:r>
              <a:rPr lang="en-NZ" sz="2800" dirty="0" smtClean="0"/>
              <a:t> for the first time.”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 smtClean="0"/>
              <a:t>A copyright notice (e.g. </a:t>
            </a:r>
            <a:r>
              <a:rPr lang="en-US" sz="2400" dirty="0" smtClean="0">
                <a:cs typeface="Times New Roman" pitchFamily="18" charset="0"/>
              </a:rPr>
              <a:t>©)</a:t>
            </a:r>
            <a:r>
              <a:rPr lang="en-NZ" sz="2400" dirty="0" smtClean="0"/>
              <a:t> has been optional in the USA since 1989, and is “still relevant to </a:t>
            </a:r>
            <a:r>
              <a:rPr lang="en-US" sz="2400" dirty="0" smtClean="0"/>
              <a:t>the copyright status of older works”</a:t>
            </a:r>
            <a:r>
              <a:rPr lang="en-NZ" sz="2400" dirty="0" smtClean="0"/>
              <a:t>.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 smtClean="0"/>
              <a:t>Copyright registration “</a:t>
            </a:r>
            <a:r>
              <a:rPr lang="en-US" sz="2400" dirty="0" smtClean="0"/>
              <a:t>is a legal formality intended to make a public record of the basic facts of a particular copyright... not a condition of copyright protection... [but] provides several inducements or advantages...”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EE8CF9-D819-4AE0-AFEB-C8CF7613D5CF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mtClean="0"/>
              <a:t>NZ Copyright</a:t>
            </a:r>
            <a:endParaRPr lang="en-US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752"/>
            <a:ext cx="8424862" cy="45619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NZ" sz="2800" dirty="0" smtClean="0"/>
              <a:t>Applies </a:t>
            </a:r>
            <a:r>
              <a:rPr lang="en-NZ" sz="2800" dirty="0" smtClean="0"/>
              <a:t>to eight categories of “work or type of material”:</a:t>
            </a:r>
            <a:endParaRPr lang="en-NZ" sz="2800" dirty="0" smtClean="0"/>
          </a:p>
          <a:p>
            <a:pPr lvl="1">
              <a:lnSpc>
                <a:spcPct val="90000"/>
              </a:lnSpc>
            </a:pPr>
            <a:r>
              <a:rPr lang="en-NZ" sz="2400" dirty="0" smtClean="0"/>
              <a:t>literary, dramatic, </a:t>
            </a:r>
            <a:r>
              <a:rPr lang="en-NZ" sz="2400" dirty="0" smtClean="0"/>
              <a:t>artistic, musical works;</a:t>
            </a:r>
            <a:endParaRPr lang="en-NZ" sz="2400" dirty="0" smtClean="0"/>
          </a:p>
          <a:p>
            <a:pPr lvl="1">
              <a:lnSpc>
                <a:spcPct val="90000"/>
              </a:lnSpc>
            </a:pPr>
            <a:r>
              <a:rPr lang="en-NZ" sz="2400" dirty="0" smtClean="0"/>
              <a:t>sound recordings, films; 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“communication works” (e.g. TV broadcasts);</a:t>
            </a:r>
            <a:endParaRPr lang="en-NZ" sz="2400" dirty="0" smtClean="0"/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“typographical </a:t>
            </a:r>
            <a:r>
              <a:rPr lang="en-NZ" sz="2400" dirty="0" smtClean="0"/>
              <a:t>arrangements of published </a:t>
            </a:r>
            <a:r>
              <a:rPr lang="en-NZ" sz="2400" dirty="0" smtClean="0"/>
              <a:t>editions”.</a:t>
            </a:r>
            <a:endParaRPr lang="en-NZ" sz="2400" dirty="0" smtClean="0"/>
          </a:p>
          <a:p>
            <a:pPr>
              <a:lnSpc>
                <a:spcPct val="90000"/>
              </a:lnSpc>
            </a:pPr>
            <a:r>
              <a:rPr lang="en-NZ" sz="2800" dirty="0" smtClean="0"/>
              <a:t>Term of copyright </a:t>
            </a:r>
            <a:r>
              <a:rPr lang="en-NZ" sz="2800" dirty="0" smtClean="0"/>
              <a:t>protection depends on the type of work:</a:t>
            </a:r>
            <a:endParaRPr lang="en-NZ" sz="2800" dirty="0" smtClean="0"/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“Artistic works industrially applied” : 16 years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“Artistic craftsmanship industrially applied” : 25 years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Other </a:t>
            </a:r>
            <a:r>
              <a:rPr lang="en-NZ" sz="2400" dirty="0" smtClean="0"/>
              <a:t>categories</a:t>
            </a:r>
            <a:r>
              <a:rPr lang="en-NZ" sz="2400" dirty="0" smtClean="0"/>
              <a:t>: </a:t>
            </a:r>
            <a:r>
              <a:rPr lang="en-NZ" sz="2400" dirty="0" smtClean="0"/>
              <a:t>25 to 50 years.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Note: US copyright lasts </a:t>
            </a:r>
            <a:r>
              <a:rPr lang="en-NZ" sz="2400" b="1" dirty="0" smtClean="0"/>
              <a:t>much</a:t>
            </a:r>
            <a:r>
              <a:rPr lang="en-NZ" sz="2400" dirty="0" smtClean="0"/>
              <a:t> longer than this. </a:t>
            </a:r>
          </a:p>
          <a:p>
            <a:pPr lvl="2">
              <a:lnSpc>
                <a:spcPct val="90000"/>
              </a:lnSpc>
            </a:pPr>
            <a:r>
              <a:rPr lang="en-NZ" sz="2000" dirty="0" smtClean="0"/>
              <a:t>“</a:t>
            </a:r>
            <a:r>
              <a:rPr lang="en-NZ" sz="2000" dirty="0"/>
              <a:t>L</a:t>
            </a:r>
            <a:r>
              <a:rPr lang="en-NZ" sz="2000" dirty="0" smtClean="0"/>
              <a:t>ife of author plus 70 years”; for works of “corporate authorship”, 120 years or 95 years after publication, whichever comes earlier”.(1998 </a:t>
            </a:r>
            <a:r>
              <a:rPr lang="en-NZ" sz="2000" dirty="0" err="1" smtClean="0"/>
              <a:t>Copyrigh</a:t>
            </a:r>
            <a:r>
              <a:rPr lang="en-NZ" sz="2000" dirty="0" smtClean="0"/>
              <a:t> Term Extension Act)</a:t>
            </a:r>
          </a:p>
          <a:p>
            <a:pPr lvl="2">
              <a:lnSpc>
                <a:spcPct val="90000"/>
              </a:lnSpc>
            </a:pPr>
            <a:r>
              <a:rPr lang="en-NZ" sz="2000" dirty="0" smtClean="0"/>
              <a:t>Mickey Mouse was first published in 1928.</a:t>
            </a:r>
            <a:endParaRPr lang="en-US" sz="1200" dirty="0" smtClean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B4D6A2-89EC-40FE-86CE-6EBE9060164A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468313" y="5758656"/>
            <a:ext cx="8137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 smtClean="0"/>
              <a:t>MED, “Copyright </a:t>
            </a:r>
            <a:r>
              <a:rPr lang="en-US" sz="1400" dirty="0"/>
              <a:t>Protection in New Zealand</a:t>
            </a:r>
            <a:r>
              <a:rPr lang="en-US" sz="1400" dirty="0" smtClean="0"/>
              <a:t>”, last updated 11 Dec 2011, </a:t>
            </a:r>
            <a:r>
              <a:rPr lang="en-NZ" sz="1400" dirty="0">
                <a:hlinkClick r:id="rId2"/>
              </a:rPr>
              <a:t>http://www.med.govt.nz/business/intellectual-property/copyright/copyright-protection-in-new-zealand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854075"/>
          </a:xfrm>
        </p:spPr>
        <p:txBody>
          <a:bodyPr/>
          <a:lstStyle/>
          <a:p>
            <a:r>
              <a:rPr lang="en-NZ" smtClean="0"/>
              <a:t>Exceptions to NZ Copyright</a:t>
            </a:r>
            <a:endParaRPr lang="en-US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137525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400" dirty="0" smtClean="0"/>
              <a:t>There are a few exceptions to NZ copyright: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“Fair dealing”: criticism, review, news reporting, research or private study;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Limited copying for educational, bibliographic or archival purposes;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“Subject to certain conditions, the making of a back-up copy of a computer program”;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“time-shifting” of a television programme.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In 2008, a new excepti</a:t>
            </a:r>
            <a:r>
              <a:rPr lang="en-NZ" sz="2000" dirty="0" smtClean="0"/>
              <a:t>on was added (Sec 81A): format-shifting for audio recordings, if acquired lawfully and for personal or household use (but not for uploading onto file-sharing systems, or for friends)</a:t>
            </a:r>
          </a:p>
          <a:p>
            <a:pPr>
              <a:lnSpc>
                <a:spcPct val="80000"/>
              </a:lnSpc>
            </a:pPr>
            <a:r>
              <a:rPr lang="en-NZ" sz="2400" dirty="0" smtClean="0"/>
              <a:t>“Fair Use” in the US is a entirel</a:t>
            </a:r>
            <a:r>
              <a:rPr lang="en-NZ" sz="2400" dirty="0" smtClean="0"/>
              <a:t>y different legal concept</a:t>
            </a:r>
            <a:r>
              <a:rPr lang="en-NZ" sz="2400" dirty="0" smtClean="0"/>
              <a:t> </a:t>
            </a:r>
            <a:endParaRPr lang="en-NZ" sz="2400" dirty="0" smtClean="0"/>
          </a:p>
          <a:p>
            <a:pPr lvl="1">
              <a:lnSpc>
                <a:spcPct val="80000"/>
              </a:lnSpc>
            </a:pPr>
            <a:r>
              <a:rPr lang="en-NZ" sz="2000" dirty="0" smtClean="0"/>
              <a:t>NZ copyright covers </a:t>
            </a:r>
            <a:r>
              <a:rPr lang="en-NZ" sz="2000" b="1" dirty="0" smtClean="0"/>
              <a:t>all</a:t>
            </a:r>
            <a:r>
              <a:rPr lang="en-NZ" sz="2000" dirty="0" smtClean="0"/>
              <a:t> uses of copyright material, with the specific exceptions noted in the text of the law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Anyone accused of infringing US copyright has a broad (and somewhat flexible) defence called “fair use” (17 USC 107):</a:t>
            </a:r>
          </a:p>
          <a:p>
            <a:pPr lvl="2">
              <a:lnSpc>
                <a:spcPct val="80000"/>
              </a:lnSpc>
            </a:pPr>
            <a:r>
              <a:rPr lang="en-NZ" sz="1600" dirty="0" smtClean="0"/>
              <a:t>“In </a:t>
            </a:r>
            <a:r>
              <a:rPr lang="en-NZ" sz="1600" dirty="0"/>
              <a:t>determining whether the use made of a work in any particular case is a fair use the factors to be considered shall include</a:t>
            </a:r>
            <a:r>
              <a:rPr lang="en-NZ" sz="1600" dirty="0" smtClean="0"/>
              <a:t>: the </a:t>
            </a:r>
            <a:r>
              <a:rPr lang="en-NZ" sz="1600" dirty="0"/>
              <a:t>purpose and character of the </a:t>
            </a:r>
            <a:r>
              <a:rPr lang="en-NZ" sz="1600" dirty="0" smtClean="0"/>
              <a:t>use…”</a:t>
            </a:r>
            <a:endParaRPr lang="en-NZ" sz="16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6EBCB3-ACCF-4F8F-AD3D-8A15AFB44BDE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80400" cy="1143000"/>
          </a:xfrm>
        </p:spPr>
        <p:txBody>
          <a:bodyPr/>
          <a:lstStyle/>
          <a:p>
            <a:r>
              <a:rPr lang="en-NZ" sz="4000" smtClean="0"/>
              <a:t>US Copyright for Computer Programs</a:t>
            </a:r>
            <a:endParaRPr lang="en-US" sz="400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760"/>
            <a:ext cx="8134672" cy="504103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NZ" dirty="0" smtClean="0"/>
              <a:t>Source and object code are protected as “literary </a:t>
            </a:r>
            <a:r>
              <a:rPr lang="en-NZ" dirty="0" smtClean="0"/>
              <a:t>works”: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“</a:t>
            </a:r>
            <a:r>
              <a:rPr lang="en-NZ" dirty="0"/>
              <a:t>fiction, nonfiction, poetry, textbooks, reference works, directories, </a:t>
            </a:r>
            <a:r>
              <a:rPr lang="en-NZ" dirty="0" err="1"/>
              <a:t>catalogs</a:t>
            </a:r>
            <a:r>
              <a:rPr lang="en-NZ" dirty="0"/>
              <a:t>, advertising copy, compilations of information, computer programs and </a:t>
            </a:r>
            <a:r>
              <a:rPr lang="en-NZ" dirty="0" smtClean="0"/>
              <a:t>databases” </a:t>
            </a:r>
            <a:r>
              <a:rPr lang="en-NZ" sz="1500" dirty="0" smtClean="0"/>
              <a:t>(</a:t>
            </a:r>
            <a:r>
              <a:rPr lang="en-NZ" sz="1500" dirty="0">
                <a:hlinkClick r:id="rId2"/>
              </a:rPr>
              <a:t>http://</a:t>
            </a:r>
            <a:r>
              <a:rPr lang="en-NZ" sz="1500" dirty="0" smtClean="0">
                <a:hlinkClick r:id="rId2"/>
              </a:rPr>
              <a:t>www.copyright.gov/eco/help-type.html</a:t>
            </a:r>
            <a:r>
              <a:rPr lang="en-NZ" sz="1500" dirty="0" smtClean="0"/>
              <a:t>)</a:t>
            </a:r>
            <a:endParaRPr lang="en-NZ" sz="1500" dirty="0" smtClean="0"/>
          </a:p>
          <a:p>
            <a:pPr>
              <a:lnSpc>
                <a:spcPct val="90000"/>
              </a:lnSpc>
            </a:pPr>
            <a:r>
              <a:rPr lang="en-NZ" dirty="0" smtClean="0"/>
              <a:t>Additionally, </a:t>
            </a:r>
            <a:r>
              <a:rPr lang="en-NZ" dirty="0" smtClean="0"/>
              <a:t>some “non-literal </a:t>
            </a:r>
            <a:r>
              <a:rPr lang="en-NZ" dirty="0" smtClean="0"/>
              <a:t>elements” </a:t>
            </a:r>
            <a:r>
              <a:rPr lang="en-NZ" dirty="0" smtClean="0"/>
              <a:t>of a codebase are </a:t>
            </a:r>
            <a:r>
              <a:rPr lang="en-NZ" dirty="0" smtClean="0"/>
              <a:t>protected as “</a:t>
            </a:r>
            <a:r>
              <a:rPr lang="en-NZ" dirty="0" err="1" smtClean="0"/>
              <a:t>audiovisual</a:t>
            </a:r>
            <a:r>
              <a:rPr lang="en-NZ" dirty="0" smtClean="0"/>
              <a:t> works”.  These include: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NZ" dirty="0" smtClean="0"/>
              <a:t>the </a:t>
            </a:r>
            <a:r>
              <a:rPr lang="en-NZ" dirty="0"/>
              <a:t>“structure, sequence and organization of the programs” and their </a:t>
            </a:r>
            <a:r>
              <a:rPr lang="en-NZ" dirty="0" err="1"/>
              <a:t>audiovisual</a:t>
            </a:r>
            <a:r>
              <a:rPr lang="en-NZ" dirty="0"/>
              <a:t> </a:t>
            </a:r>
            <a:r>
              <a:rPr lang="en-NZ" dirty="0" smtClean="0"/>
              <a:t>output (Whelan v </a:t>
            </a:r>
            <a:r>
              <a:rPr lang="en-NZ" dirty="0" err="1" smtClean="0"/>
              <a:t>Jaslow</a:t>
            </a:r>
            <a:r>
              <a:rPr lang="en-NZ" dirty="0" smtClean="0"/>
              <a:t>, 1986)</a:t>
            </a:r>
            <a:endParaRPr lang="en-NZ" dirty="0"/>
          </a:p>
          <a:p>
            <a:pPr lvl="1">
              <a:lnSpc>
                <a:spcPct val="90000"/>
              </a:lnSpc>
            </a:pPr>
            <a:r>
              <a:rPr lang="en-NZ" dirty="0"/>
              <a:t>b</a:t>
            </a:r>
            <a:r>
              <a:rPr lang="en-NZ" dirty="0" smtClean="0"/>
              <a:t>ut not t</a:t>
            </a:r>
            <a:r>
              <a:rPr lang="en-NZ" dirty="0" smtClean="0"/>
              <a:t>he </a:t>
            </a:r>
            <a:r>
              <a:rPr lang="en-NZ" dirty="0" smtClean="0"/>
              <a:t>“ideas, program logic, algorithms, systems, methods, concepts or layouts</a:t>
            </a:r>
            <a:r>
              <a:rPr lang="en-NZ" dirty="0" smtClean="0"/>
              <a:t>.” </a:t>
            </a:r>
            <a:r>
              <a:rPr lang="en-NZ" sz="1800" dirty="0" smtClean="0"/>
              <a:t>(</a:t>
            </a:r>
            <a:r>
              <a:rPr lang="en-NZ" sz="1800" dirty="0">
                <a:hlinkClick r:id="rId3"/>
              </a:rPr>
              <a:t>http://</a:t>
            </a:r>
            <a:r>
              <a:rPr lang="en-NZ" sz="1800" dirty="0" smtClean="0">
                <a:hlinkClick r:id="rId3"/>
              </a:rPr>
              <a:t>www.copyright.gov/circs/circ61.pdf</a:t>
            </a:r>
            <a:r>
              <a:rPr lang="en-NZ" sz="1800" dirty="0" smtClean="0"/>
              <a:t>)</a:t>
            </a:r>
            <a:endParaRPr lang="en-NZ" sz="1800" dirty="0" smtClean="0"/>
          </a:p>
          <a:p>
            <a:pPr lvl="1">
              <a:lnSpc>
                <a:spcPct val="90000"/>
              </a:lnSpc>
            </a:pPr>
            <a:r>
              <a:rPr lang="en-NZ" dirty="0" smtClean="0"/>
              <a:t>“</a:t>
            </a:r>
            <a:r>
              <a:rPr lang="en-NZ" dirty="0"/>
              <a:t>An </a:t>
            </a:r>
            <a:r>
              <a:rPr lang="en-NZ" dirty="0" err="1"/>
              <a:t>audiovisual</a:t>
            </a:r>
            <a:r>
              <a:rPr lang="en-NZ" dirty="0"/>
              <a:t> work is a work that consists of a series of related images that are intended to be shown by the use of a machine or device, together with accompanying sounds, if any</a:t>
            </a:r>
            <a:r>
              <a:rPr lang="en-NZ" dirty="0" smtClean="0"/>
              <a:t>.” </a:t>
            </a:r>
            <a:r>
              <a:rPr lang="en-NZ" sz="1600" dirty="0"/>
              <a:t>(</a:t>
            </a:r>
            <a:r>
              <a:rPr lang="en-NZ" sz="1600" dirty="0">
                <a:hlinkClick r:id="rId2"/>
              </a:rPr>
              <a:t>http://www.copyright.gov/eco/help-type.html</a:t>
            </a:r>
            <a:r>
              <a:rPr lang="en-NZ" sz="1600" dirty="0"/>
              <a:t>)</a:t>
            </a:r>
            <a:endParaRPr lang="en-NZ" sz="1600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0083BA-2C04-44D3-92AE-03953D30A85D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dirty="0" smtClean="0">
                <a:latin typeface="Arial" charset="0"/>
              </a:rPr>
              <a:t>SW law &amp; ethics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/>
          <a:lstStyle/>
          <a:p>
            <a:r>
              <a:rPr lang="en-US" smtClean="0"/>
              <a:t>A Brief History of (British and) American Copyright 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47838"/>
            <a:ext cx="7772400" cy="4344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1557: Stationers’ Company gains control of all printing and book sales, authors have few rights.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1710: Writers gain control of works, but only for 14 years (renewable once).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1774: House of Lords affirms that the rights of authors and publishers are temporary so that the “products of the mind always return to their real state: owned by no one, usable by everyone.”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1776: US declares independence, starts to develop its own laws and theories of copyright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4608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2B1EDE-CEFD-4731-B61D-EF9835A8C04D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5877272"/>
            <a:ext cx="77041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[Charles </a:t>
            </a:r>
            <a:r>
              <a:rPr lang="en-US" sz="1400" dirty="0">
                <a:solidFill>
                  <a:schemeClr val="tx2"/>
                </a:solidFill>
              </a:rPr>
              <a:t>C Mann, “Who Will Own Your Next Good Idea”, </a:t>
            </a:r>
            <a:r>
              <a:rPr lang="en-US" sz="1400" i="1" dirty="0">
                <a:solidFill>
                  <a:schemeClr val="tx2"/>
                </a:solidFill>
              </a:rPr>
              <a:t>The Atlantic Monthly</a:t>
            </a:r>
            <a:r>
              <a:rPr lang="en-US" sz="1400" dirty="0">
                <a:solidFill>
                  <a:schemeClr val="tx2"/>
                </a:solidFill>
              </a:rPr>
              <a:t>, September 1998</a:t>
            </a:r>
            <a:r>
              <a:rPr lang="en-US" sz="1400" dirty="0" smtClean="0">
                <a:solidFill>
                  <a:schemeClr val="tx2"/>
                </a:solidFill>
              </a:rPr>
              <a:t>.]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3988" cy="1476375"/>
          </a:xfrm>
        </p:spPr>
        <p:txBody>
          <a:bodyPr/>
          <a:lstStyle/>
          <a:p>
            <a:r>
              <a:rPr lang="en-US" smtClean="0"/>
              <a:t>Copyright in the French Revolution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772400" cy="3641725"/>
          </a:xfrm>
        </p:spPr>
        <p:txBody>
          <a:bodyPr/>
          <a:lstStyle/>
          <a:p>
            <a:r>
              <a:rPr lang="en-US" sz="2800" smtClean="0"/>
              <a:t>Prior to 1789, “privileged booksellers” were prey to pirates, and authors had few rights.</a:t>
            </a:r>
          </a:p>
          <a:p>
            <a:r>
              <a:rPr lang="en-US" sz="2800" smtClean="0"/>
              <a:t>Privilege was abolished in the Revolution.</a:t>
            </a:r>
          </a:p>
          <a:p>
            <a:r>
              <a:rPr lang="en-US" sz="2800" smtClean="0"/>
              <a:t>Culture suffered when no “serious books” or “great texts of the Enlightenment” were published.</a:t>
            </a:r>
          </a:p>
          <a:p>
            <a:r>
              <a:rPr lang="en-US" sz="2800" smtClean="0"/>
              <a:t>In 1793, authors were given power over their own work lasting until ten years after their death.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E66944-588D-4D46-A611-84DD19584D39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American Copyright Since 1776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1790: US Copyright Act passed: 14 year term with one renewal.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1790-1998: US Congress repeatedly extends the term of </a:t>
            </a:r>
            <a:r>
              <a:rPr lang="en-US" dirty="0" smtClean="0"/>
              <a:t>copyright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1998: Copyright protection is extended to databases.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1998: Digital Millennium Copyright Act makes it illegal (in the US) to subvert “©-chips”.</a:t>
            </a:r>
          </a:p>
        </p:txBody>
      </p:sp>
      <p:sp>
        <p:nvSpPr>
          <p:cNvPr id="471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EFF5B0-F0D3-4CD0-ADF3-E997DFA45140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“The Age of Software Patents”</a:t>
            </a:r>
            <a:br>
              <a:rPr lang="en-US" smtClean="0"/>
            </a:br>
            <a:r>
              <a:rPr lang="en-US" sz="3200" smtClean="0"/>
              <a:t>Kenneth Nichols</a:t>
            </a:r>
            <a:br>
              <a:rPr lang="en-US" sz="3200" smtClean="0"/>
            </a:br>
            <a:r>
              <a:rPr lang="en-US" sz="3200" i="1" smtClean="0"/>
              <a:t>IEEE Computer</a:t>
            </a:r>
            <a:r>
              <a:rPr lang="en-US" sz="3200" smtClean="0"/>
              <a:t>, April 1999</a:t>
            </a:r>
            <a:endParaRPr lang="en-US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743200"/>
            <a:ext cx="7772400" cy="2895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“As a computer professional, it is highly unlikely that you have ever read a patent… however… patents will play a pivotal role in future software products and research.”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8CB930C-B999-4890-A2BA-970942662B92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“Hard” </a:t>
            </a:r>
            <a:r>
              <a:rPr lang="en-NZ" dirty="0" err="1" smtClean="0"/>
              <a:t>vs</a:t>
            </a:r>
            <a:r>
              <a:rPr lang="en-NZ" dirty="0" smtClean="0"/>
              <a:t> “Soft” 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Boaz Barak believes that all important systems should have “well-defined security”.</a:t>
            </a:r>
          </a:p>
          <a:p>
            <a:pPr lvl="1"/>
            <a:r>
              <a:rPr lang="en-NZ" dirty="0" smtClean="0"/>
              <a:t>These systems can only be compromised if the analyst’s assumptions (e.g. about the secrecy of cryptographic keys) are invalid.</a:t>
            </a:r>
          </a:p>
          <a:p>
            <a:pPr lvl="1"/>
            <a:r>
              <a:rPr lang="en-NZ" dirty="0" smtClean="0"/>
              <a:t>Assumptions can be checked for validity by anyone.</a:t>
            </a:r>
          </a:p>
          <a:p>
            <a:pPr lvl="1"/>
            <a:r>
              <a:rPr lang="en-NZ" dirty="0"/>
              <a:t>S</a:t>
            </a:r>
            <a:r>
              <a:rPr lang="en-NZ" dirty="0" smtClean="0"/>
              <a:t>ecurity proofs can be validated by anyone.</a:t>
            </a:r>
          </a:p>
          <a:p>
            <a:pPr lvl="1"/>
            <a:r>
              <a:rPr lang="en-NZ" dirty="0" smtClean="0"/>
              <a:t>See </a:t>
            </a:r>
            <a:r>
              <a:rPr lang="en-NZ" sz="2200" dirty="0" smtClean="0">
                <a:hlinkClick r:id="rId2"/>
              </a:rPr>
              <a:t>http://www.math.ias.edu/~boaz/Papers/obf_informal.html</a:t>
            </a:r>
            <a:r>
              <a:rPr lang="en-NZ" sz="2200" dirty="0" smtClean="0"/>
              <a:t> </a:t>
            </a:r>
            <a:endParaRPr lang="en-NZ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EFC9F-A753-4C37-8B51-E4A3DF0C45B7}" type="datetime5">
              <a:rPr lang="en-NZ" smtClean="0"/>
              <a:t>8-Sep-12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r>
              <a:rPr lang="en-US" sz="2800" smtClean="0"/>
              <a:t>Tutorials</a:t>
            </a:r>
            <a:endParaRPr lang="en-US" smtClean="0"/>
          </a:p>
          <a:p>
            <a:pPr lvl="1"/>
            <a:r>
              <a:rPr lang="en-US" sz="2400" smtClean="0"/>
              <a:t>Essentials of US patent law, for software</a:t>
            </a:r>
          </a:p>
          <a:p>
            <a:pPr lvl="1"/>
            <a:r>
              <a:rPr lang="en-US" sz="2400" smtClean="0"/>
              <a:t>US trade secrets and copyright, for software</a:t>
            </a:r>
          </a:p>
          <a:p>
            <a:r>
              <a:rPr lang="en-US" sz="2800" smtClean="0"/>
              <a:t>Editorials</a:t>
            </a:r>
            <a:endParaRPr lang="en-US" smtClean="0"/>
          </a:p>
          <a:p>
            <a:pPr lvl="1"/>
            <a:r>
              <a:rPr lang="en-US" sz="2400" smtClean="0"/>
              <a:t>Why software is different from all other inventions</a:t>
            </a:r>
          </a:p>
          <a:p>
            <a:pPr lvl="1"/>
            <a:r>
              <a:rPr lang="en-US" sz="2400" smtClean="0"/>
              <a:t>Why software patents don’t work</a:t>
            </a:r>
          </a:p>
          <a:p>
            <a:pPr lvl="1"/>
            <a:r>
              <a:rPr lang="en-US" sz="2400" smtClean="0"/>
              <a:t>Software patents may be harmful</a:t>
            </a:r>
          </a:p>
          <a:p>
            <a:pPr lvl="2">
              <a:buFontTx/>
              <a:buNone/>
            </a:pPr>
            <a:r>
              <a:rPr lang="en-US" sz="2000" smtClean="0">
                <a:solidFill>
                  <a:srgbClr val="A50021"/>
                </a:solidFill>
              </a:rPr>
              <a:t>Public good of encouraging invention, versus the harm of restricting use</a:t>
            </a:r>
          </a:p>
          <a:p>
            <a:pPr>
              <a:buFontTx/>
              <a:buNone/>
            </a:pPr>
            <a:r>
              <a:rPr lang="en-US" sz="2400" smtClean="0"/>
              <a:t>“… software patents are neither inherently good nor bad…”</a:t>
            </a:r>
            <a:endParaRPr lang="en-US" smtClean="0"/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AD61D5-8AE8-45D5-8050-DAE67C1ADE50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Trade Secrets for Software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18450" cy="47847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mtClean="0"/>
              <a:t>1.  </a:t>
            </a:r>
            <a:r>
              <a:rPr lang="en-US" sz="2800" smtClean="0"/>
              <a:t>You write some clever software.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2.  You don’t reveal your “secret” cleverness, except to people who have signed a “nondisclosure agreement” (NDA).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3.  You can prosecute anyone who reveals your secret, if they have signed an NDA.</a:t>
            </a:r>
          </a:p>
          <a:p>
            <a:pPr marL="609600" indent="-609600">
              <a:buFontTx/>
              <a:buAutoNum type="arabicPeriod" startAt="4"/>
            </a:pPr>
            <a:r>
              <a:rPr lang="en-US" sz="2800" smtClean="0"/>
              <a:t>You have limited protection over people who “reverse engineer” your software to discover your clever idea.</a:t>
            </a:r>
          </a:p>
          <a:p>
            <a:pPr marL="609600" indent="-609600">
              <a:buFontTx/>
              <a:buAutoNum type="arabicPeriod" startAt="4"/>
            </a:pPr>
            <a:endParaRPr lang="en-US" sz="2800" smtClean="0"/>
          </a:p>
          <a:p>
            <a:pPr marL="609600" indent="-609600">
              <a:buFontTx/>
              <a:buAutoNum type="arabicPeriod" startAt="4"/>
            </a:pPr>
            <a:endParaRPr lang="en-US" sz="2800" smtClean="0"/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B1A69E-7DE8-4874-B6D6-952D1ADA6AE8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What Can You Do with a Patent?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24000"/>
            <a:ext cx="8062912" cy="47132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smtClean="0"/>
              <a:t>You may “assign” your patent to someone who will pay the (substantial) costs of filing and defending it.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You may sell licenses to your patent, allowing others to manufacture something containing your invention.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If you discover someone “infringing” your patent, you may offer to sell them a license, and you may refuse to let them use your patent.</a:t>
            </a:r>
          </a:p>
          <a:p>
            <a:pPr marL="609600" indent="-609600">
              <a:buFont typeface="Wingdings" pitchFamily="2" charset="2"/>
              <a:buChar char="F"/>
            </a:pPr>
            <a:r>
              <a:rPr lang="en-US" sz="2800" smtClean="0"/>
              <a:t>Why is your right of refusal in the public interest?</a:t>
            </a:r>
            <a:endParaRPr lang="en-US" sz="2400" smtClean="0"/>
          </a:p>
        </p:txBody>
      </p:sp>
      <p:sp>
        <p:nvSpPr>
          <p:cNvPr id="2560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1BBCFC-11CF-4974-B59D-5A1C50D9DA04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Harmful Effects of SW Patents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24000"/>
            <a:ext cx="8062912" cy="45688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400" smtClean="0"/>
              <a:t>Patents that are worthless after 20 years, after allowing profitable short-term monopolies, are a bad “bargain” for society.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How many software patents will fall into this category?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“An excellent example is the group of software products designed to enhance computer performance … to ameliorate the memory limitations of the  Intel 8088 processor.”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400" smtClean="0"/>
              <a:t>Because “patents amplify network effects”, firms will focus on technologies that offer a high potential for creating a monopoly.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“There are some signs that major software firms are neglecting certain areas of the market.”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Can you name one such area?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smtClean="0"/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C96A7B-1307-4C7F-BA89-7F04536D949D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software developers should know at least a little bit about patents, copyrights and trade secrets.  This article is an excellent introduction.</a:t>
            </a:r>
          </a:p>
          <a:p>
            <a:r>
              <a:rPr lang="en-NZ" smtClean="0"/>
              <a:t>I think the “jury is still out” on how much harm (and good) will be done by software patents.</a:t>
            </a:r>
            <a:endParaRPr lang="en-US" smtClean="0"/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FD980B4-9CC6-487D-9E81-00DF4C56A6C3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NZ" smtClean="0"/>
              <a:t>Conflict-of-interest Disclosure</a:t>
            </a:r>
            <a:endParaRPr lang="en-AU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8134350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My patents, published patent applications, and all other US patents and WIPO applications, can be viewed at </a:t>
            </a:r>
            <a:r>
              <a:rPr lang="en-US" sz="2400" dirty="0" smtClean="0">
                <a:hlinkClick r:id="rId2"/>
              </a:rPr>
              <a:t>http://www.delphion.com/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3"/>
              </a:rPr>
              <a:t>http://www.uspto.gov/patft/index.html</a:t>
            </a:r>
            <a:r>
              <a:rPr lang="en-US" sz="2400" dirty="0" smtClean="0"/>
              <a:t>.  For example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4"/>
              </a:rPr>
              <a:t>Transaction System and Method</a:t>
            </a:r>
            <a:r>
              <a:rPr lang="en-US" sz="2400" dirty="0" smtClean="0"/>
              <a:t>, NZ Patent 533028, granted 12 January </a:t>
            </a:r>
            <a:r>
              <a:rPr lang="en-US" sz="2400" dirty="0" smtClean="0"/>
              <a:t>2006.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5"/>
              </a:rPr>
              <a:t>Obfuscation Techniques for Enhancing Software Security</a:t>
            </a:r>
            <a:r>
              <a:rPr lang="en-US" sz="2400" dirty="0" smtClean="0"/>
              <a:t>, by Christian Collberg, Clark Thomborson and Douglas Low, US Patent 6,668,325, assigned to </a:t>
            </a:r>
            <a:r>
              <a:rPr lang="en-US" sz="2400" dirty="0" err="1" smtClean="0"/>
              <a:t>InterTrust</a:t>
            </a:r>
            <a:r>
              <a:rPr lang="en-US" sz="2400" dirty="0" smtClean="0"/>
              <a:t> </a:t>
            </a:r>
            <a:r>
              <a:rPr lang="en-US" sz="2400" dirty="0" err="1" smtClean="0"/>
              <a:t>Inc</a:t>
            </a:r>
            <a:r>
              <a:rPr lang="en-US" sz="2400" dirty="0" smtClean="0"/>
              <a:t> of Sunnyvale CA (USA), filed 9 June 1998, issued 23 December 2003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6"/>
              </a:rPr>
              <a:t>Software Watermarking Techniques</a:t>
            </a:r>
            <a:r>
              <a:rPr lang="en-US" sz="2400" dirty="0" smtClean="0"/>
              <a:t>, by Christian Collberg and Clark Thomborson, US 2011/0214188 with priority to NZ 330675 of 10 June 1998.  (Still under examination!!!!)</a:t>
            </a:r>
            <a:endParaRPr lang="en-US" sz="2400" dirty="0" smtClean="0"/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D23FBEC-29FF-454E-AD31-D73727B09182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sz="3600" smtClean="0"/>
              <a:t>“Encoding the Law into Digital Libraries”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Pamela Samuelson</a:t>
            </a:r>
            <a:br>
              <a:rPr lang="en-US" sz="3200" smtClean="0"/>
            </a:br>
            <a:r>
              <a:rPr lang="en-US" sz="3200" i="1" smtClean="0"/>
              <a:t>Comm. ACM</a:t>
            </a:r>
            <a:r>
              <a:rPr lang="en-US" sz="3200" smtClean="0"/>
              <a:t>, April 1998</a:t>
            </a:r>
            <a:endParaRPr lang="en-US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743200"/>
            <a:ext cx="7772400" cy="2895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“One of the burning questions in the field of cyberlaw is to what extent law or public policy should intervene to tell technologists what they can and can’t code.”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F7538E-EE1D-4D06-8A61-F1349963F161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1143000"/>
          </a:xfrm>
        </p:spPr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25538"/>
            <a:ext cx="8839200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How copyright constrains digital libraries</a:t>
            </a:r>
            <a:endParaRPr lang="en-US" sz="2800" smtClean="0"/>
          </a:p>
          <a:p>
            <a:pPr lvl="1">
              <a:lnSpc>
                <a:spcPct val="80000"/>
              </a:lnSpc>
            </a:pPr>
            <a:r>
              <a:rPr lang="en-US" sz="2000" smtClean="0"/>
              <a:t>A copyright owner may restrict copying, within limits.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Libraries have a right to permit copying, within limits.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Technologists tend to oversimplify copyright limits, which are complicated for good reason.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Privacy considerations (records of “who borrowed what”)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Lessig’s observation: “[computer] code as [legal] code”.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Both types of “code” regulate behaviour, but computer codes aren’t controlled by governments.</a:t>
            </a: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000" smtClean="0"/>
              <a:t>Can cracking (subversion of software codes) be justified as civil disobedience?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Laws have been passed (in the US and elsewhere) to prohibit the circumvention of anti-copy technologies.  Do you care?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(Lessig identifies two other regulators: “markets” and “norms”.  See </a:t>
            </a:r>
            <a:r>
              <a:rPr lang="en-US" sz="2000" smtClean="0">
                <a:hlinkClick r:id="rId2"/>
              </a:rPr>
              <a:t>http://cyberlaw.stanford.edu/lessig/content/articles/works/finalhls.pdf</a:t>
            </a:r>
            <a:r>
              <a:rPr lang="en-US" sz="2000" smtClean="0"/>
              <a:t>, available March 2003.)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AAA4FE7-AF33-4AE0-A994-14B98A54506C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Restrictions on Copying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mtClean="0"/>
              <a:t>If a digital library has a license or contract saying “no more than three users can access a document at one time” then</a:t>
            </a:r>
          </a:p>
          <a:p>
            <a:pPr lvl="1"/>
            <a:r>
              <a:rPr lang="en-US" smtClean="0"/>
              <a:t>you, as the software developer for the library, should enforce this restriction by limiting concurrent access.</a:t>
            </a:r>
          </a:p>
          <a:p>
            <a:pPr lvl="1"/>
            <a:r>
              <a:rPr lang="en-US" smtClean="0"/>
              <a:t>If your code allows six concurrent accesses, then your library would be in violation of both contract law and copyright law (because authors have the right to control access).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E0BE77-CF61-4007-88B2-20F8BED71870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A Question about Copyright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If a copyright is about to expire, can the copyright owner insist that the document be “destroyed” after expiration?</a:t>
            </a:r>
            <a:endParaRPr lang="en-US" smtClean="0"/>
          </a:p>
          <a:p>
            <a:pPr lvl="1"/>
            <a:r>
              <a:rPr lang="en-US" sz="2400" smtClean="0"/>
              <a:t>Yes, if the library agrees to sign the contract.</a:t>
            </a:r>
          </a:p>
          <a:p>
            <a:pPr lvl="1"/>
            <a:r>
              <a:rPr lang="en-US" sz="2400" smtClean="0"/>
              <a:t>No, such contracts are unenforceable because the “public good” served by a copyright (of a limited-term monopoly to control access) would be subverted.  Note: the term is 75 years or more in the US.</a:t>
            </a:r>
          </a:p>
          <a:p>
            <a:pPr lvl="1"/>
            <a:r>
              <a:rPr lang="en-US" sz="2400" smtClean="0"/>
              <a:t>Which legal theory will apply in the US? Elsewhere?</a:t>
            </a:r>
            <a:endParaRPr lang="en-US" smtClean="0"/>
          </a:p>
        </p:txBody>
      </p:sp>
      <p:sp>
        <p:nvSpPr>
          <p:cNvPr id="3277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70B72F-99D2-48E8-8815-39189C0968DF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Boaz’s Argument (in brief)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“Of course, as all programmers know, using rigorously specified components does not guarantee that the overall system will be secure. </a:t>
            </a:r>
          </a:p>
          <a:p>
            <a:r>
              <a:rPr lang="en-NZ" dirty="0" smtClean="0"/>
              <a:t>“However, using fuzzily specified components almost guarantees </a:t>
            </a:r>
            <a:r>
              <a:rPr lang="en-NZ" i="1" dirty="0" smtClean="0"/>
              <a:t>insecurity</a:t>
            </a:r>
            <a:r>
              <a:rPr lang="en-NZ" dirty="0" smtClean="0"/>
              <a:t>.”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EFC9F-A753-4C37-8B51-E4A3DF0C45B7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08050"/>
          </a:xfrm>
        </p:spPr>
        <p:txBody>
          <a:bodyPr/>
          <a:lstStyle/>
          <a:p>
            <a:r>
              <a:rPr lang="en-US" smtClean="0"/>
              <a:t>Another Legal Question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064500" cy="46085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Can a copyright holder insist that a digital library add software security that would prevent any unauthorised readings or “private performances”?</a:t>
            </a:r>
            <a:endParaRPr lang="en-US" smtClean="0"/>
          </a:p>
          <a:p>
            <a:pPr lvl="1"/>
            <a:r>
              <a:rPr lang="en-US" sz="2400" smtClean="0"/>
              <a:t>Yes, this is a reasonable restriction, otherwise a single copy at an online library will make it very difficult for an author to sell any more copies of their work.</a:t>
            </a:r>
          </a:p>
          <a:p>
            <a:pPr lvl="1"/>
            <a:r>
              <a:rPr lang="en-US" sz="2400" smtClean="0"/>
              <a:t>No, private performances and “fair use” copying (e.g. for education and research, within limits) is expressly allowed by US copyright law. </a:t>
            </a:r>
          </a:p>
          <a:p>
            <a:pPr lvl="1"/>
            <a:r>
              <a:rPr lang="en-US" sz="2400" smtClean="0"/>
              <a:t>Which legal theory will apply in the US? Elsewhere?</a:t>
            </a:r>
          </a:p>
        </p:txBody>
      </p:sp>
      <p:sp>
        <p:nvSpPr>
          <p:cNvPr id="3379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C5B102-C2C9-40AF-A5CF-1BEE103A764C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article poses some intriguing questions in public policy, regarding how copyright does (and “should”) affect digital libraries.</a:t>
            </a:r>
          </a:p>
          <a:p>
            <a:r>
              <a:rPr lang="en-US" smtClean="0"/>
              <a:t>I would strongly recommend it to any computer science major who shows any interest in digital libraries, computer law, or public policy.</a:t>
            </a:r>
          </a:p>
        </p:txBody>
      </p:sp>
      <p:sp>
        <p:nvSpPr>
          <p:cNvPr id="3481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478BFC-D966-42B5-9787-2DF7C91B268A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61925"/>
            <a:ext cx="7772400" cy="746125"/>
          </a:xfrm>
        </p:spPr>
        <p:txBody>
          <a:bodyPr/>
          <a:lstStyle/>
          <a:p>
            <a:r>
              <a:rPr lang="en-US" sz="4000" smtClean="0"/>
              <a:t>The DMCA</a:t>
            </a:r>
            <a:endParaRPr lang="en-AU" sz="4000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77900"/>
            <a:ext cx="8134672" cy="49713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Soon after Samuelson wrote her article, the US Congress passed the 1998 Digital Millennium Copyright Act (DMCA).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From</a:t>
            </a:r>
            <a:r>
              <a:rPr lang="en-US" sz="2800" i="1" dirty="0" smtClean="0"/>
              <a:t> IEEE Computer</a:t>
            </a:r>
            <a:r>
              <a:rPr lang="en-US" sz="2800" dirty="0" smtClean="0"/>
              <a:t>, Jan 2001, p. 30:</a:t>
            </a:r>
            <a:endParaRPr lang="en-US" sz="2800" i="1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DMCA made “it unlawful [in the USA] to circumvent technologies protecting access to copyrighted digital works such as software and music.”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US Copyright Office “decided to permit users to bypass intellectual-property protection software only to determine which Web sites are blocked by filtering software and to work with materials protected by malfunctioning or obsolete access-control mechanisms.”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 other exemptions were granted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18C21F-DC69-46A2-B8AC-79CE5E6675CF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Lessig’s Taxonomy of Control</a:t>
            </a:r>
            <a:endParaRPr lang="en-US" smtClean="0"/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2" y="5413375"/>
            <a:ext cx="25923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00B0F0"/>
                </a:solidFill>
              </a:rPr>
              <a:t>Computers make things easy or difficult.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73239"/>
            <a:ext cx="5184775" cy="2735263"/>
            <a:chOff x="2109" y="1117"/>
            <a:chExt cx="3266" cy="172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3742" y="1117"/>
              <a:ext cx="1633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chemeClr val="accent1"/>
                  </a:solidFill>
                </a:rPr>
                <a:t>Governments make things legal or illegal.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FFC000"/>
                </a:solidFill>
              </a:rPr>
              <a:t>The world’s economy makes things inexpensive or expensive.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3370262"/>
            <a:chOff x="295" y="2069"/>
            <a:chExt cx="2630" cy="2123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rgbClr val="FF0000"/>
                  </a:solidFill>
                </a:rPr>
                <a:t>Our culture makes things moral or immoral.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24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207375" cy="1143000"/>
          </a:xfrm>
        </p:spPr>
        <p:txBody>
          <a:bodyPr/>
          <a:lstStyle/>
          <a:p>
            <a:r>
              <a:rPr lang="en-US" sz="4000" smtClean="0"/>
              <a:t>Ethics for IT Security (Pfleeger, 1997)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153400" cy="4572000"/>
          </a:xfrm>
          <a:noFill/>
        </p:spPr>
        <p:txBody>
          <a:bodyPr/>
          <a:lstStyle/>
          <a:p>
            <a:r>
              <a:rPr lang="en-US" smtClean="0"/>
              <a:t>What is ethics?</a:t>
            </a:r>
          </a:p>
          <a:p>
            <a:pPr lvl="1"/>
            <a:r>
              <a:rPr lang="en-US" smtClean="0"/>
              <a:t>“Through </a:t>
            </a:r>
            <a:r>
              <a:rPr lang="en-US" smtClean="0">
                <a:solidFill>
                  <a:srgbClr val="A50021"/>
                </a:solidFill>
              </a:rPr>
              <a:t>choices</a:t>
            </a:r>
            <a:r>
              <a:rPr lang="en-US" smtClean="0"/>
              <a:t>, each person defines a </a:t>
            </a:r>
            <a:r>
              <a:rPr lang="en-US" smtClean="0">
                <a:solidFill>
                  <a:srgbClr val="A50021"/>
                </a:solidFill>
              </a:rPr>
              <a:t>personal set</a:t>
            </a:r>
            <a:r>
              <a:rPr lang="en-US" smtClean="0"/>
              <a:t> of ethical practices [when deciding right actions from wrong actions].”</a:t>
            </a:r>
          </a:p>
          <a:p>
            <a:pPr lvl="1"/>
            <a:r>
              <a:rPr lang="en-US" smtClean="0"/>
              <a:t>Ethics is not law, not religion, and not universal.</a:t>
            </a:r>
          </a:p>
          <a:p>
            <a:r>
              <a:rPr lang="en-US" smtClean="0"/>
              <a:t>Principles of Ethical Reasoning</a:t>
            </a:r>
          </a:p>
          <a:p>
            <a:pPr lvl="1"/>
            <a:r>
              <a:rPr lang="en-US" smtClean="0"/>
              <a:t>How to examine a case for ethical issues.</a:t>
            </a:r>
          </a:p>
          <a:p>
            <a:pPr lvl="1"/>
            <a:r>
              <a:rPr lang="en-US" smtClean="0"/>
              <a:t>Taxonomy of ethics: consequence </a:t>
            </a:r>
            <a:r>
              <a:rPr lang="en-US" i="1" smtClean="0"/>
              <a:t>vs</a:t>
            </a:r>
            <a:r>
              <a:rPr lang="en-US" smtClean="0"/>
              <a:t> rule-based; individual </a:t>
            </a:r>
            <a:r>
              <a:rPr lang="en-US" i="1" smtClean="0"/>
              <a:t>vs</a:t>
            </a:r>
            <a:r>
              <a:rPr lang="en-US" smtClean="0"/>
              <a:t> universal.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3C1DF0-9390-4CB0-9D51-1B390BEA5E07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17525" y="5791200"/>
            <a:ext cx="797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You make choices every minute, are all your choices ethical?</a:t>
            </a: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H="1" flipV="1">
            <a:off x="7848600" y="3810000"/>
            <a:ext cx="914400" cy="1600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 flipH="1">
            <a:off x="4724400" y="5410200"/>
            <a:ext cx="4038600" cy="2286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6705600" y="54102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A50021"/>
                </a:solidFill>
              </a:rPr>
              <a:t>A contradiction?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/>
      <p:bldP spid="96262" grpId="0" animBg="1"/>
      <p:bldP spid="96263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Universal, Rule-Based Ethics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4800600"/>
          </a:xfrm>
        </p:spPr>
        <p:txBody>
          <a:bodyPr/>
          <a:lstStyle/>
          <a:p>
            <a:r>
              <a:rPr lang="en-US" smtClean="0"/>
              <a:t>Pfleeger suggests the following “basic moral principles” are “universal, self-evident, natural rules”:</a:t>
            </a:r>
          </a:p>
          <a:p>
            <a:pPr lvl="1"/>
            <a:r>
              <a:rPr lang="en-US" smtClean="0"/>
              <a:t>The right to know</a:t>
            </a:r>
          </a:p>
          <a:p>
            <a:pPr lvl="1"/>
            <a:r>
              <a:rPr lang="en-US" smtClean="0"/>
              <a:t>The right to privacy</a:t>
            </a:r>
          </a:p>
          <a:p>
            <a:pPr lvl="1"/>
            <a:r>
              <a:rPr lang="en-US" smtClean="0"/>
              <a:t>The right to fair compensation for work</a:t>
            </a:r>
          </a:p>
          <a:p>
            <a:pPr>
              <a:buFont typeface="ZapfDingbats" pitchFamily="82" charset="2"/>
              <a:buChar char="F"/>
            </a:pPr>
            <a:r>
              <a:rPr lang="en-US" smtClean="0"/>
              <a:t> Should you expect users to obey these rules, when you are designing a security system?</a:t>
            </a:r>
          </a:p>
          <a:p>
            <a:pPr>
              <a:buFont typeface="ZapfDingbats" pitchFamily="82" charset="2"/>
              <a:buChar char="F"/>
            </a:pPr>
            <a:r>
              <a:rPr lang="en-US" smtClean="0"/>
              <a:t> Should you enforce these rules in your systems?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82E623D-B61F-4D4C-8C28-B93022DC1A60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848600" cy="838200"/>
          </a:xfrm>
        </p:spPr>
        <p:txBody>
          <a:bodyPr/>
          <a:lstStyle/>
          <a:p>
            <a:r>
              <a:rPr lang="en-US" smtClean="0"/>
              <a:t>Our Duties, from Sir David Ross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r>
              <a:rPr lang="en-US" sz="2800" smtClean="0"/>
              <a:t>Fidelity (truthfulness)</a:t>
            </a:r>
          </a:p>
          <a:p>
            <a:r>
              <a:rPr lang="en-US" sz="2800" smtClean="0"/>
              <a:t>Reparation (compensate for wrongful acts)</a:t>
            </a:r>
          </a:p>
          <a:p>
            <a:r>
              <a:rPr lang="en-US" sz="2800" smtClean="0"/>
              <a:t>Gratitude (thankfulness for kind acts)</a:t>
            </a:r>
          </a:p>
          <a:p>
            <a:r>
              <a:rPr lang="en-US" sz="2800" smtClean="0"/>
              <a:t>Justice (distribute happiness by merit)</a:t>
            </a:r>
          </a:p>
          <a:p>
            <a:r>
              <a:rPr lang="en-US" sz="2800" smtClean="0"/>
              <a:t>Beneficence (help other people)</a:t>
            </a:r>
          </a:p>
          <a:p>
            <a:r>
              <a:rPr lang="en-US" sz="2800" smtClean="0"/>
              <a:t>Nonmaleficience (don’t hurt other people)</a:t>
            </a:r>
          </a:p>
          <a:p>
            <a:r>
              <a:rPr lang="en-US" sz="2800" smtClean="0"/>
              <a:t>Self-improvement (both mentally and morally, </a:t>
            </a:r>
            <a:r>
              <a:rPr lang="en-US" sz="2800" i="1" smtClean="0"/>
              <a:t>e.g. </a:t>
            </a:r>
            <a:r>
              <a:rPr lang="en-US" sz="2800" smtClean="0"/>
              <a:t>learn from your mistakes)</a:t>
            </a:r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38252F0-D729-45BE-AB12-D1E29971E302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85800" y="5867400"/>
            <a:ext cx="767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Are these universal duties, or merely “Western/Christian”?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685800" y="5105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duties support our “rights” to knowledge, privacy and compensation?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utoUpdateAnimBg="0"/>
      <p:bldP spid="9830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Christian Ethics, in brief</a:t>
            </a:r>
            <a:br>
              <a:rPr lang="en-US" smtClean="0"/>
            </a:br>
            <a:r>
              <a:rPr lang="en-US" smtClean="0"/>
              <a:t>(Huston Smith, 1989)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2895600"/>
          </a:xfrm>
        </p:spPr>
        <p:txBody>
          <a:bodyPr/>
          <a:lstStyle/>
          <a:p>
            <a:r>
              <a:rPr lang="en-US" smtClean="0"/>
              <a:t>Moses: don’t murder, commit adultery, steal, lie.</a:t>
            </a:r>
          </a:p>
          <a:p>
            <a:r>
              <a:rPr lang="en-US" smtClean="0"/>
              <a:t>New Testament: faith, hope, love, charity.</a:t>
            </a:r>
          </a:p>
          <a:p>
            <a:r>
              <a:rPr lang="en-US" smtClean="0"/>
              <a:t>Golden Rule: “Do unto others as you would have them do unto you.”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EF9C76-B970-425E-926E-6C3219E1B136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685800" y="5105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ethics support our “rights” to knowledge, privacy and compensation?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mtClean="0"/>
              <a:t>Confucian Ethics, in brief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981075"/>
            <a:ext cx="6346825" cy="4746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Ren (human-heartedness): “Measure the feelings of others by your own.”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Yi = zhong + shu (right conduct = doing one’s best + altruism): “How can I accommodate you?” not “What can I get from you?”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Li (propriety): follow Confucius’ example, nothing in excess, respect for elders,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De (power of moral example): leaders must show good character.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Wen (the arts of peace): music, poetry, painting; contrast with the arts of war and commerce.</a:t>
            </a:r>
            <a:endParaRPr lang="en-US" sz="2800" smtClean="0"/>
          </a:p>
        </p:txBody>
      </p:sp>
      <p:sp>
        <p:nvSpPr>
          <p:cNvPr id="409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C34B03-68B6-4BA0-8290-36B5D18A9B99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50825" y="5157788"/>
            <a:ext cx="7489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/>
              <a:t>Which of these ethics support our “rights” to knowledge, privacy and compensation?</a:t>
            </a:r>
          </a:p>
        </p:txBody>
      </p:sp>
      <p:pic>
        <p:nvPicPr>
          <p:cNvPr id="40968" name="Picture 5" descr="kongfuz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01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6" descr="r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619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0" name="Picture 7" descr="y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6000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1" name="Picture 8" descr="zho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557338"/>
            <a:ext cx="5429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2" name="Picture 9" descr="sh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2276475"/>
            <a:ext cx="5905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Picture 10" descr="li-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5"/>
            <a:ext cx="6000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4" name="Picture 11" descr="308ter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429000"/>
            <a:ext cx="58261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5" name="Picture 13" descr="confuc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36838"/>
            <a:ext cx="1119187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6" name="Picture 16" descr="w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601663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Islamic Ethics, in brief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4724400"/>
          </a:xfrm>
        </p:spPr>
        <p:txBody>
          <a:bodyPr/>
          <a:lstStyle/>
          <a:p>
            <a:r>
              <a:rPr lang="en-US" sz="2800" smtClean="0"/>
              <a:t>Economic: don’t charge interest (but you may invest for a share of profit); all offspring should inherit; 2.5% to charity each year.</a:t>
            </a:r>
          </a:p>
          <a:p>
            <a:r>
              <a:rPr lang="en-US" sz="2800" smtClean="0"/>
              <a:t>Social: racial equality, no infanticide, women must consent to marriage.</a:t>
            </a:r>
          </a:p>
          <a:p>
            <a:r>
              <a:rPr lang="en-US" sz="2800" smtClean="0"/>
              <a:t>Military: punish wrongdoers to the full extent of injury done; honour all agreements; no mutilation of wounded.</a:t>
            </a:r>
          </a:p>
          <a:p>
            <a:r>
              <a:rPr lang="en-US" sz="2800" smtClean="0"/>
              <a:t>Religious: “Let there be no compulsion in religion.” (2:257)</a:t>
            </a:r>
          </a:p>
        </p:txBody>
      </p:sp>
      <p:sp>
        <p:nvSpPr>
          <p:cNvPr id="419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B8829F-C48F-4170-B357-4BD07FC45FBE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85800" y="5486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ethics support our “rights” to knowledge, privacy and compensation?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 it Feasible to Specify Well?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“The only problem is that it is very </a:t>
            </a:r>
            <a:r>
              <a:rPr lang="en-NZ" dirty="0" err="1" smtClean="0"/>
              <a:t>very</a:t>
            </a:r>
            <a:r>
              <a:rPr lang="en-NZ" dirty="0" smtClean="0"/>
              <a:t> difficult to build such “perfect” systems that are </a:t>
            </a:r>
            <a:r>
              <a:rPr lang="en-NZ" i="1" dirty="0" smtClean="0"/>
              <a:t>large</a:t>
            </a:r>
            <a:r>
              <a:rPr lang="en-NZ" dirty="0" smtClean="0"/>
              <a:t>. </a:t>
            </a:r>
          </a:p>
          <a:p>
            <a:r>
              <a:rPr lang="en-NZ" dirty="0" smtClean="0"/>
              <a:t>“In spite of this, with time, and with repeated testing and scrutiny, systems can converge to that bug-free state … </a:t>
            </a:r>
          </a:p>
          <a:p>
            <a:r>
              <a:rPr lang="en-NZ" dirty="0" smtClean="0"/>
              <a:t>“Such convergence cannot happen if one is using fuzzily secure components.”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/>
              <a:t>Do you agree with Boaz?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EFC9F-A753-4C37-8B51-E4A3DF0C45B7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Because ethics are personal, and conditioned by our cultures, they won’t “always work” as a control in any security system.  (But all controls are imperfect!)</a:t>
            </a:r>
          </a:p>
          <a:p>
            <a:r>
              <a:rPr lang="en-US" smtClean="0"/>
              <a:t>I believe security engineers must consider how their systems will affect (and be affected by) the ethics of the likely users.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22191B-3583-4286-8217-3F6A90A342F3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NZ" smtClean="0"/>
              <a:t>Professional Codes of Ethics</a:t>
            </a:r>
            <a:endParaRPr lang="en-AU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smtClean="0"/>
              <a:t>Most professional organisations, such as the IEEE, the ACM, and the RSNZ, have codes of ethics.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If you transgress a professional code of ethics, your organisation may revoke your membership.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Examine the </a:t>
            </a:r>
            <a:r>
              <a:rPr lang="en-NZ" sz="2800" smtClean="0">
                <a:hlinkClick r:id="rId2"/>
              </a:rPr>
              <a:t>IEEE Code of Ethics</a:t>
            </a:r>
            <a:r>
              <a:rPr lang="en-NZ" sz="2800" smtClean="0"/>
              <a:t>.  Is it congruent with Confucian ethics?  Explain.</a:t>
            </a:r>
          </a:p>
          <a:p>
            <a:pPr>
              <a:lnSpc>
                <a:spcPct val="90000"/>
              </a:lnSpc>
            </a:pPr>
            <a:r>
              <a:rPr lang="en-AU" sz="2800" smtClean="0"/>
              <a:t>Examine the </a:t>
            </a:r>
            <a:r>
              <a:rPr lang="en-AU" sz="2800" smtClean="0">
                <a:hlinkClick r:id="rId3"/>
              </a:rPr>
              <a:t>RSNZ Code of Ethics</a:t>
            </a:r>
            <a:r>
              <a:rPr lang="en-AU" sz="2800" smtClean="0"/>
              <a:t>.  Is it in conflict with the IEEE Code of Ethics?  Explain.</a:t>
            </a:r>
          </a:p>
          <a:p>
            <a:pPr>
              <a:lnSpc>
                <a:spcPct val="90000"/>
              </a:lnSpc>
            </a:pPr>
            <a:r>
              <a:rPr lang="en-AU" sz="2800" smtClean="0"/>
              <a:t>Describe the “</a:t>
            </a:r>
            <a:r>
              <a:rPr lang="en-AU" sz="2800" smtClean="0">
                <a:hlinkClick r:id="rId4"/>
              </a:rPr>
              <a:t>Ten Commandments of Computer Ethics</a:t>
            </a:r>
            <a:r>
              <a:rPr lang="en-AU" sz="2800" smtClean="0"/>
              <a:t>” using Pfleeger’s terminology.</a:t>
            </a:r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7945CD-5E60-4108-A1FE-3FA510D1F896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Ethical Analysis of Copyright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sz="2800" smtClean="0"/>
              <a:t>Samuel Johnson: “For the general good of the world,” a writer’s work “should be understood as belonging to the publick.”  To which of Pfleeger’s “rights” does this argument refer?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 smtClean="0"/>
              <a:t>The public’s right to information.</a:t>
            </a:r>
          </a:p>
          <a:p>
            <a:pPr marL="514350" indent="-514350">
              <a:lnSpc>
                <a:spcPct val="90000"/>
              </a:lnSpc>
            </a:pPr>
            <a:r>
              <a:rPr lang="en-US" sz="2800" smtClean="0"/>
              <a:t>Richard Aston: it is “against natural reason and moral rectitude” that a government should “strip businesses of their property after fourteen years.”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 smtClean="0"/>
              <a:t>The publisher’s right to compensation. </a:t>
            </a:r>
          </a:p>
        </p:txBody>
      </p:sp>
      <p:sp>
        <p:nvSpPr>
          <p:cNvPr id="481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31F708-7D13-479E-AE18-396C2479D7E2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Chinese Ethics of Copyright?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534400" cy="5181600"/>
          </a:xfrm>
        </p:spPr>
        <p:txBody>
          <a:bodyPr>
            <a:normAutofit lnSpcReduction="10000"/>
          </a:bodyPr>
          <a:lstStyle/>
          <a:p>
            <a:pPr marL="400050" indent="-400050">
              <a:lnSpc>
                <a:spcPct val="90000"/>
              </a:lnSpc>
            </a:pPr>
            <a:r>
              <a:rPr lang="en-US" sz="2800" dirty="0" smtClean="0"/>
              <a:t>In 1993, John Perry </a:t>
            </a:r>
            <a:r>
              <a:rPr lang="en-US" sz="2800" dirty="0" smtClean="0"/>
              <a:t>Barlow (noted </a:t>
            </a:r>
            <a:r>
              <a:rPr lang="en-US" sz="2800" dirty="0" err="1" smtClean="0"/>
              <a:t>cyberlibertarian</a:t>
            </a:r>
            <a:r>
              <a:rPr lang="en-US" sz="2800" dirty="0"/>
              <a:t>)</a:t>
            </a:r>
            <a:r>
              <a:rPr lang="en-US" sz="2800" dirty="0" smtClean="0"/>
              <a:t> and Mitch </a:t>
            </a:r>
            <a:r>
              <a:rPr lang="en-US" sz="2800" dirty="0" err="1" smtClean="0"/>
              <a:t>Kapor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smtClean="0"/>
              <a:t>author of Lotus 1-2-3) visited a Hong Kong shop that </a:t>
            </a:r>
            <a:r>
              <a:rPr lang="en-US" sz="2800" dirty="0" err="1" smtClean="0"/>
              <a:t>specialised</a:t>
            </a:r>
            <a:r>
              <a:rPr lang="en-US" sz="2800" dirty="0" smtClean="0"/>
              <a:t> in “pirated” software. 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Barlow saw “not the slightest trace of moral anxiety” in the salesclerk’s face, when </a:t>
            </a:r>
            <a:r>
              <a:rPr lang="en-US" sz="2400" dirty="0" err="1" smtClean="0"/>
              <a:t>Kapor</a:t>
            </a:r>
            <a:r>
              <a:rPr lang="en-US" sz="2400" dirty="0"/>
              <a:t> </a:t>
            </a:r>
            <a:r>
              <a:rPr lang="en-US" sz="2400" dirty="0" smtClean="0"/>
              <a:t>informed her that he was </a:t>
            </a:r>
            <a:r>
              <a:rPr lang="en-US" sz="2400" dirty="0"/>
              <a:t>the author of the work he was trying to purchase.  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 smtClean="0"/>
              <a:t>She</a:t>
            </a:r>
            <a:r>
              <a:rPr lang="en-NZ" sz="2400" dirty="0" smtClean="0"/>
              <a:t> </a:t>
            </a:r>
            <a:r>
              <a:rPr lang="en-NZ" sz="2400" dirty="0"/>
              <a:t>said, </a:t>
            </a:r>
            <a:r>
              <a:rPr lang="en-NZ" sz="2400" dirty="0" smtClean="0"/>
              <a:t>“Yeah</a:t>
            </a:r>
            <a:r>
              <a:rPr lang="en-NZ" sz="2400" dirty="0"/>
              <a:t>, but you still want a copy, right</a:t>
            </a:r>
            <a:r>
              <a:rPr lang="en-NZ" sz="2400" dirty="0" smtClean="0"/>
              <a:t>?”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1400" dirty="0">
                <a:solidFill>
                  <a:schemeClr val="tx2"/>
                </a:solidFill>
              </a:rPr>
              <a:t>[Charles C Mann, “Who Will Own Your Next Good Idea”, </a:t>
            </a:r>
            <a:r>
              <a:rPr lang="en-US" sz="1400" i="1" dirty="0">
                <a:solidFill>
                  <a:schemeClr val="tx2"/>
                </a:solidFill>
              </a:rPr>
              <a:t>The Atlantic Monthly</a:t>
            </a:r>
            <a:r>
              <a:rPr lang="en-US" sz="1400" dirty="0">
                <a:solidFill>
                  <a:schemeClr val="tx2"/>
                </a:solidFill>
              </a:rPr>
              <a:t>, September 1998</a:t>
            </a:r>
            <a:r>
              <a:rPr lang="en-US" sz="1400" dirty="0" smtClean="0">
                <a:solidFill>
                  <a:schemeClr val="tx2"/>
                </a:solidFill>
              </a:rPr>
              <a:t>.]</a:t>
            </a:r>
            <a:endParaRPr lang="en-US" sz="1400" dirty="0" smtClean="0"/>
          </a:p>
          <a:p>
            <a:pPr marL="400050" indent="-400050">
              <a:lnSpc>
                <a:spcPct val="90000"/>
              </a:lnSpc>
            </a:pPr>
            <a:r>
              <a:rPr lang="en-US" sz="2800" dirty="0" smtClean="0"/>
              <a:t>What </a:t>
            </a:r>
            <a:r>
              <a:rPr lang="en-US" sz="2800" dirty="0" smtClean="0"/>
              <a:t>is “fair compensation for </a:t>
            </a:r>
            <a:r>
              <a:rPr lang="en-US" sz="2800" dirty="0" smtClean="0"/>
              <a:t>work”?</a:t>
            </a:r>
            <a:endParaRPr lang="en-US" sz="2800" dirty="0" smtClean="0"/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Employers might pay USD $0.50/hour for Chinese </a:t>
            </a:r>
            <a:r>
              <a:rPr lang="en-US" sz="2400" dirty="0" err="1"/>
              <a:t>labour</a:t>
            </a:r>
            <a:r>
              <a:rPr lang="en-US" sz="2400" dirty="0"/>
              <a:t>, and USD $10.00/hour </a:t>
            </a:r>
            <a:r>
              <a:rPr lang="en-US" sz="2400" dirty="0" smtClean="0"/>
              <a:t>here.  Should </a:t>
            </a:r>
            <a:r>
              <a:rPr lang="en-US" sz="2400" dirty="0"/>
              <a:t>copyright items cost 20x </a:t>
            </a:r>
            <a:r>
              <a:rPr lang="en-US" sz="2400" dirty="0" smtClean="0"/>
              <a:t>more in NZ than in China?</a:t>
            </a:r>
            <a:endParaRPr lang="en-US" sz="2400" dirty="0"/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Confucian ethic of “Wen”: Mandarins should produce art but never sell it.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What were Mao’s thoughts on copyright? </a:t>
            </a:r>
          </a:p>
        </p:txBody>
      </p:sp>
      <p:sp>
        <p:nvSpPr>
          <p:cNvPr id="491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A08D89-AE83-47FD-85EE-0DC710003B96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My View on Copyright</a:t>
            </a:r>
            <a:endParaRPr lang="en-US" dirty="0" smtClean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Copyright law is a delicate balance, developed over centuries, among the rights of authors, publishers and the public in Western democracies.</a:t>
            </a:r>
          </a:p>
          <a:p>
            <a:r>
              <a:rPr lang="en-US" dirty="0" smtClean="0"/>
              <a:t>Technological developments and international commerce are forcing rapid change in copyright law.  There hasn’t been enough time for wisdom!</a:t>
            </a:r>
          </a:p>
        </p:txBody>
      </p:sp>
      <p:sp>
        <p:nvSpPr>
          <p:cNvPr id="5017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6F42B3E-C1BF-459B-8A47-B517B24EE4BE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sz="3600" smtClean="0"/>
              <a:t>“Steal this Software”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Hillary Rosner</a:t>
            </a:r>
            <a:br>
              <a:rPr lang="en-US" sz="3200" smtClean="0"/>
            </a:br>
            <a:r>
              <a:rPr lang="en-US" sz="3200" i="1" smtClean="0"/>
              <a:t>The Standard.com</a:t>
            </a:r>
            <a:r>
              <a:rPr lang="en-US" sz="3200" smtClean="0"/>
              <a:t>, 19 June, 2000</a:t>
            </a:r>
            <a:endParaRPr lang="en-US" smtClean="0"/>
          </a:p>
        </p:txBody>
      </p:sp>
      <p:sp>
        <p:nvSpPr>
          <p:cNvPr id="5120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772400" cy="2895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mtClean="0"/>
              <a:t>“Never paying for software is a point of pride among tech insiders.  The Internet is making it easier for outsiders to join this jolly band of software pirates. … [Adobe] estimates that as much as 50 percent of the company’s software in use today is stolen.”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BE3737-28A2-4511-9E7A-873A07AF094F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4114800"/>
          </a:xfrm>
        </p:spPr>
        <p:txBody>
          <a:bodyPr/>
          <a:lstStyle/>
          <a:p>
            <a:r>
              <a:rPr lang="en-US" smtClean="0"/>
              <a:t>How and why “insiders” [crackers] steal software</a:t>
            </a:r>
          </a:p>
          <a:p>
            <a:r>
              <a:rPr lang="en-US" smtClean="0"/>
              <a:t>How “outsiders” (like you) could steal, too.</a:t>
            </a:r>
          </a:p>
          <a:p>
            <a:pPr lvl="1"/>
            <a:r>
              <a:rPr lang="en-US" smtClean="0"/>
              <a:t>Napster, Gnutella, Freenet, Hotline</a:t>
            </a:r>
          </a:p>
          <a:p>
            <a:r>
              <a:rPr lang="en-US" smtClean="0"/>
              <a:t>For the foreseeable future, it will be difficult for any publisher to prevent the piracy of its software products.</a:t>
            </a:r>
          </a:p>
        </p:txBody>
      </p:sp>
      <p:sp>
        <p:nvSpPr>
          <p:cNvPr id="5222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85A7C2-2848-4A3D-99DA-11E938209C33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/>
          <a:lstStyle/>
          <a:p>
            <a:r>
              <a:rPr lang="en-US" smtClean="0"/>
              <a:t>Software Piracy in Hotline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077200" cy="4648200"/>
          </a:xfrm>
        </p:spPr>
        <p:txBody>
          <a:bodyPr/>
          <a:lstStyle/>
          <a:p>
            <a:r>
              <a:rPr lang="en-US" sz="2800" smtClean="0"/>
              <a:t>“Cracked” software (“warez”) can be downloaded inexpensively, if you “go through a series of links to obtain a username and password” to a Hotline server.</a:t>
            </a:r>
          </a:p>
          <a:p>
            <a:r>
              <a:rPr lang="en-US" sz="2800" smtClean="0"/>
              <a:t>“Most Hotline servers are maintained by people</a:t>
            </a:r>
          </a:p>
          <a:p>
            <a:pPr lvl="1"/>
            <a:r>
              <a:rPr lang="en-US" sz="2400" smtClean="0"/>
              <a:t>who have no interest in software and are just in it for the money they can make when software seekers click through the ads...</a:t>
            </a:r>
          </a:p>
          <a:p>
            <a:pPr lvl="1"/>
            <a:r>
              <a:rPr lang="en-US" sz="2400" smtClean="0"/>
              <a:t>… The rest are college kids and anarchic programmers in it for the thrill.”</a:t>
            </a:r>
          </a:p>
          <a:p>
            <a:endParaRPr lang="en-US" sz="2800" smtClean="0"/>
          </a:p>
        </p:txBody>
      </p:sp>
      <p:sp>
        <p:nvSpPr>
          <p:cNvPr id="532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DB9257-EDC7-45B8-A8D0-AD2B715F0526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153400" cy="1143000"/>
          </a:xfrm>
        </p:spPr>
        <p:txBody>
          <a:bodyPr/>
          <a:lstStyle/>
          <a:p>
            <a:r>
              <a:rPr lang="en-US" smtClean="0"/>
              <a:t>Rosner’s Ethics of Software Piracy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mtClean="0"/>
              <a:t> “Insider’s entitlement”: if you’re clever enough to find “warez” then you deserve to have it without paying.</a:t>
            </a:r>
          </a:p>
          <a:p>
            <a:pPr marL="0" indent="0">
              <a:lnSpc>
                <a:spcPct val="90000"/>
              </a:lnSpc>
            </a:pPr>
            <a:r>
              <a:rPr lang="en-US" smtClean="0"/>
              <a:t> If you buy any software, then you’re also in danger of buying the [Brooklyn] bridge if someone tried to sell it to you.  [This is an old joke in America, making fun of naïve immigrants.]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F"/>
            </a:pPr>
            <a:r>
              <a:rPr lang="en-US" smtClean="0"/>
              <a:t> Is this an accurate description of cracker (phreak) culture?</a:t>
            </a:r>
          </a:p>
        </p:txBody>
      </p:sp>
      <p:sp>
        <p:nvSpPr>
          <p:cNvPr id="542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AF4412-060D-44AB-B516-F6975307F9D4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The New Hacker’s Dictionary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0" indent="0"/>
            <a:r>
              <a:rPr lang="en-US" smtClean="0"/>
              <a:t> See </a:t>
            </a:r>
            <a:r>
              <a:rPr lang="en-US" sz="2400" smtClean="0">
                <a:hlinkClick r:id="rId2"/>
              </a:rPr>
              <a:t>http://www.catb.org/~esr/jargon/html/L/lamer.html</a:t>
            </a:r>
            <a:endParaRPr lang="en-US" sz="2400" smtClean="0"/>
          </a:p>
          <a:p>
            <a:pPr marL="0" indent="0"/>
            <a:r>
              <a:rPr lang="en-US" smtClean="0"/>
              <a:t> A “lamer” is someone who “scams codes off others, rather than doing cracks or really understanding the fundamental concepts.”</a:t>
            </a:r>
          </a:p>
          <a:p>
            <a:pPr marL="0" indent="0"/>
            <a:r>
              <a:rPr lang="en-US" smtClean="0"/>
              <a:t> If this dictionary is an accurate reflection of cracker culture, then the warez available to non-crackers on Hotline must be pretty lame.</a:t>
            </a:r>
          </a:p>
        </p:txBody>
      </p:sp>
      <p:sp>
        <p:nvSpPr>
          <p:cNvPr id="5529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60E33B-84A6-4783-AA78-0DE34BD38829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Soft Security may be Necessary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1200"/>
            <a:ext cx="8064896" cy="4256112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I </a:t>
            </a:r>
            <a:r>
              <a:rPr lang="en-NZ" dirty="0" smtClean="0"/>
              <a:t>believe that only a few isolated, stable </a:t>
            </a:r>
            <a:r>
              <a:rPr lang="en-NZ" dirty="0" smtClean="0"/>
              <a:t>systems </a:t>
            </a:r>
            <a:r>
              <a:rPr lang="en-NZ" dirty="0" smtClean="0"/>
              <a:t>will ever converge on Boaz’ ideal bug-free </a:t>
            </a:r>
            <a:r>
              <a:rPr lang="en-NZ" dirty="0" smtClean="0"/>
              <a:t>state.</a:t>
            </a:r>
            <a:endParaRPr lang="en-NZ" dirty="0" smtClean="0"/>
          </a:p>
          <a:p>
            <a:pPr lvl="1"/>
            <a:r>
              <a:rPr lang="en-NZ" dirty="0" smtClean="0"/>
              <a:t>Features are </a:t>
            </a:r>
            <a:r>
              <a:rPr lang="en-NZ" dirty="0" smtClean="0"/>
              <a:t>added and modified</a:t>
            </a:r>
            <a:endParaRPr lang="en-NZ" dirty="0" smtClean="0"/>
          </a:p>
          <a:p>
            <a:pPr lvl="1"/>
            <a:r>
              <a:rPr lang="en-NZ" dirty="0" smtClean="0"/>
              <a:t>Novel, unexpected uses</a:t>
            </a:r>
            <a:r>
              <a:rPr lang="en-NZ" dirty="0" smtClean="0"/>
              <a:t>: are these exploits or appropriate?</a:t>
            </a:r>
            <a:endParaRPr lang="en-NZ" dirty="0" smtClean="0"/>
          </a:p>
          <a:p>
            <a:pPr lvl="1"/>
            <a:r>
              <a:rPr lang="en-NZ" dirty="0" smtClean="0"/>
              <a:t>Systems interact </a:t>
            </a:r>
            <a:r>
              <a:rPr lang="en-NZ" dirty="0" smtClean="0"/>
              <a:t>with other </a:t>
            </a:r>
            <a:r>
              <a:rPr lang="en-NZ" dirty="0" smtClean="0"/>
              <a:t>systems in complicated, unstable, and unpredictable </a:t>
            </a:r>
            <a:r>
              <a:rPr lang="en-NZ" dirty="0" smtClean="0"/>
              <a:t>ways.  (“Secure functional composition” is a research area, not a standard practice.) </a:t>
            </a:r>
            <a:r>
              <a:rPr lang="en-NZ" dirty="0" smtClean="0"/>
              <a:t> </a:t>
            </a:r>
            <a:r>
              <a:rPr lang="en-NZ" dirty="0" smtClean="0"/>
              <a:t>  </a:t>
            </a:r>
            <a:endParaRPr lang="en-NZ" dirty="0" smtClean="0"/>
          </a:p>
          <a:p>
            <a:r>
              <a:rPr lang="en-NZ" dirty="0" smtClean="0"/>
              <a:t>Do you trust your bank?  Your credit card?</a:t>
            </a:r>
          </a:p>
          <a:p>
            <a:pPr lvl="1"/>
            <a:r>
              <a:rPr lang="en-NZ" dirty="0" smtClean="0"/>
              <a:t>Human error is possible (e.g. Westpac </a:t>
            </a:r>
            <a:r>
              <a:rPr lang="en-NZ" dirty="0" err="1" smtClean="0"/>
              <a:t>Rotorua</a:t>
            </a:r>
            <a:r>
              <a:rPr lang="en-NZ" dirty="0" smtClean="0"/>
              <a:t>)</a:t>
            </a:r>
          </a:p>
          <a:p>
            <a:pPr lvl="1"/>
            <a:r>
              <a:rPr lang="en-NZ" dirty="0" smtClean="0"/>
              <a:t>Fraud is possible</a:t>
            </a:r>
          </a:p>
          <a:p>
            <a:pPr lvl="1"/>
            <a:r>
              <a:rPr lang="en-NZ" dirty="0" smtClean="0"/>
              <a:t>Software is buggy, even if it is carefully verified (e.g. </a:t>
            </a:r>
            <a:r>
              <a:rPr lang="en-NZ" dirty="0" err="1" smtClean="0"/>
              <a:t>Ariane</a:t>
            </a:r>
            <a:r>
              <a:rPr lang="en-NZ" dirty="0" smtClean="0"/>
              <a:t> 5)</a:t>
            </a:r>
          </a:p>
          <a:p>
            <a:pPr lvl="1"/>
            <a:r>
              <a:rPr lang="en-NZ" dirty="0" smtClean="0"/>
              <a:t>One coping strategy: “trust but verify” (</a:t>
            </a:r>
            <a:r>
              <a:rPr lang="en-NZ" dirty="0" smtClean="0">
                <a:hlinkClick r:id="rId2"/>
              </a:rPr>
              <a:t>http://www.youtube.com/watch?v=As6y5eI01XE</a:t>
            </a:r>
            <a:r>
              <a:rPr lang="en-NZ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EFC9F-A753-4C37-8B51-E4A3DF0C45B7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Ethics of Software Piracy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If crackers only share with other crackers, who (if anyone) is harmed?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Legal analysis: the author and the publisher (who may assert their rights under the laws of contract, copyright, trademark or patent)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Ethical analysis: rights of knowledge </a:t>
            </a:r>
            <a:r>
              <a:rPr lang="en-US" i="1" smtClean="0"/>
              <a:t>vs</a:t>
            </a:r>
            <a:r>
              <a:rPr lang="en-US" smtClean="0"/>
              <a:t> compensation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Is it worse if crackers post warez for lamers too?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Legal analysis: yes, more damage is done.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Ethical analysis: what rights do lamers have to this knowledge?  </a:t>
            </a:r>
          </a:p>
        </p:txBody>
      </p:sp>
      <p:sp>
        <p:nvSpPr>
          <p:cNvPr id="5632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F3C0BC-B2AA-4B8C-BD06-D355E680508A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2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Rudimentary Treatise on the Construction of Locks, 1853</a:t>
            </a:r>
            <a:br>
              <a:rPr lang="en-US" smtClean="0"/>
            </a:br>
            <a:r>
              <a:rPr lang="en-US" sz="3200" smtClean="0"/>
              <a:t>Charles Tomlinson</a:t>
            </a:r>
            <a:endParaRPr lang="en-US" smtClean="0"/>
          </a:p>
        </p:txBody>
      </p:sp>
      <p:sp>
        <p:nvSpPr>
          <p:cNvPr id="593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“Rogues knew a good deal about </a:t>
            </a:r>
            <a:r>
              <a:rPr lang="en-US" dirty="0" err="1" smtClean="0"/>
              <a:t>lockpicking</a:t>
            </a:r>
            <a:r>
              <a:rPr lang="en-US" dirty="0" smtClean="0"/>
              <a:t> long before locksmiths discussed it among themselves.”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“If a lock… is not so inviolable as it has hitherto been deemed to be, surely it is in the interest of </a:t>
            </a:r>
            <a:r>
              <a:rPr lang="en-US" i="1" dirty="0" smtClean="0"/>
              <a:t>honest</a:t>
            </a:r>
            <a:r>
              <a:rPr lang="en-US" dirty="0" smtClean="0"/>
              <a:t> persons to know this fact.”</a:t>
            </a:r>
          </a:p>
        </p:txBody>
      </p:sp>
      <p:sp>
        <p:nvSpPr>
          <p:cNvPr id="5939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1442E7-8A14-472F-B656-176984E2F277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Tomlinson’s Argument (cont.)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r>
              <a:rPr lang="en-US" smtClean="0"/>
              <a:t>“The inventor produces a lock which he honestly thinks will possess such and such qualities; and he declares the belief to the world.  If others differ… the discussion, truthfully conducted, must lead to public advantage.”</a:t>
            </a:r>
          </a:p>
          <a:p>
            <a:r>
              <a:rPr lang="en-US" smtClean="0"/>
              <a:t>What is your ethical analysis?  (Right to information </a:t>
            </a:r>
            <a:r>
              <a:rPr lang="en-US" i="1" smtClean="0"/>
              <a:t>vs </a:t>
            </a:r>
            <a:r>
              <a:rPr lang="en-US" smtClean="0"/>
              <a:t>??)</a:t>
            </a:r>
          </a:p>
          <a:p>
            <a:r>
              <a:rPr lang="en-US" smtClean="0"/>
              <a:t>Would your analysis change if the “lock design” were protected by trade secret? </a:t>
            </a:r>
          </a:p>
        </p:txBody>
      </p:sp>
      <p:sp>
        <p:nvSpPr>
          <p:cNvPr id="6041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17F6CA-7F76-4903-A2C2-C51077D2B2E3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My View of “Soft” 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Putting </a:t>
            </a:r>
            <a:r>
              <a:rPr lang="en-NZ" dirty="0" err="1" smtClean="0"/>
              <a:t>speedbumps</a:t>
            </a:r>
            <a:r>
              <a:rPr lang="en-NZ" dirty="0" smtClean="0"/>
              <a:t> on roads doesn’t stop all drivers from speeding, just as “speed bump” security (warning messages, propaganda, lamer-level defences) won’t stop a determined and skilled attacker.</a:t>
            </a:r>
          </a:p>
          <a:p>
            <a:r>
              <a:rPr lang="en-NZ" dirty="0" smtClean="0"/>
              <a:t>That doesn’t mean you should ignore “soft” </a:t>
            </a:r>
            <a:r>
              <a:rPr lang="en-NZ" dirty="0" err="1" smtClean="0"/>
              <a:t>defenses</a:t>
            </a:r>
            <a:r>
              <a:rPr lang="en-NZ" dirty="0" smtClean="0"/>
              <a:t>!</a:t>
            </a:r>
          </a:p>
          <a:p>
            <a:r>
              <a:rPr lang="en-NZ" dirty="0" smtClean="0"/>
              <a:t>If a secure system is illegal, immoral, unaffordable, or difficult to use, then it will be a target for attack by its legitimate users and its other stakeholders (e.g. the folks who are harmed by its illegal activity).</a:t>
            </a:r>
          </a:p>
          <a:p>
            <a:pPr lvl="1"/>
            <a:r>
              <a:rPr lang="en-NZ" dirty="0" smtClean="0"/>
              <a:t>If a system meets Barak’s goal of “well-defined security” but is unaffordable, difficult to use, immoral, or illegal, is it a successful design?  I think not…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EFC9F-A753-4C37-8B51-E4A3DF0C45B7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9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Lessig’s Taxonomy of Control</a:t>
            </a:r>
            <a:endParaRPr lang="en-US" smtClean="0"/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2" y="5413375"/>
            <a:ext cx="25923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00B0F0"/>
                </a:solidFill>
              </a:rPr>
              <a:t>Computers make things easy or difficult.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73239"/>
            <a:ext cx="5184775" cy="2735263"/>
            <a:chOff x="2109" y="1117"/>
            <a:chExt cx="3266" cy="172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3742" y="1117"/>
              <a:ext cx="1633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chemeClr val="accent1"/>
                  </a:solidFill>
                </a:rPr>
                <a:t>Governments make things legal or illegal.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FFC000"/>
                </a:solidFill>
              </a:rPr>
              <a:t>The world’s economy makes things inexpensive or expensive.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3370262"/>
            <a:chOff x="295" y="2069"/>
            <a:chExt cx="2630" cy="2123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rgbClr val="FF0000"/>
                  </a:solidFill>
                </a:rPr>
                <a:t>Our culture makes things moral or immoral.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Overview of “Software Law”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824536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There are many types of legal </a:t>
            </a:r>
            <a:r>
              <a:rPr lang="en-NZ" dirty="0" smtClean="0"/>
              <a:t>controls on your activities:</a:t>
            </a:r>
            <a:endParaRPr lang="en-NZ" dirty="0" smtClean="0"/>
          </a:p>
          <a:p>
            <a:pPr lvl="1"/>
            <a:r>
              <a:rPr lang="en-NZ" dirty="0" smtClean="0"/>
              <a:t>Certain actions (theft, fraud) are </a:t>
            </a:r>
            <a:r>
              <a:rPr lang="en-NZ" b="1" dirty="0" smtClean="0"/>
              <a:t>crimes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 few actions (e.g. a “duty of care”) are </a:t>
            </a:r>
            <a:r>
              <a:rPr lang="en-NZ" b="1" dirty="0" smtClean="0"/>
              <a:t>obligations</a:t>
            </a:r>
            <a:r>
              <a:rPr lang="en-NZ" dirty="0"/>
              <a:t>:</a:t>
            </a:r>
            <a:r>
              <a:rPr lang="en-NZ" dirty="0" smtClean="0"/>
              <a:t> you can be punished if you don’t do them adequately.</a:t>
            </a:r>
          </a:p>
          <a:p>
            <a:r>
              <a:rPr lang="en-NZ" dirty="0" smtClean="0"/>
              <a:t>Every jurisdiction is </a:t>
            </a:r>
            <a:r>
              <a:rPr lang="en-NZ" b="1" dirty="0" smtClean="0"/>
              <a:t>different</a:t>
            </a:r>
            <a:r>
              <a:rPr lang="en-NZ" dirty="0" smtClean="0"/>
              <a:t>!</a:t>
            </a:r>
          </a:p>
          <a:p>
            <a:pPr lvl="1"/>
            <a:r>
              <a:rPr lang="en-NZ" dirty="0" smtClean="0"/>
              <a:t>A first step in a legal analysis: what judiciaries have authority in this situation, and which of their laws are applicable?</a:t>
            </a:r>
          </a:p>
          <a:p>
            <a:pPr lvl="1"/>
            <a:r>
              <a:rPr lang="en-NZ" dirty="0" smtClean="0"/>
              <a:t>Cross-jurisdictional generalisations are dangerous, as are naïve summaries.  (I am not providing legal advice here. ;-)</a:t>
            </a:r>
          </a:p>
          <a:p>
            <a:r>
              <a:rPr lang="en-NZ" dirty="0" smtClean="0"/>
              <a:t>Modern states enforce </a:t>
            </a:r>
            <a:r>
              <a:rPr lang="en-NZ" b="1" dirty="0" smtClean="0"/>
              <a:t>ownership rights</a:t>
            </a:r>
            <a:r>
              <a:rPr lang="en-NZ" dirty="0" smtClean="0"/>
              <a:t>, making it illegal (or actionable in a civil suit) for non-owners to do certain things to an owned object.</a:t>
            </a:r>
          </a:p>
          <a:p>
            <a:pPr lvl="1"/>
            <a:r>
              <a:rPr lang="en-NZ" dirty="0" smtClean="0"/>
              <a:t>An owner can sell property (if it’s “alienable”), or issue a license-to-use e.g. by lease or rental.</a:t>
            </a:r>
          </a:p>
          <a:p>
            <a:pPr lvl="1"/>
            <a:r>
              <a:rPr lang="en-NZ" dirty="0" smtClean="0"/>
              <a:t>I’ll survey the “intellectual property” aspect of software, with respect to US law.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EFC9F-A753-4C37-8B51-E4A3DF0C45B7}" type="datetime5">
              <a:rPr lang="en-NZ" smtClean="0"/>
              <a:t>8-Sep-12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7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z="4000" smtClean="0"/>
              <a:t>U.S. Patents, Trademarks, Copyright</a:t>
            </a:r>
            <a:endParaRPr lang="en-US" sz="400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0768"/>
            <a:ext cx="7921252" cy="48965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b="1" dirty="0" smtClean="0"/>
              <a:t>Patent</a:t>
            </a:r>
            <a:r>
              <a:rPr lang="en-NZ" sz="2800" dirty="0" smtClean="0"/>
              <a:t>: “the right to exclude others from making, using, offering for sale, or selling [an] invention in the U.S.” </a:t>
            </a:r>
          </a:p>
          <a:p>
            <a:pPr>
              <a:lnSpc>
                <a:spcPct val="80000"/>
              </a:lnSpc>
            </a:pPr>
            <a:r>
              <a:rPr lang="en-NZ" sz="2800" b="1" dirty="0" smtClean="0"/>
              <a:t>Trademark</a:t>
            </a:r>
            <a:r>
              <a:rPr lang="en-NZ" sz="2800" dirty="0" smtClean="0"/>
              <a:t>: “a word, name, symbol or device which is used in trade … to indicate the source of the goods and to distinguish them from the goods of others.”</a:t>
            </a:r>
          </a:p>
          <a:p>
            <a:pPr>
              <a:lnSpc>
                <a:spcPct val="80000"/>
              </a:lnSpc>
            </a:pPr>
            <a:r>
              <a:rPr lang="en-NZ" sz="2800" b="1" dirty="0" smtClean="0"/>
              <a:t>Copyright</a:t>
            </a:r>
            <a:r>
              <a:rPr lang="en-NZ" sz="2800" dirty="0" smtClean="0"/>
              <a:t>: “the exclusive right to reproduce the copyrighted work, to prepare derivative works, to distribute copies or </a:t>
            </a:r>
            <a:r>
              <a:rPr lang="en-NZ" sz="2800" dirty="0" err="1" smtClean="0"/>
              <a:t>phonorecords</a:t>
            </a:r>
            <a:r>
              <a:rPr lang="en-NZ" sz="2800" dirty="0" smtClean="0"/>
              <a:t> of [it], to perform [it] publicly, or to display [it] publicly.”</a:t>
            </a:r>
          </a:p>
          <a:p>
            <a:pPr>
              <a:lnSpc>
                <a:spcPct val="80000"/>
              </a:lnSpc>
            </a:pPr>
            <a:endParaRPr lang="en-NZ" sz="2800" dirty="0" smtClean="0"/>
          </a:p>
          <a:p>
            <a:pPr marL="122238" indent="-7938">
              <a:lnSpc>
                <a:spcPct val="80000"/>
              </a:lnSpc>
              <a:buFontTx/>
              <a:buNone/>
            </a:pPr>
            <a:r>
              <a:rPr lang="en-US" sz="1200" dirty="0" smtClean="0"/>
              <a:t>Source: US Patent and Trademark Office, “What Are Patents, Trademarks, </a:t>
            </a:r>
            <a:r>
              <a:rPr lang="en-US" sz="1200" dirty="0" err="1" smtClean="0"/>
              <a:t>Servicemarks</a:t>
            </a:r>
            <a:r>
              <a:rPr lang="en-US" sz="1200" dirty="0" smtClean="0"/>
              <a:t>, and Copyrights?”, last modified 11 Apr 2012, available </a:t>
            </a:r>
            <a:r>
              <a:rPr lang="en-US" sz="1200" dirty="0" smtClean="0">
                <a:hlinkClick r:id="rId2"/>
              </a:rPr>
              <a:t>http://www.uspto.gov/patents/resources/general_info_concerning_patents.jsp#heading-2</a:t>
            </a:r>
            <a:r>
              <a:rPr lang="en-US" sz="1200" dirty="0"/>
              <a:t>.</a:t>
            </a:r>
            <a:endParaRPr lang="en-US" sz="1200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33CB72-0B79-4B94-BFFB-7AC083B9EC17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mtClean="0"/>
              <a:t>U.S. Patents: Basics</a:t>
            </a: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8065268" cy="4032250"/>
          </a:xfrm>
        </p:spPr>
        <p:txBody>
          <a:bodyPr/>
          <a:lstStyle/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NZ" sz="2800" dirty="0" smtClean="0"/>
              <a:t>Three types of patents: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b="1" dirty="0" smtClean="0"/>
              <a:t>Utility</a:t>
            </a:r>
            <a:r>
              <a:rPr lang="en-NZ" sz="2800" dirty="0" smtClean="0"/>
              <a:t> patents: “… new and useful process, machine, article or composition of matter, or any new and useful improvement thereof”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b="1" dirty="0" smtClean="0"/>
              <a:t>Design</a:t>
            </a:r>
            <a:r>
              <a:rPr lang="en-NZ" sz="2800" dirty="0" smtClean="0"/>
              <a:t> patents: “… new, original, and ornamental design for an article of manufacture…”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dirty="0" smtClean="0"/>
              <a:t>“</a:t>
            </a:r>
            <a:r>
              <a:rPr lang="en-NZ" sz="2800" b="1" dirty="0" smtClean="0"/>
              <a:t>Plant</a:t>
            </a:r>
            <a:r>
              <a:rPr lang="en-NZ" sz="2800" dirty="0" smtClean="0"/>
              <a:t> patents may be granted to anyone who invents or discovers and asexually reproduces any distinct and new variety of plant.”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6E711D-B880-4888-84A1-9741C8BBBD7B}" type="datetime5">
              <a:rPr lang="en-NZ" sz="1000" smtClean="0">
                <a:latin typeface="Arial" charset="0"/>
              </a:rPr>
              <a:t>8-Sep-12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s2c12 h10.</a:t>
            </a:r>
            <a:fld id="{278208B7-1813-4B38-8E7A-74FCB46FC89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5172</Words>
  <Application>Microsoft Office PowerPoint</Application>
  <PresentationFormat>On-screen Show (4:3)</PresentationFormat>
  <Paragraphs>479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Default Design</vt:lpstr>
      <vt:lpstr>Software Security CompSci 725 Handout 10: “Soft” Security</vt:lpstr>
      <vt:lpstr>“Hard” vs “Soft” Security</vt:lpstr>
      <vt:lpstr>Boaz’s Argument (in brief)</vt:lpstr>
      <vt:lpstr>Is it Feasible to Specify Well?</vt:lpstr>
      <vt:lpstr>Soft Security may be Necessary</vt:lpstr>
      <vt:lpstr>Lessig’s Taxonomy of Control</vt:lpstr>
      <vt:lpstr>An Overview of “Software Law”</vt:lpstr>
      <vt:lpstr>U.S. Patents, Trademarks, Copyright</vt:lpstr>
      <vt:lpstr>U.S. Patents: Basics</vt:lpstr>
      <vt:lpstr>What is Patentable?</vt:lpstr>
      <vt:lpstr>US Copyright Basics</vt:lpstr>
      <vt:lpstr>Securing a Patent or Copyright</vt:lpstr>
      <vt:lpstr>NZ Copyright</vt:lpstr>
      <vt:lpstr>Exceptions to NZ Copyright</vt:lpstr>
      <vt:lpstr>US Copyright for Computer Programs</vt:lpstr>
      <vt:lpstr>A Brief History of (British and) American Copyright </vt:lpstr>
      <vt:lpstr>Copyright in the French Revolution</vt:lpstr>
      <vt:lpstr>American Copyright Since 1776</vt:lpstr>
      <vt:lpstr>“The Age of Software Patents” Kenneth Nichols IEEE Computer, April 1999</vt:lpstr>
      <vt:lpstr>Outline</vt:lpstr>
      <vt:lpstr>Trade Secrets for Software</vt:lpstr>
      <vt:lpstr>What Can You Do with a Patent?</vt:lpstr>
      <vt:lpstr>Harmful Effects of SW Patents</vt:lpstr>
      <vt:lpstr>Conclusions</vt:lpstr>
      <vt:lpstr>Conflict-of-interest Disclosure</vt:lpstr>
      <vt:lpstr>“Encoding the Law into Digital Libraries” Pamela Samuelson Comm. ACM, April 1998</vt:lpstr>
      <vt:lpstr>Outline</vt:lpstr>
      <vt:lpstr>Restrictions on Copying</vt:lpstr>
      <vt:lpstr>A Question about Copyright</vt:lpstr>
      <vt:lpstr>Another Legal Question</vt:lpstr>
      <vt:lpstr>Conclusion</vt:lpstr>
      <vt:lpstr>The DMCA</vt:lpstr>
      <vt:lpstr>Lessig’s Taxonomy of Control</vt:lpstr>
      <vt:lpstr>Ethics for IT Security (Pfleeger, 1997)</vt:lpstr>
      <vt:lpstr>Universal, Rule-Based Ethics</vt:lpstr>
      <vt:lpstr>Our Duties, from Sir David Ross</vt:lpstr>
      <vt:lpstr>Christian Ethics, in brief (Huston Smith, 1989)</vt:lpstr>
      <vt:lpstr>Confucian Ethics, in brief</vt:lpstr>
      <vt:lpstr>Islamic Ethics, in brief</vt:lpstr>
      <vt:lpstr>Conclusion</vt:lpstr>
      <vt:lpstr>Professional Codes of Ethics</vt:lpstr>
      <vt:lpstr>Ethical Analysis of Copyright</vt:lpstr>
      <vt:lpstr>Chinese Ethics of Copyright?</vt:lpstr>
      <vt:lpstr>My View on Copyright</vt:lpstr>
      <vt:lpstr>“Steal this Software” Hillary Rosner The Standard.com, 19 June, 2000</vt:lpstr>
      <vt:lpstr>Outline</vt:lpstr>
      <vt:lpstr>Software Piracy in Hotline</vt:lpstr>
      <vt:lpstr>Rosner’s Ethics of Software Piracy</vt:lpstr>
      <vt:lpstr>The New Hacker’s Dictionary</vt:lpstr>
      <vt:lpstr>Ethics of Software Piracy</vt:lpstr>
      <vt:lpstr>Rudimentary Treatise on the Construction of Locks, 1853 Charles Tomlinson</vt:lpstr>
      <vt:lpstr>Tomlinson’s Argument (cont.)</vt:lpstr>
      <vt:lpstr>My View of “Soft” Security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89</cp:revision>
  <cp:lastPrinted>2000-07-11T17:17:34Z</cp:lastPrinted>
  <dcterms:created xsi:type="dcterms:W3CDTF">2000-07-11T15:43:18Z</dcterms:created>
  <dcterms:modified xsi:type="dcterms:W3CDTF">2012-09-07T23:11:01Z</dcterms:modified>
</cp:coreProperties>
</file>