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2" r:id="rId3"/>
    <p:sldId id="280" r:id="rId4"/>
    <p:sldId id="320" r:id="rId5"/>
    <p:sldId id="321" r:id="rId6"/>
    <p:sldId id="293" r:id="rId7"/>
    <p:sldId id="281" r:id="rId8"/>
    <p:sldId id="323" r:id="rId9"/>
    <p:sldId id="283" r:id="rId10"/>
    <p:sldId id="324" r:id="rId11"/>
    <p:sldId id="325" r:id="rId12"/>
    <p:sldId id="326" r:id="rId13"/>
  </p:sldIdLst>
  <p:sldSz cx="9144000" cy="6858000" type="screen4x3"/>
  <p:notesSz cx="6681788" cy="9817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7" autoAdjust="0"/>
    <p:restoredTop sz="94624" autoAdjust="0"/>
  </p:normalViewPr>
  <p:slideViewPr>
    <p:cSldViewPr>
      <p:cViewPr varScale="1">
        <p:scale>
          <a:sx n="74" d="100"/>
          <a:sy n="74" d="100"/>
        </p:scale>
        <p:origin x="-18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44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t" anchorCtr="0" compatLnSpc="1">
            <a:prstTxWarp prst="textNoShape">
              <a:avLst/>
            </a:prstTxWarp>
          </a:bodyPr>
          <a:lstStyle>
            <a:lvl1pPr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49675" y="0"/>
            <a:ext cx="29575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t" anchorCtr="0" compatLnSpc="1">
            <a:prstTxWarp prst="textNoShape">
              <a:avLst/>
            </a:prstTxWarp>
          </a:bodyPr>
          <a:lstStyle>
            <a:lvl1pPr algn="r"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58313"/>
            <a:ext cx="288448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b" anchorCtr="0" compatLnSpc="1">
            <a:prstTxWarp prst="textNoShape">
              <a:avLst/>
            </a:prstTxWarp>
          </a:bodyPr>
          <a:lstStyle>
            <a:lvl1pPr defTabSz="873125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49675" y="9358313"/>
            <a:ext cx="295751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34" tIns="43617" rIns="87234" bIns="43617" numCol="1" anchor="b" anchorCtr="0" compatLnSpc="1">
            <a:prstTxWarp prst="textNoShape">
              <a:avLst/>
            </a:prstTxWarp>
          </a:bodyPr>
          <a:lstStyle>
            <a:lvl1pPr algn="r" defTabSz="873125">
              <a:defRPr sz="1200"/>
            </a:lvl1pPr>
          </a:lstStyle>
          <a:p>
            <a:pPr>
              <a:defRPr/>
            </a:pPr>
            <a:fld id="{227F1C19-5B1E-4F53-963D-96DB561CF2A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2831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>
            <a:lvl1pPr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86188" y="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>
            <a:lvl1pPr algn="r"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7413" y="736600"/>
            <a:ext cx="4906962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2175" y="4662488"/>
            <a:ext cx="4897438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b" anchorCtr="0" compatLnSpc="1">
            <a:prstTxWarp prst="textNoShape">
              <a:avLst/>
            </a:prstTxWarp>
          </a:bodyPr>
          <a:lstStyle>
            <a:lvl1pPr defTabSz="9413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6188" y="9326563"/>
            <a:ext cx="2895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7" tIns="47128" rIns="94257" bIns="47128" numCol="1" anchor="b" anchorCtr="0" compatLnSpc="1">
            <a:prstTxWarp prst="textNoShape">
              <a:avLst/>
            </a:prstTxWarp>
          </a:bodyPr>
          <a:lstStyle>
            <a:lvl1pPr algn="r" defTabSz="941388">
              <a:defRPr sz="1300"/>
            </a:lvl1pPr>
          </a:lstStyle>
          <a:p>
            <a:pPr>
              <a:defRPr/>
            </a:pPr>
            <a:fld id="{CFF8DB2A-0B53-470D-8E6A-52806DF0A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49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138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1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245F74B-4C94-4545-929F-98E6FC3CB1C1}" type="slidenum">
              <a:rPr lang="en-US" sz="1300" smtClean="0"/>
              <a:pPr/>
              <a:t>1</a:t>
            </a:fld>
            <a:endParaRPr lang="en-US" sz="13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08A9C-6E31-4394-B76D-ED801D39C544}" type="datetime5">
              <a:rPr lang="en-US" smtClean="0"/>
              <a:t>1-Aug-12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5F284-59FD-4834-9122-E5376D6ABA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39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9DAE-01BF-4AE9-A45C-FE49302748D4}" type="datetime5">
              <a:rPr lang="en-US" smtClean="0"/>
              <a:t>1-Aug-12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D7B62-B2A7-4644-89E8-2ABADAB92A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06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0DFAA-F58A-4463-9C4E-73A4E8ED0682}" type="datetime5">
              <a:rPr lang="en-US" smtClean="0"/>
              <a:t>1-Aug-12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CF142-0609-49CF-957E-A0DE86E07C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41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3F53D-E0A0-4805-B8AF-272EADDB5978}" type="datetime5">
              <a:rPr lang="en-US" smtClean="0"/>
              <a:t>1-Aug-12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87BEA-A4DA-4A6E-9DCC-46B15B0BA1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31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9129E-AFA4-4554-8986-DE4D0424AE66}" type="datetime5">
              <a:rPr lang="en-US" smtClean="0"/>
              <a:t>1-Aug-12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CA93A-1478-4308-81D8-77C4682AA6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454B7-37C2-4D78-9BFB-F3C3547B552E}" type="datetime5">
              <a:rPr lang="en-US" smtClean="0"/>
              <a:t>1-Aug-12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D6232-CCDD-4F4C-A5A8-0C02117D6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B12BD-4246-4ACC-97FF-CF2A84A55C21}" type="datetime5">
              <a:rPr lang="en-US" smtClean="0"/>
              <a:t>1-Aug-12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1079C-E98E-45F2-ABCB-F1694E0484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8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1B08-0A36-4D18-95B9-F41F30E8A9AB}" type="datetime5">
              <a:rPr lang="en-US" smtClean="0"/>
              <a:t>1-Aug-12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28D04-D961-4C38-8B7D-301E4B85B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0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CE26D-3102-45D1-9086-C56E2538FDF3}" type="datetime5">
              <a:rPr lang="en-US" smtClean="0"/>
              <a:t>1-Aug-12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069F4-08D7-4071-879D-4619C37753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5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44247-18F8-43FD-82A7-B31D12FDD759}" type="datetime5">
              <a:rPr lang="en-US" smtClean="0"/>
              <a:t>1-Aug-12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4780C-1D94-47E6-BAD1-BD51246823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8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A9F99-B658-42EE-BAEA-AFA630AF247E}" type="datetime5">
              <a:rPr lang="en-US" smtClean="0"/>
              <a:t>1-Aug-12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625A9-3877-4D52-97F3-588BBEEBF6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1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0D90DB1D-21B4-4CDE-A79D-A5DF2BE83A27}" type="datetime5">
              <a:rPr lang="en-US" smtClean="0"/>
              <a:t>1-Aug-12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CompSci725 s2c 08 h7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9AE55277-1796-4C68-968A-D0750894F8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hyperlink" Target="http://citeseer.nj.nec.com/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formatik.uni-trier.de/~ley/db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848600" cy="3505200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725</a:t>
            </a:r>
            <a:br>
              <a:rPr lang="en-US" dirty="0" smtClean="0"/>
            </a:br>
            <a:r>
              <a:rPr lang="en-US" dirty="0" smtClean="0"/>
              <a:t>Handout 6: Oral Presentations, Projects and Term Reports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1 August 2012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 smtClean="0"/>
              <a:t>Clark Thomborson</a:t>
            </a:r>
          </a:p>
          <a:p>
            <a:r>
              <a:rPr lang="en-US" dirty="0" smtClean="0"/>
              <a:t>University of Auckland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dirty="0"/>
              <a:t>Getting Started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683224"/>
          </a:xfrm>
        </p:spPr>
        <p:txBody>
          <a:bodyPr>
            <a:normAutofit fontScale="77500" lnSpcReduction="20000"/>
          </a:bodyPr>
          <a:lstStyle/>
          <a:p>
            <a:r>
              <a:rPr lang="en-NZ" dirty="0"/>
              <a:t>When reading your article for your oral report, you should </a:t>
            </a:r>
            <a:r>
              <a:rPr lang="en-NZ" dirty="0" smtClean="0"/>
              <a:t>think about using </a:t>
            </a:r>
            <a:r>
              <a:rPr lang="en-NZ" dirty="0"/>
              <a:t>it as a basis for a term paper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Any required reading may form the basis of your paper.</a:t>
            </a:r>
          </a:p>
          <a:p>
            <a:r>
              <a:rPr lang="en-NZ" dirty="0" smtClean="0"/>
              <a:t>Structural ideas:</a:t>
            </a:r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Compare/contrast</a:t>
            </a:r>
            <a:r>
              <a:rPr lang="en-NZ" dirty="0" smtClean="0"/>
              <a:t> </a:t>
            </a:r>
            <a:r>
              <a:rPr lang="en-NZ" dirty="0"/>
              <a:t>your article’s technology (or </a:t>
            </a:r>
            <a:r>
              <a:rPr lang="en-NZ" dirty="0" smtClean="0"/>
              <a:t>analysis, </a:t>
            </a:r>
            <a:r>
              <a:rPr lang="en-NZ" dirty="0"/>
              <a:t>or research finding) to some other published work.</a:t>
            </a:r>
          </a:p>
          <a:p>
            <a:pPr lvl="1"/>
            <a:r>
              <a:rPr lang="en-NZ" dirty="0" smtClean="0"/>
              <a:t>Think about how your article could be extended, find one or two articles discussing a similar extension, then write about </a:t>
            </a:r>
            <a:r>
              <a:rPr lang="en-NZ" dirty="0" smtClean="0">
                <a:solidFill>
                  <a:srgbClr val="FF0000"/>
                </a:solidFill>
              </a:rPr>
              <a:t>the feasibility and desirability of this extension</a:t>
            </a:r>
            <a:r>
              <a:rPr lang="en-NZ" dirty="0" smtClean="0"/>
              <a:t>.</a:t>
            </a:r>
            <a:endParaRPr lang="en-NZ" dirty="0"/>
          </a:p>
          <a:p>
            <a:pPr lvl="1"/>
            <a:r>
              <a:rPr lang="en-NZ" dirty="0" smtClean="0">
                <a:solidFill>
                  <a:srgbClr val="FF0000"/>
                </a:solidFill>
              </a:rPr>
              <a:t>Clarify</a:t>
            </a:r>
            <a:r>
              <a:rPr lang="en-NZ" dirty="0" smtClean="0"/>
              <a:t> </a:t>
            </a:r>
            <a:r>
              <a:rPr lang="en-NZ" dirty="0"/>
              <a:t>a point of confusion or difficulty in your </a:t>
            </a:r>
            <a:r>
              <a:rPr lang="en-NZ" dirty="0" smtClean="0"/>
              <a:t>article.  (Did anyone citing your article mention this problem?)</a:t>
            </a:r>
          </a:p>
          <a:p>
            <a:pPr lvl="1"/>
            <a:r>
              <a:rPr lang="en-NZ" dirty="0" smtClean="0"/>
              <a:t>Formulate a “</a:t>
            </a:r>
            <a:r>
              <a:rPr lang="en-NZ" dirty="0" smtClean="0">
                <a:solidFill>
                  <a:srgbClr val="FF0000"/>
                </a:solidFill>
              </a:rPr>
              <a:t>research question</a:t>
            </a:r>
            <a:r>
              <a:rPr lang="en-NZ" dirty="0" smtClean="0"/>
              <a:t>”, and update it as you learn more.  Try to form an interesting question which you can answer in your term paper.  (Draw the bulls-eye around your arrow ;-)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ECB53D-F674-46AE-A8C5-16065ED79E3F}" type="datetime5">
              <a:rPr lang="en-US" smtClean="0"/>
              <a:t>1-Aug-12</a:t>
            </a:fld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53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D43-9596-4253-B20C-4F07AD766C35}" type="datetime5">
              <a:rPr lang="en-US" smtClean="0"/>
              <a:t>1-Aug-12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918450" cy="100783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Suggested Search </a:t>
            </a:r>
            <a:r>
              <a:rPr lang="en-US" dirty="0" smtClean="0">
                <a:solidFill>
                  <a:schemeClr val="tx1"/>
                </a:solidFill>
              </a:rPr>
              <a:t>Process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760"/>
            <a:ext cx="7772400" cy="4824536"/>
          </a:xfrm>
        </p:spPr>
        <p:txBody>
          <a:bodyPr/>
          <a:lstStyle/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>
                <a:latin typeface="Helvetica" pitchFamily="34" charset="0"/>
              </a:rPr>
              <a:t>Find at least one “good” source, </a:t>
            </a:r>
            <a:r>
              <a:rPr lang="en-US" sz="2000" dirty="0" smtClean="0">
                <a:latin typeface="Helvetica" pitchFamily="34" charset="0"/>
              </a:rPr>
              <a:t>from your required readings.</a:t>
            </a:r>
            <a:endParaRPr lang="en-US" sz="2000" dirty="0">
              <a:latin typeface="Helvetica" pitchFamily="34" charset="0"/>
            </a:endParaRPr>
          </a:p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>
                <a:latin typeface="Helvetica" pitchFamily="34" charset="0"/>
              </a:rPr>
              <a:t>Find more good sources by…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that cite </a:t>
            </a:r>
            <a:r>
              <a:rPr lang="en-US" sz="1800" dirty="0">
                <a:latin typeface="Helvetica" pitchFamily="34" charset="0"/>
              </a:rPr>
              <a:t>your “good” source (use </a:t>
            </a:r>
            <a:r>
              <a:rPr lang="en-US" sz="1800" dirty="0">
                <a:latin typeface="Helvetica" pitchFamily="34" charset="0"/>
                <a:hlinkClick r:id="rId2"/>
              </a:rPr>
              <a:t>http://citeseer.nj.nec.com/cs</a:t>
            </a:r>
            <a:r>
              <a:rPr lang="en-US" sz="1800" dirty="0">
                <a:latin typeface="Helvetica" pitchFamily="34" charset="0"/>
              </a:rPr>
              <a:t> or Web of Science).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that are cited by</a:t>
            </a:r>
            <a:r>
              <a:rPr lang="en-US" sz="1800" dirty="0">
                <a:latin typeface="Helvetica" pitchFamily="34" charset="0"/>
              </a:rPr>
              <a:t> your “good” source (use its bibliographic information)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Finding other sources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written by the author(s) and co-authors </a:t>
            </a:r>
            <a:r>
              <a:rPr lang="en-US" sz="1800" dirty="0">
                <a:latin typeface="Helvetica" pitchFamily="34" charset="0"/>
              </a:rPr>
              <a:t>of your “good” source (use </a:t>
            </a:r>
            <a:r>
              <a:rPr lang="en-US" sz="1800" dirty="0">
                <a:latin typeface="Helvetica" pitchFamily="34" charset="0"/>
                <a:hlinkClick r:id="rId3"/>
              </a:rPr>
              <a:t>www.google.com</a:t>
            </a:r>
            <a:r>
              <a:rPr lang="en-US" sz="1800" dirty="0">
                <a:latin typeface="Helvetica" pitchFamily="34" charset="0"/>
              </a:rPr>
              <a:t> to find their website; use </a:t>
            </a:r>
            <a:r>
              <a:rPr lang="en-US" sz="1800" dirty="0">
                <a:latin typeface="Helvetica" pitchFamily="34" charset="0"/>
                <a:hlinkClick r:id="rId4"/>
              </a:rPr>
              <a:t>http://www.informatik.uni-trier.de/~ley/db/</a:t>
            </a:r>
            <a:r>
              <a:rPr lang="en-US" sz="1800" dirty="0">
                <a:latin typeface="Helvetica" pitchFamily="34" charset="0"/>
              </a:rPr>
              <a:t> to find their pubs)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Identify </a:t>
            </a:r>
            <a:r>
              <a:rPr lang="en-US" sz="1800" dirty="0" smtClean="0">
                <a:solidFill>
                  <a:srgbClr val="FF0000"/>
                </a:solidFill>
                <a:latin typeface="Helvetica" pitchFamily="34" charset="0"/>
              </a:rPr>
              <a:t>key words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and phrases</a:t>
            </a:r>
            <a:r>
              <a:rPr lang="en-US" sz="1800" dirty="0">
                <a:latin typeface="Helvetica" pitchFamily="34" charset="0"/>
              </a:rPr>
              <a:t>, use these to search with Google scholar, library databases.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Look at “nearby” articles: </a:t>
            </a:r>
            <a:r>
              <a:rPr lang="en-US" sz="1800" dirty="0">
                <a:solidFill>
                  <a:srgbClr val="FF0000"/>
                </a:solidFill>
                <a:latin typeface="Helvetica" pitchFamily="34" charset="0"/>
              </a:rPr>
              <a:t>same journal, same conference</a:t>
            </a:r>
            <a:r>
              <a:rPr lang="en-US" sz="1800" dirty="0">
                <a:latin typeface="Helvetica" pitchFamily="34" charset="0"/>
              </a:rPr>
              <a:t>.</a:t>
            </a:r>
          </a:p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>
                <a:solidFill>
                  <a:srgbClr val="FF0000"/>
                </a:solidFill>
                <a:latin typeface="Helvetica" pitchFamily="34" charset="0"/>
              </a:rPr>
              <a:t>Narrow</a:t>
            </a:r>
            <a:r>
              <a:rPr lang="en-US" sz="2000" dirty="0">
                <a:latin typeface="Helvetica" pitchFamily="34" charset="0"/>
              </a:rPr>
              <a:t> your topic, to limit the number of relevant sources</a:t>
            </a:r>
            <a:r>
              <a:rPr lang="en-US" sz="2000" dirty="0" smtClean="0">
                <a:latin typeface="Helvetica" pitchFamily="34" charset="0"/>
              </a:rPr>
              <a:t>.</a:t>
            </a:r>
          </a:p>
          <a:p>
            <a:pPr marL="901700" lvl="1" indent="-358775">
              <a:lnSpc>
                <a:spcPct val="80000"/>
              </a:lnSpc>
              <a:buFont typeface="Monotype Sorts" pitchFamily="2" charset="2"/>
              <a:buAutoNum type="alphaLcParenR"/>
            </a:pPr>
            <a:r>
              <a:rPr lang="en-US" sz="1800" dirty="0">
                <a:latin typeface="Helvetica" pitchFamily="34" charset="0"/>
              </a:rPr>
              <a:t>You should find two to five highly-relevant sources, and you should be confident that other scholars on the same topic would identify these. </a:t>
            </a:r>
          </a:p>
          <a:p>
            <a:pPr marL="363538" indent="-363538">
              <a:lnSpc>
                <a:spcPct val="80000"/>
              </a:lnSpc>
              <a:buFont typeface="Monotype Sorts" pitchFamily="2" charset="2"/>
              <a:buAutoNum type="arabicPeriod"/>
            </a:pPr>
            <a:r>
              <a:rPr lang="en-US" sz="2000" dirty="0">
                <a:latin typeface="Helvetica" pitchFamily="34" charset="0"/>
              </a:rPr>
              <a:t>Use </a:t>
            </a:r>
            <a:r>
              <a:rPr lang="en-US" sz="2000" dirty="0">
                <a:solidFill>
                  <a:srgbClr val="FF0000"/>
                </a:solidFill>
                <a:latin typeface="Helvetica" pitchFamily="34" charset="0"/>
              </a:rPr>
              <a:t>scholarly</a:t>
            </a:r>
            <a:r>
              <a:rPr lang="en-US" sz="2000" dirty="0">
                <a:latin typeface="Helvetica" pitchFamily="34" charset="0"/>
              </a:rPr>
              <a:t> (archival) </a:t>
            </a:r>
            <a:r>
              <a:rPr lang="en-US" sz="2000" dirty="0" smtClean="0">
                <a:latin typeface="Helvetica" pitchFamily="34" charset="0"/>
              </a:rPr>
              <a:t>sources</a:t>
            </a:r>
            <a:r>
              <a:rPr lang="en-US" sz="2000" dirty="0">
                <a:latin typeface="Helvetica" pitchFamily="34" charset="0"/>
              </a:rPr>
              <a:t>.  </a:t>
            </a:r>
            <a:r>
              <a:rPr lang="en-US" sz="2000" dirty="0" smtClean="0">
                <a:latin typeface="Helvetica" pitchFamily="34" charset="0"/>
              </a:rPr>
              <a:t>Do not </a:t>
            </a:r>
            <a:r>
              <a:rPr lang="en-US" sz="2000" dirty="0">
                <a:latin typeface="Helvetica" pitchFamily="34" charset="0"/>
              </a:rPr>
              <a:t>rely </a:t>
            </a:r>
            <a:r>
              <a:rPr lang="en-US" sz="2000" dirty="0" smtClean="0">
                <a:latin typeface="Helvetica" pitchFamily="34" charset="0"/>
              </a:rPr>
              <a:t>on Wikipedia, magazines, personal webpages, blogs, tutorials; dig deeper to discover a credible source!</a:t>
            </a:r>
            <a:endParaRPr lang="en-NZ" sz="2000" dirty="0">
              <a:latin typeface="Helvetic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143000"/>
          </a:xfrm>
        </p:spPr>
        <p:txBody>
          <a:bodyPr/>
          <a:lstStyle/>
          <a:p>
            <a:r>
              <a:rPr lang="en-NZ" dirty="0" smtClean="0"/>
              <a:t>Feedback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755232"/>
          </a:xfrm>
        </p:spPr>
        <p:txBody>
          <a:bodyPr>
            <a:normAutofit fontScale="92500" lnSpcReduction="20000"/>
          </a:bodyPr>
          <a:lstStyle/>
          <a:p>
            <a:r>
              <a:rPr lang="en-NZ" dirty="0"/>
              <a:t>Students who would like feedback from an </a:t>
            </a:r>
            <a:r>
              <a:rPr lang="en-NZ" dirty="0" smtClean="0"/>
              <a:t>instructor on their term paper should send an email containing</a:t>
            </a:r>
          </a:p>
          <a:p>
            <a:pPr lvl="1"/>
            <a:r>
              <a:rPr lang="en-NZ" dirty="0" smtClean="0"/>
              <a:t>A </a:t>
            </a:r>
            <a:r>
              <a:rPr lang="en-NZ" dirty="0" smtClean="0">
                <a:solidFill>
                  <a:srgbClr val="FF0000"/>
                </a:solidFill>
              </a:rPr>
              <a:t>proposed topic </a:t>
            </a:r>
            <a:r>
              <a:rPr lang="en-NZ" dirty="0" smtClean="0"/>
              <a:t>(one or two sentences; not just a word or phrase),</a:t>
            </a:r>
          </a:p>
          <a:p>
            <a:pPr lvl="1"/>
            <a:r>
              <a:rPr lang="en-NZ" dirty="0" smtClean="0"/>
              <a:t>Bibliographic detail on a </a:t>
            </a:r>
            <a:r>
              <a:rPr lang="en-NZ" dirty="0" smtClean="0">
                <a:solidFill>
                  <a:srgbClr val="FF0000"/>
                </a:solidFill>
              </a:rPr>
              <a:t>“base” article </a:t>
            </a:r>
            <a:r>
              <a:rPr lang="en-NZ" dirty="0" smtClean="0"/>
              <a:t>(this should be a required reading), and</a:t>
            </a:r>
          </a:p>
          <a:p>
            <a:pPr lvl="1"/>
            <a:r>
              <a:rPr lang="en-NZ" dirty="0" smtClean="0"/>
              <a:t>Bibliographic detail (at least author, title, DOI, year) on any </a:t>
            </a:r>
            <a:r>
              <a:rPr lang="en-NZ" dirty="0" smtClean="0">
                <a:solidFill>
                  <a:srgbClr val="FF0000"/>
                </a:solidFill>
              </a:rPr>
              <a:t>other proposed references</a:t>
            </a:r>
            <a:r>
              <a:rPr lang="en-NZ" dirty="0" smtClean="0"/>
              <a:t>. </a:t>
            </a:r>
          </a:p>
          <a:p>
            <a:r>
              <a:rPr lang="en-NZ" dirty="0" smtClean="0"/>
              <a:t>We </a:t>
            </a:r>
            <a:r>
              <a:rPr lang="en-NZ" dirty="0"/>
              <a:t>will endeavour to respond within </a:t>
            </a:r>
            <a:r>
              <a:rPr lang="en-NZ" dirty="0" smtClean="0"/>
              <a:t>seven </a:t>
            </a:r>
            <a:r>
              <a:rPr lang="en-NZ" dirty="0"/>
              <a:t>days to all such emails, if they are sent before the end of Week </a:t>
            </a:r>
            <a:r>
              <a:rPr lang="en-NZ" dirty="0" smtClean="0"/>
              <a:t>7 (Friday, 14 September).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8D04D3-5FE6-4EEE-85E5-F427B59FFF8D}" type="datetime5">
              <a:rPr lang="en-US" smtClean="0"/>
              <a:t>1-Aug-12</a:t>
            </a:fld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3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0B5B5E-3918-49BF-B922-3E33FAB3B150}" type="datetime5">
              <a:rPr lang="en-US" sz="900" smtClean="0">
                <a:latin typeface="Arial" charset="0"/>
              </a:rPr>
              <a:t>1-Aug-12</a:t>
            </a:fld>
            <a:endParaRPr lang="en-US" sz="13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NZ" smtClean="0"/>
              <a:t>Assessment: 15% oral seminar</a:t>
            </a:r>
            <a:endParaRPr lang="en-AU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28013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z="2400" smtClean="0"/>
              <a:t>You will deliver an oral presentation on one of the required readings, during a lecture period.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Your slideshow should focus your classmates’ attention on </a:t>
            </a:r>
            <a:r>
              <a:rPr lang="en-AU" sz="2400" b="1" smtClean="0"/>
              <a:t>one or two important aspects</a:t>
            </a:r>
            <a:r>
              <a:rPr lang="en-AU" sz="2400" smtClean="0"/>
              <a:t> of your article, showing your </a:t>
            </a:r>
            <a:r>
              <a:rPr lang="en-AU" sz="2400" b="1" smtClean="0"/>
              <a:t>critical and appreciative </a:t>
            </a:r>
            <a:r>
              <a:rPr lang="en-AU" sz="2400" smtClean="0"/>
              <a:t>understanding.  (7%)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You must present a draft of your slideshow to the instructor, one week before your scheduled presentation date.  The instructor will give you some ideas on how to improve your presentation.  (1%)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You must present your slideshow in 4.5 to 7.5 minutes.  (2%)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There should be at least one thought-provoking question in your slideshow.  (2%)</a:t>
            </a:r>
          </a:p>
          <a:p>
            <a:pPr>
              <a:lnSpc>
                <a:spcPct val="90000"/>
              </a:lnSpc>
            </a:pPr>
            <a:r>
              <a:rPr lang="en-AU" sz="2400" smtClean="0"/>
              <a:t>You must participate in the question-and-answer session run by the instructor after your presentation.  (3%)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A1DA90A-8063-4B48-BE1C-9273B8634161}" type="datetime5">
              <a:rPr lang="en-US" sz="1000" smtClean="0">
                <a:latin typeface="Arial" charset="0"/>
              </a:rPr>
              <a:t>1-Aug-12</a:t>
            </a:fld>
            <a:endParaRPr lang="en-US" sz="1400" smtClean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B50739-DF07-44AE-A5BF-B305E8F975FD}" type="slidenum">
              <a:rPr lang="en-US" sz="1000" smtClean="0">
                <a:latin typeface="Arial" charset="0"/>
              </a:rPr>
              <a:pPr/>
              <a:t>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998537"/>
          </a:xfrm>
        </p:spPr>
        <p:txBody>
          <a:bodyPr/>
          <a:lstStyle/>
          <a:p>
            <a:r>
              <a:rPr lang="en-US" dirty="0" smtClean="0"/>
              <a:t>Slideshow </a:t>
            </a:r>
            <a:r>
              <a:rPr lang="en-US" dirty="0" err="1" smtClean="0"/>
              <a:t>Organisation</a:t>
            </a: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981075"/>
            <a:ext cx="7993063" cy="5111750"/>
          </a:xfrm>
        </p:spPr>
        <p:txBody>
          <a:bodyPr/>
          <a:lstStyle/>
          <a:p>
            <a:r>
              <a:rPr lang="en-US" sz="2800" dirty="0" smtClean="0"/>
              <a:t>You should prepare about six slides for a six-minute seminar. I suggest the following order:</a:t>
            </a:r>
          </a:p>
          <a:p>
            <a:pPr marL="914400" lvl="1" indent="-457200">
              <a:buFont typeface="Times New Roman" pitchFamily="18" charset="0"/>
              <a:buAutoNum type="arabicPeriod"/>
            </a:pPr>
            <a:r>
              <a:rPr lang="en-US" sz="2400" dirty="0" smtClean="0"/>
              <a:t>A title slide, with full bibliographic information (</a:t>
            </a:r>
            <a:r>
              <a:rPr lang="en-US" sz="2400" dirty="0" smtClean="0">
                <a:solidFill>
                  <a:srgbClr val="FF0000"/>
                </a:solidFill>
              </a:rPr>
              <a:t>required!</a:t>
            </a:r>
            <a:r>
              <a:rPr lang="en-US" sz="2400" dirty="0" smtClean="0"/>
              <a:t>) on the article you are presenting;</a:t>
            </a:r>
          </a:p>
          <a:p>
            <a:pPr marL="914400" lvl="1" indent="-457200">
              <a:buFont typeface="Times New Roman" pitchFamily="18" charset="0"/>
              <a:buAutoNum type="arabicPeriod"/>
            </a:pPr>
            <a:r>
              <a:rPr lang="en-US" sz="2400" dirty="0" smtClean="0"/>
              <a:t>A </a:t>
            </a:r>
            <a:r>
              <a:rPr lang="en-US" sz="2400" dirty="0" smtClean="0">
                <a:solidFill>
                  <a:srgbClr val="FF0000"/>
                </a:solidFill>
              </a:rPr>
              <a:t>one-sentence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summary</a:t>
            </a:r>
            <a:r>
              <a:rPr lang="en-US" sz="2400" dirty="0" smtClean="0"/>
              <a:t> of the article;</a:t>
            </a:r>
          </a:p>
          <a:p>
            <a:pPr marL="914400" lvl="1" indent="-457200">
              <a:buFont typeface="Times New Roman" pitchFamily="18" charset="0"/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One</a:t>
            </a:r>
            <a:r>
              <a:rPr lang="en-US" sz="2400" dirty="0" smtClean="0"/>
              <a:t> critical comment and </a:t>
            </a:r>
            <a:r>
              <a:rPr lang="en-US" sz="2400" dirty="0" smtClean="0">
                <a:solidFill>
                  <a:srgbClr val="FF0000"/>
                </a:solidFill>
              </a:rPr>
              <a:t>one</a:t>
            </a:r>
            <a:r>
              <a:rPr lang="en-US" sz="2400" dirty="0" smtClean="0"/>
              <a:t> appreciative comment, indicating </a:t>
            </a:r>
            <a:r>
              <a:rPr lang="en-US" sz="2400" dirty="0" smtClean="0">
                <a:solidFill>
                  <a:srgbClr val="FF0000"/>
                </a:solidFill>
              </a:rPr>
              <a:t>why</a:t>
            </a:r>
            <a:r>
              <a:rPr lang="en-US" sz="2400" dirty="0" smtClean="0"/>
              <a:t> you think your fellow students should read this article and </a:t>
            </a:r>
            <a:r>
              <a:rPr lang="en-US" sz="2400" dirty="0" smtClean="0">
                <a:solidFill>
                  <a:srgbClr val="FF0000"/>
                </a:solidFill>
              </a:rPr>
              <a:t>what</a:t>
            </a:r>
            <a:r>
              <a:rPr lang="en-US" sz="2400" dirty="0" smtClean="0"/>
              <a:t> important results (or mistakes) they should watch out for;</a:t>
            </a:r>
          </a:p>
          <a:p>
            <a:pPr marL="914400" lvl="1" indent="-457200">
              <a:buFont typeface="Times New Roman" pitchFamily="18" charset="0"/>
              <a:buAutoNum type="arabicPeriod"/>
            </a:pPr>
            <a:r>
              <a:rPr lang="en-US" sz="2400" dirty="0" smtClean="0"/>
              <a:t>An explanation (2 or 3 slides) of </a:t>
            </a:r>
            <a:r>
              <a:rPr lang="en-US" sz="2400" i="1" dirty="0" smtClean="0">
                <a:solidFill>
                  <a:srgbClr val="FF0000"/>
                </a:solidFill>
              </a:rPr>
              <a:t>one</a:t>
            </a:r>
            <a:r>
              <a:rPr lang="en-US" sz="2400" dirty="0" smtClean="0"/>
              <a:t> of your comments;</a:t>
            </a:r>
          </a:p>
          <a:p>
            <a:pPr marL="914400" lvl="1" indent="-457200">
              <a:buFont typeface="Times New Roman" pitchFamily="18" charset="0"/>
              <a:buAutoNum type="arabicPeriod"/>
            </a:pPr>
            <a:r>
              <a:rPr lang="en-US" sz="2400" dirty="0" smtClean="0"/>
              <a:t>A question to stimulate discussion.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24B95D8-11A0-424F-8ECD-08E86B1E8535}" type="slidenum">
              <a:rPr lang="en-US" sz="1000" smtClean="0">
                <a:latin typeface="Arial" charset="0"/>
              </a:rPr>
              <a:pPr/>
              <a:t>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54087"/>
          </a:xfrm>
        </p:spPr>
        <p:txBody>
          <a:bodyPr/>
          <a:lstStyle/>
          <a:p>
            <a:r>
              <a:rPr lang="en-NZ" sz="4000" dirty="0" smtClean="0"/>
              <a:t>Appreciation and Criticism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71563"/>
            <a:ext cx="8452619" cy="5214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400" dirty="0" smtClean="0"/>
              <a:t>Your </a:t>
            </a:r>
            <a:r>
              <a:rPr lang="en-NZ" sz="2400" dirty="0" smtClean="0">
                <a:solidFill>
                  <a:schemeClr val="accent2"/>
                </a:solidFill>
              </a:rPr>
              <a:t>appreciative</a:t>
            </a:r>
            <a:r>
              <a:rPr lang="en-NZ" sz="2400" dirty="0" smtClean="0"/>
              <a:t> comment should indicate </a:t>
            </a:r>
            <a:r>
              <a:rPr lang="en-NZ" sz="2400" dirty="0" smtClean="0">
                <a:solidFill>
                  <a:srgbClr val="FF0000"/>
                </a:solidFill>
              </a:rPr>
              <a:t>WHAT</a:t>
            </a:r>
            <a:r>
              <a:rPr lang="en-NZ" sz="2400" dirty="0" smtClean="0"/>
              <a:t> you think is good and </a:t>
            </a:r>
            <a:r>
              <a:rPr lang="en-NZ" sz="2400" dirty="0" smtClean="0">
                <a:solidFill>
                  <a:srgbClr val="FF0000"/>
                </a:solidFill>
              </a:rPr>
              <a:t>WHY</a:t>
            </a:r>
            <a:r>
              <a:rPr lang="en-NZ" sz="2400" dirty="0" smtClean="0"/>
              <a:t> you think it is good.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An article may offer an explanation, taxonomy, experimental measurement, security analysis, technological design, or proof of correctness.  This is a “</a:t>
            </a:r>
            <a:r>
              <a:rPr lang="en-NZ" sz="2000" dirty="0" smtClean="0">
                <a:solidFill>
                  <a:srgbClr val="FF0000"/>
                </a:solidFill>
              </a:rPr>
              <a:t>what</a:t>
            </a:r>
            <a:r>
              <a:rPr lang="en-NZ" sz="2000" dirty="0" smtClean="0"/>
              <a:t>”.  Be careful to focus on a single contribution from the article.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Imagine a computer security professional asking you the following question: “</a:t>
            </a:r>
            <a:r>
              <a:rPr lang="en-NZ" sz="2000" dirty="0" smtClean="0">
                <a:solidFill>
                  <a:srgbClr val="FF0000"/>
                </a:solidFill>
              </a:rPr>
              <a:t>why</a:t>
            </a:r>
            <a:r>
              <a:rPr lang="en-NZ" sz="2000" dirty="0" smtClean="0"/>
              <a:t> should I try to understand the contribution you have identified?”  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Do </a:t>
            </a:r>
            <a:r>
              <a:rPr lang="en-NZ" sz="2000" i="1" dirty="0" smtClean="0"/>
              <a:t>not</a:t>
            </a:r>
            <a:r>
              <a:rPr lang="en-NZ" sz="2000" dirty="0" smtClean="0"/>
              <a:t> try to provide a full explanation of the “what”.</a:t>
            </a:r>
            <a:r>
              <a:rPr lang="en-NZ" sz="2000" dirty="0"/>
              <a:t> </a:t>
            </a:r>
            <a:r>
              <a:rPr lang="en-NZ" sz="2000" dirty="0" smtClean="0"/>
              <a:t> </a:t>
            </a:r>
            <a:r>
              <a:rPr lang="en-NZ" sz="2000" dirty="0"/>
              <a:t>Y</a:t>
            </a:r>
            <a:r>
              <a:rPr lang="en-NZ" sz="2000" dirty="0" smtClean="0"/>
              <a:t>our audience must re-read the relevant section of the article, and think about it, to learn something non-trivial – and if you are appreciating a trivial aspect of the article, then this is a “backhanded compliment” and not a valid appreciation.</a:t>
            </a:r>
            <a:endParaRPr lang="en-NZ" sz="2400" dirty="0" smtClean="0"/>
          </a:p>
          <a:p>
            <a:pPr>
              <a:lnSpc>
                <a:spcPct val="90000"/>
              </a:lnSpc>
            </a:pPr>
            <a:r>
              <a:rPr lang="en-NZ" sz="2400" dirty="0" smtClean="0"/>
              <a:t>Your </a:t>
            </a:r>
            <a:r>
              <a:rPr lang="en-NZ" sz="2400" dirty="0" smtClean="0">
                <a:solidFill>
                  <a:schemeClr val="accent2"/>
                </a:solidFill>
              </a:rPr>
              <a:t>critical</a:t>
            </a:r>
            <a:r>
              <a:rPr lang="en-NZ" sz="2400" dirty="0" smtClean="0"/>
              <a:t> comment might alert your classmates to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an error in an equation, an undisclosed experimental setup, or a limitation on the validity or applicability of the claimed results.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D4C0DC-7A27-4EE5-BFCA-006B54FF0E1E}" type="datetime5">
              <a:rPr lang="en-US" smtClean="0"/>
              <a:t>1-Aug-12</a:t>
            </a:fld>
            <a:endParaRPr lang="en-US" sz="140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ED6264E-2183-40A0-98A9-5249819107E1}" type="datetime5">
              <a:rPr lang="en-US" sz="1000" smtClean="0">
                <a:latin typeface="Arial" charset="0"/>
              </a:rPr>
              <a:t>1-Aug-12</a:t>
            </a:fld>
            <a:endParaRPr lang="en-US" sz="1400" smtClean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25CE56-2005-4973-B2E1-785232E2F6F2}" type="slidenum">
              <a:rPr lang="en-US" sz="1000" smtClean="0">
                <a:latin typeface="Arial" charset="0"/>
              </a:rPr>
              <a:pPr/>
              <a:t>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60648"/>
            <a:ext cx="7772400" cy="864096"/>
          </a:xfrm>
        </p:spPr>
        <p:txBody>
          <a:bodyPr/>
          <a:lstStyle/>
          <a:p>
            <a:r>
              <a:rPr lang="en-NZ" sz="4000" dirty="0" smtClean="0"/>
              <a:t>What makes a question “good”?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196776"/>
            <a:ext cx="8352606" cy="518455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400" dirty="0" smtClean="0"/>
              <a:t>Your question should challenge your fellow students to </a:t>
            </a:r>
            <a:r>
              <a:rPr lang="en-NZ" sz="2400" dirty="0" smtClean="0">
                <a:solidFill>
                  <a:srgbClr val="FF0000"/>
                </a:solidFill>
              </a:rPr>
              <a:t>compare/contrast/combine</a:t>
            </a:r>
            <a:r>
              <a:rPr lang="en-NZ" sz="2400" dirty="0" smtClean="0"/>
              <a:t> the comments in your oral presentation, with 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the articles (if any) that have been presented </a:t>
            </a:r>
            <a:r>
              <a:rPr lang="en-NZ" sz="2000" dirty="0" smtClean="0">
                <a:solidFill>
                  <a:srgbClr val="FF0000"/>
                </a:solidFill>
              </a:rPr>
              <a:t>previously</a:t>
            </a:r>
            <a:r>
              <a:rPr lang="en-NZ" sz="2000" dirty="0" smtClean="0"/>
              <a:t> in this class, and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>
                <a:solidFill>
                  <a:srgbClr val="FF0000"/>
                </a:solidFill>
              </a:rPr>
              <a:t>general knowledge </a:t>
            </a:r>
            <a:r>
              <a:rPr lang="en-NZ" sz="2000" dirty="0" smtClean="0"/>
              <a:t>of computer science.</a:t>
            </a:r>
          </a:p>
          <a:p>
            <a:pPr>
              <a:lnSpc>
                <a:spcPct val="90000"/>
              </a:lnSpc>
            </a:pPr>
            <a:r>
              <a:rPr lang="en-NZ" sz="2400" dirty="0" smtClean="0"/>
              <a:t>Your question should be answerable by anyone who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has a broad undergraduate education in computer science, and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is able to reflect critically and appreciatively on all assigned readings, all oral presentations, and all prior discussions in COMPSCI 725 lecture periods.</a:t>
            </a:r>
          </a:p>
          <a:p>
            <a:pPr>
              <a:lnSpc>
                <a:spcPct val="90000"/>
              </a:lnSpc>
            </a:pPr>
            <a:r>
              <a:rPr lang="en-NZ" sz="2400" dirty="0" smtClean="0"/>
              <a:t>Your question should stimulate creativity and analysis, and should not require memory of technical detail.</a:t>
            </a:r>
          </a:p>
          <a:p>
            <a:pPr>
              <a:lnSpc>
                <a:spcPct val="90000"/>
              </a:lnSpc>
            </a:pPr>
            <a:r>
              <a:rPr lang="en-NZ" sz="2400" dirty="0" smtClean="0"/>
              <a:t>Your question should be appropriate for a short-answer question requiring a few minutes on a closed-book final exam.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E8EDCE4-20C2-434D-B635-A1B68552DD05}" type="datetime5">
              <a:rPr lang="en-US" sz="1000" smtClean="0">
                <a:latin typeface="Arial" charset="0"/>
              </a:rPr>
              <a:t>1-Aug-12</a:t>
            </a:fld>
            <a:endParaRPr lang="en-US" sz="1400" smtClean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C927FD1-1CD4-45EB-AECF-3F7519F38A2F}" type="slidenum">
              <a:rPr lang="en-US" sz="1000" smtClean="0">
                <a:latin typeface="Arial" charset="0"/>
              </a:rPr>
              <a:pPr/>
              <a:t>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836613"/>
          </a:xfrm>
        </p:spPr>
        <p:txBody>
          <a:bodyPr/>
          <a:lstStyle/>
          <a:p>
            <a:r>
              <a:rPr lang="en-NZ" smtClean="0"/>
              <a:t>Creating your Oral Presentation</a:t>
            </a:r>
            <a:endParaRPr lang="en-AU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85225" cy="540067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000" dirty="0" smtClean="0"/>
              <a:t>Write some critical &amp; appreciative comments after reading your article very carefully.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Construct a first draft of your presentation: use PowerPoint or your </a:t>
            </a:r>
            <a:r>
              <a:rPr lang="en-US" sz="2000" dirty="0" err="1" smtClean="0"/>
              <a:t>favourite</a:t>
            </a:r>
            <a:r>
              <a:rPr lang="en-US" sz="2000" dirty="0" smtClean="0"/>
              <a:t> presentation builder (but not MS Word!).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Rehearse your draft presentation by yourself, and then rehearse with a friend.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Revise your draft presentation after each rehearsal.  Add a question if you haven’t done so already.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Deliver your draft presentation at a tutorial, in the week </a:t>
            </a:r>
            <a:r>
              <a:rPr lang="en-US" sz="2000" dirty="0" smtClean="0">
                <a:solidFill>
                  <a:srgbClr val="FF0000"/>
                </a:solidFill>
              </a:rPr>
              <a:t>prior</a:t>
            </a:r>
            <a:r>
              <a:rPr lang="en-US" sz="2000" dirty="0" smtClean="0"/>
              <a:t> to your scheduled presentation date at COMPSCI 725 lectures.  (Carry your presentation file to the tutorial room on a USB stick, or on your laptop.)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Prepare a final version of your presentation slides, </a:t>
            </a:r>
            <a:r>
              <a:rPr lang="en-US" sz="2000" dirty="0" smtClean="0">
                <a:solidFill>
                  <a:srgbClr val="FF0000"/>
                </a:solidFill>
              </a:rPr>
              <a:t>after</a:t>
            </a:r>
            <a:r>
              <a:rPr lang="en-US" sz="2000" dirty="0" smtClean="0"/>
              <a:t> hearing comments from the lecturer and other student(s) at tutorial.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Carry your final-version presentation slides to the COMPSCI 725 lecture on a </a:t>
            </a:r>
            <a:r>
              <a:rPr lang="en-US" sz="2000" dirty="0" smtClean="0">
                <a:solidFill>
                  <a:srgbClr val="FF0000"/>
                </a:solidFill>
              </a:rPr>
              <a:t>USB stick</a:t>
            </a:r>
            <a:r>
              <a:rPr lang="en-US" sz="2000" dirty="0" smtClean="0"/>
              <a:t>, on the day scheduled for your presentation.  Your presentation file will be mounted on the class website.</a:t>
            </a:r>
          </a:p>
          <a:p>
            <a:pPr marL="609600" indent="-609600">
              <a:buFontTx/>
              <a:buAutoNum type="arabicPeriod"/>
            </a:pPr>
            <a:r>
              <a:rPr lang="en-US" sz="2000" dirty="0" smtClean="0"/>
              <a:t>You’ll probably spend </a:t>
            </a:r>
            <a:r>
              <a:rPr lang="en-US" sz="2000" b="1" dirty="0" smtClean="0">
                <a:solidFill>
                  <a:srgbClr val="FF0000"/>
                </a:solidFill>
              </a:rPr>
              <a:t>10 hours </a:t>
            </a:r>
            <a:r>
              <a:rPr lang="en-US" sz="2000" dirty="0" smtClean="0"/>
              <a:t>preparing a good 6-minute presentation!</a:t>
            </a:r>
            <a:endParaRPr lang="en-A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1B1BD48-7402-4D47-9509-815C6380A0C1}" type="datetime5">
              <a:rPr lang="en-US" sz="1000" smtClean="0">
                <a:latin typeface="Arial" charset="0"/>
              </a:rPr>
              <a:t>1-Aug-12</a:t>
            </a:fld>
            <a:endParaRPr lang="en-US" sz="1400" smtClean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D2168B-DBCE-4D52-BE74-5736B2ED87AF}" type="slidenum">
              <a:rPr lang="en-US" sz="1000" smtClean="0">
                <a:latin typeface="Arial" charset="0"/>
              </a:rPr>
              <a:pPr/>
              <a:t>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Your </a:t>
            </a:r>
            <a:r>
              <a:rPr lang="en-US" smtClean="0"/>
              <a:t>Lecturers’ </a:t>
            </a:r>
            <a:r>
              <a:rPr lang="en-US" smtClean="0"/>
              <a:t>Expectations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r>
              <a:rPr lang="en-US" sz="2800" dirty="0" smtClean="0"/>
              <a:t>Presenters should show appreciative and critical understanding of their article, through</a:t>
            </a:r>
          </a:p>
          <a:p>
            <a:pPr lvl="1"/>
            <a:r>
              <a:rPr lang="en-US" sz="2400" dirty="0" smtClean="0"/>
              <a:t>the contents of their slides</a:t>
            </a:r>
          </a:p>
          <a:p>
            <a:pPr lvl="1"/>
            <a:r>
              <a:rPr lang="en-US" sz="2400" dirty="0" smtClean="0"/>
              <a:t>their oral comments when presenting their slides, and</a:t>
            </a:r>
          </a:p>
          <a:p>
            <a:pPr lvl="1"/>
            <a:r>
              <a:rPr lang="en-US" sz="2400" dirty="0" smtClean="0"/>
              <a:t>their handling of the discussion.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Non-presenters should have read the article before the presentation begins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All students should have a working knowledge of what was presented &amp; discussed in class.  </a:t>
            </a:r>
            <a:r>
              <a:rPr lang="en-US" sz="2800" dirty="0" smtClean="0">
                <a:solidFill>
                  <a:srgbClr val="FF0000"/>
                </a:solidFill>
              </a:rPr>
              <a:t>This will be tested in your final examination.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6DDF1DD-7498-4A83-A55A-EFEC3718C9F5}" type="datetime5">
              <a:rPr lang="en-US" sz="900" smtClean="0">
                <a:latin typeface="Arial" charset="0"/>
              </a:rPr>
              <a:t>1-Aug-12</a:t>
            </a:fld>
            <a:endParaRPr lang="en-US" sz="13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smtClean="0"/>
              <a:t>Assessment: 25% term paper</a:t>
            </a:r>
            <a:endParaRPr lang="en-AU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993062" cy="5113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sz="2400" dirty="0" smtClean="0"/>
              <a:t>You must demonstrate your critical and appreciative understanding of 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at least </a:t>
            </a:r>
            <a:r>
              <a:rPr lang="en-AU" sz="2000" b="1" dirty="0" smtClean="0">
                <a:solidFill>
                  <a:srgbClr val="FF0000"/>
                </a:solidFill>
              </a:rPr>
              <a:t>three</a:t>
            </a:r>
            <a:r>
              <a:rPr lang="en-AU" sz="2000" dirty="0" smtClean="0"/>
              <a:t> professional publications relevant to software security.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At least </a:t>
            </a:r>
            <a:r>
              <a:rPr lang="en-NZ" sz="2000" b="1" dirty="0" smtClean="0">
                <a:solidFill>
                  <a:srgbClr val="FF0000"/>
                </a:solidFill>
              </a:rPr>
              <a:t>one</a:t>
            </a:r>
            <a:r>
              <a:rPr lang="en-NZ" sz="2000" dirty="0" smtClean="0"/>
              <a:t> of your references must be a required reading for this course.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You must also cite and (at least briefly) discuss </a:t>
            </a:r>
            <a:r>
              <a:rPr lang="en-NZ" sz="2000" b="1" dirty="0" smtClean="0">
                <a:solidFill>
                  <a:srgbClr val="FF0000"/>
                </a:solidFill>
              </a:rPr>
              <a:t>any other</a:t>
            </a:r>
            <a:r>
              <a:rPr lang="en-NZ" sz="2000" dirty="0" smtClean="0">
                <a:solidFill>
                  <a:srgbClr val="FF0000"/>
                </a:solidFill>
              </a:rPr>
              <a:t> </a:t>
            </a:r>
            <a:r>
              <a:rPr lang="en-NZ" sz="2000" dirty="0" smtClean="0"/>
              <a:t>required class reading that is closely related to the topic of your term paper.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You must make full and accurate bibliographic references to archival sources</a:t>
            </a:r>
            <a:r>
              <a:rPr lang="en-NZ" sz="2400" dirty="0" smtClean="0"/>
              <a:t>.</a:t>
            </a:r>
            <a:endParaRPr lang="en-AU" sz="2400" dirty="0" smtClean="0"/>
          </a:p>
          <a:p>
            <a:pPr>
              <a:lnSpc>
                <a:spcPct val="90000"/>
              </a:lnSpc>
            </a:pPr>
            <a:r>
              <a:rPr lang="en-AU" sz="2400" dirty="0" smtClean="0"/>
              <a:t>Approximately 10 pages.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Technical words must be spelled and used correctly.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No plagiarism!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I will publish your paper online, if you request this:</a:t>
            </a:r>
          </a:p>
          <a:p>
            <a:pPr lvl="1">
              <a:lnSpc>
                <a:spcPct val="90000"/>
              </a:lnSpc>
            </a:pPr>
            <a:r>
              <a:rPr lang="en-AU" sz="1800" dirty="0" smtClean="0">
                <a:solidFill>
                  <a:schemeClr val="accent2"/>
                </a:solidFill>
              </a:rPr>
              <a:t>http://www.cs.auckland.ac.nz/courses/compsci725s2c/archive/termpapers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87BEA-A4DA-4A6E-9DCC-46B15B0BA1D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AB6152-FBD1-4651-B41B-1546CC94FC24}" type="slidenum">
              <a:rPr lang="en-US" sz="1000" smtClean="0">
                <a:latin typeface="Arial" charset="0"/>
              </a:rPr>
              <a:pPr/>
              <a:t>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smtClean="0"/>
              <a:t>Detailed Requirements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82663"/>
            <a:ext cx="8534400" cy="53260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Your paper should consist of eight to twelve pages of 12-point type with generous margins and 1.5 line spacing.  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Enforcement is indirect. A longer paper takes much longer to write well.  A shorter paper is unlikely to show strong critical and appreciative understanding.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If you use someone else’s words, you must put these in quotation marks and add a reference to your </a:t>
            </a:r>
            <a:r>
              <a:rPr lang="en-US" sz="2400" dirty="0" smtClean="0"/>
              <a:t>source.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I will report extensive plagiarism to the </a:t>
            </a:r>
            <a:r>
              <a:rPr lang="en-US" sz="1800" dirty="0" err="1"/>
              <a:t>HoD</a:t>
            </a:r>
            <a:r>
              <a:rPr lang="en-US" sz="1800" dirty="0"/>
              <a:t>, for possible </a:t>
            </a:r>
            <a:r>
              <a:rPr lang="en-US" sz="1800" dirty="0">
                <a:solidFill>
                  <a:srgbClr val="FF0000"/>
                </a:solidFill>
              </a:rPr>
              <a:t>disciplinary action</a:t>
            </a:r>
            <a:r>
              <a:rPr lang="en-US" sz="18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Use your own words, except when quoting definitions or other people’s opinions. </a:t>
            </a:r>
            <a:r>
              <a:rPr lang="en-US" sz="20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Light paraphrase (i.e. changing a few words) of a declared source implies that you have a very poor understanding of the technical meaning of your source material.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rgbClr val="FF0000"/>
                </a:solidFill>
              </a:rPr>
              <a:t>Light paraphrase of an undeclared source is plagiarism</a:t>
            </a:r>
            <a:r>
              <a:rPr lang="en-US" sz="1800" dirty="0"/>
              <a:t> – and it implies that you have tried to hide your plagiarism by </a:t>
            </a:r>
            <a:r>
              <a:rPr lang="en-US" sz="1800" dirty="0" smtClean="0"/>
              <a:t>paraphrasing</a:t>
            </a:r>
            <a:r>
              <a:rPr lang="en-US" sz="1800" dirty="0"/>
              <a:t>.</a:t>
            </a:r>
            <a:r>
              <a:rPr lang="en-US" sz="1800" dirty="0" smtClean="0"/>
              <a:t>  Declare your source!</a:t>
            </a: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2400" dirty="0"/>
              <a:t>Try to match the style of one of the articles you read in this class.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Technical words must be spelled and used correctly.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You should use a spell-checker and a grammar checker (e.g. MS Word), however we will not mark you down for grammatical mistakes and spelling errors on non-technical words (if your meaning is clear).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Reports are due at 4pm on Friday 12 October.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1270</TotalTime>
  <Words>1593</Words>
  <Application>Microsoft Office PowerPoint</Application>
  <PresentationFormat>On-screen Show (4:3)</PresentationFormat>
  <Paragraphs>119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CompSci 725 Handout 6: Oral Presentations, Projects and Term Reports  1 August 2012</vt:lpstr>
      <vt:lpstr>Assessment: 15% oral seminar</vt:lpstr>
      <vt:lpstr>Slideshow Organisation</vt:lpstr>
      <vt:lpstr>Appreciation and Criticism</vt:lpstr>
      <vt:lpstr>What makes a question “good”?</vt:lpstr>
      <vt:lpstr>Creating your Oral Presentation</vt:lpstr>
      <vt:lpstr>Your Lecturers’ Expectations</vt:lpstr>
      <vt:lpstr>Assessment: 25% term paper</vt:lpstr>
      <vt:lpstr>Detailed Requirements</vt:lpstr>
      <vt:lpstr>Getting Started</vt:lpstr>
      <vt:lpstr>Suggested Search Process</vt:lpstr>
      <vt:lpstr>Feedback</vt:lpstr>
    </vt:vector>
  </TitlesOfParts>
  <Company>University of Auckland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98</cp:revision>
  <cp:lastPrinted>2000-07-11T17:17:34Z</cp:lastPrinted>
  <dcterms:created xsi:type="dcterms:W3CDTF">2000-07-11T15:43:18Z</dcterms:created>
  <dcterms:modified xsi:type="dcterms:W3CDTF">2012-07-31T22:22:14Z</dcterms:modified>
</cp:coreProperties>
</file>