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7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1F202D8-069A-4469-AC3E-6B81F828CD44}">
          <p14:sldIdLst>
            <p14:sldId id="256"/>
            <p14:sldId id="257"/>
            <p14:sldId id="264"/>
            <p14:sldId id="267"/>
            <p14:sldId id="259"/>
            <p14:sldId id="26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77620" autoAdjust="0"/>
  </p:normalViewPr>
  <p:slideViewPr>
    <p:cSldViewPr>
      <p:cViewPr varScale="1">
        <p:scale>
          <a:sx n="56" d="100"/>
          <a:sy n="56" d="100"/>
        </p:scale>
        <p:origin x="-17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209373-CEE7-4DF7-B101-AAEE9F7A6B10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92B5C-9AB6-4C48-805E-8C9873967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191002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9B7CA-90D3-4509-AD63-88CFB079B0BC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F1DB70-D1B7-4030-8271-439B5C3A8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41161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all the data losses reported by the UK Government after the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case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the leaking of personal details of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25 million people in a single incident involving the UK Government’s Revenues and Customs Department (HMRC),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95% is due to cultural factors or the behavior of people whilst only 5% is believed to be due to technology issues.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243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799C006-C931-4A71-B042-847B4E3483B6}" type="datetime1">
              <a:rPr lang="en-US" smtClean="0"/>
              <a:t>9/24/2012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Zainab Masood[5559700]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843BDE9-C2B9-43AC-AB61-5E20501C3E07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329F6-09E5-42B1-A24A-C0A912906C91}" type="datetime1">
              <a:rPr lang="en-US" smtClean="0"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Zainab Masood[5559700]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3BDE9-C2B9-43AC-AB61-5E20501C3E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9B6E-D6BF-4A61-B857-64E61386BD8D}" type="datetime1">
              <a:rPr lang="en-US" smtClean="0"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Zainab Masood[5559700]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3BDE9-C2B9-43AC-AB61-5E20501C3E0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3CD11-3C05-499A-9D41-0A2AD6E36A10}" type="datetime1">
              <a:rPr lang="en-US" smtClean="0"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Zainab Masood[5559700]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3BDE9-C2B9-43AC-AB61-5E20501C3E0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EEB0DD77-BE83-4BBD-9C84-2031E5E6877F}" type="datetime1">
              <a:rPr lang="en-US" smtClean="0"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Zainab Masood[5559700]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843BDE9-C2B9-43AC-AB61-5E20501C3E0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29BD-ED3D-48A9-A630-EF24F78E7DE2}" type="datetime1">
              <a:rPr lang="en-US" smtClean="0"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Zainab Masood[5559700]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3BDE9-C2B9-43AC-AB61-5E20501C3E0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9ACF-747C-4096-B39E-C281B2C1C5C7}" type="datetime1">
              <a:rPr lang="en-US" smtClean="0"/>
              <a:t>9/24/2012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Zainab Masood[5559700]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3BDE9-C2B9-43AC-AB61-5E20501C3E0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B637-FB03-4AB3-838F-BC619B8CAFD5}" type="datetime1">
              <a:rPr lang="en-US" smtClean="0"/>
              <a:t>9/24/2012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Zainab Masood[5559700]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3BDE9-C2B9-43AC-AB61-5E20501C3E0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C87B-D5CA-44FF-8BC2-FEB33C104039}" type="datetime1">
              <a:rPr lang="en-US" smtClean="0"/>
              <a:t>9/24/2012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Zainab Masood[5559700]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3BDE9-C2B9-43AC-AB61-5E20501C3E0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CD9B-7396-4398-A470-A81FB48A509A}" type="datetime1">
              <a:rPr lang="en-US" smtClean="0"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Zainab Masood[5559700]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3BDE9-C2B9-43AC-AB61-5E20501C3E0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26EB-8F48-4B48-BE74-41CC3FA49312}" type="datetime1">
              <a:rPr lang="en-US" smtClean="0"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Zainab Masood[5559700]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3BDE9-C2B9-43AC-AB61-5E20501C3E0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A7F9921-284A-49BB-AD01-1214D0185A6D}" type="datetime1">
              <a:rPr lang="en-US" smtClean="0"/>
              <a:t>9/24/2012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err="1" smtClean="0"/>
              <a:t>Zainab</a:t>
            </a:r>
            <a:r>
              <a:rPr lang="en-US" dirty="0" smtClean="0"/>
              <a:t> </a:t>
            </a:r>
            <a:r>
              <a:rPr lang="en-US" dirty="0" err="1" smtClean="0"/>
              <a:t>Masood</a:t>
            </a:r>
            <a:r>
              <a:rPr lang="en-US" dirty="0" smtClean="0"/>
              <a:t>[5559700]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843BDE9-C2B9-43AC-AB61-5E20501C3E07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Insider Threat Behavior Factors: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A comparison of theory with reported incidents</a:t>
            </a:r>
            <a:endParaRPr lang="en-US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Asmaa</a:t>
            </a:r>
            <a:r>
              <a:rPr lang="en-US" dirty="0" smtClean="0"/>
              <a:t> </a:t>
            </a:r>
            <a:r>
              <a:rPr lang="en-US" dirty="0" err="1" smtClean="0"/>
              <a:t>Munshi</a:t>
            </a:r>
            <a:r>
              <a:rPr lang="en-US" dirty="0" smtClean="0"/>
              <a:t>, Peter Dell and Helen Armstrong </a:t>
            </a:r>
          </a:p>
          <a:p>
            <a:r>
              <a:rPr lang="en-US" sz="1400" dirty="0" smtClean="0"/>
              <a:t>2012 45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Hawaii International Conference  on System Sciences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40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This paper </a:t>
            </a:r>
          </a:p>
          <a:p>
            <a:r>
              <a:rPr lang="en-US" sz="2800" dirty="0"/>
              <a:t>I</a:t>
            </a:r>
            <a:r>
              <a:rPr lang="en-US" sz="2800" dirty="0" smtClean="0"/>
              <a:t>dentifies the factors for insiders behavior</a:t>
            </a:r>
          </a:p>
          <a:p>
            <a:r>
              <a:rPr lang="en-US" sz="2800" dirty="0" smtClean="0"/>
              <a:t>Provides a comparison of academic research with empirical evidence from reported incidents</a:t>
            </a:r>
          </a:p>
          <a:p>
            <a:r>
              <a:rPr lang="en-US" sz="2800" dirty="0" smtClean="0"/>
              <a:t>Recommends future research directions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5119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Appreciative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The paper identified the need for a holistic approach to encapsulate a broader perspective of the insiders behavior.</a:t>
            </a:r>
          </a:p>
          <a:p>
            <a:endParaRPr lang="en-US" dirty="0" smtClean="0"/>
          </a:p>
          <a:p>
            <a:r>
              <a:rPr lang="en-US" dirty="0" smtClean="0"/>
              <a:t>The research conducted is beneficial for security professionals for protection of organizational data.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2928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Appreciative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paper proposed directions </a:t>
            </a:r>
            <a:r>
              <a:rPr lang="en-US" dirty="0"/>
              <a:t>for further </a:t>
            </a:r>
            <a:r>
              <a:rPr lang="en-US" dirty="0" smtClean="0"/>
              <a:t>research</a:t>
            </a:r>
          </a:p>
          <a:p>
            <a:endParaRPr lang="en-US" dirty="0" smtClean="0"/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Gender and Remote Access as factors totally overlooked by Literature.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Psychological Factors needs Literature based research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Outsourcing and Cultural Factor needs Evidence Based Research</a:t>
            </a: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226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Comment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Cultural Factor</a:t>
            </a:r>
          </a:p>
          <a:p>
            <a:endParaRPr lang="en-US" sz="2000" dirty="0" smtClean="0"/>
          </a:p>
          <a:p>
            <a:r>
              <a:rPr lang="en-US" sz="2000" dirty="0" smtClean="0"/>
              <a:t>“According </a:t>
            </a:r>
            <a:r>
              <a:rPr lang="en-US" sz="2000" dirty="0"/>
              <a:t>to </a:t>
            </a:r>
            <a:r>
              <a:rPr lang="en-US" sz="2000" dirty="0" err="1" smtClean="0"/>
              <a:t>Royds</a:t>
            </a:r>
            <a:r>
              <a:rPr lang="en-US" sz="2000" dirty="0" smtClean="0"/>
              <a:t> most </a:t>
            </a:r>
            <a:r>
              <a:rPr lang="en-US" sz="2000" dirty="0"/>
              <a:t>of the data losses reported by </a:t>
            </a:r>
            <a:r>
              <a:rPr lang="en-US" sz="2000" dirty="0" smtClean="0"/>
              <a:t>the government </a:t>
            </a:r>
            <a:r>
              <a:rPr lang="en-US" sz="2000" dirty="0"/>
              <a:t>of the UK since the </a:t>
            </a:r>
            <a:r>
              <a:rPr lang="en-US" sz="1800" b="1" strike="sngStrike" dirty="0" smtClean="0"/>
              <a:t>HRMC</a:t>
            </a:r>
            <a:r>
              <a:rPr lang="en-US" sz="2000" dirty="0" smtClean="0"/>
              <a:t> incident show that </a:t>
            </a:r>
            <a:r>
              <a:rPr lang="en-US" sz="2000" dirty="0"/>
              <a:t>only 5% occur because of technology issues </a:t>
            </a:r>
            <a:r>
              <a:rPr lang="en-US" sz="2000" dirty="0" smtClean="0"/>
              <a:t>while 95</a:t>
            </a:r>
            <a:r>
              <a:rPr lang="en-US" sz="2000" dirty="0"/>
              <a:t>% occur as a result of cultural </a:t>
            </a:r>
            <a:r>
              <a:rPr lang="en-US" sz="2000" dirty="0" smtClean="0"/>
              <a:t>factors”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“Empirical </a:t>
            </a:r>
            <a:r>
              <a:rPr lang="en-US" sz="2000" dirty="0" smtClean="0"/>
              <a:t>evidence from reported incidents reviewed in this study has found no evidence to support </a:t>
            </a:r>
            <a:r>
              <a:rPr lang="en-US" sz="2000" dirty="0" smtClean="0"/>
              <a:t>the assertions</a:t>
            </a:r>
            <a:r>
              <a:rPr lang="en-US" sz="2000" dirty="0" smtClean="0"/>
              <a:t>”</a:t>
            </a:r>
          </a:p>
          <a:p>
            <a:endParaRPr lang="en-US" sz="2000" dirty="0"/>
          </a:p>
          <a:p>
            <a:r>
              <a:rPr lang="en-US" sz="2000" b="1" dirty="0"/>
              <a:t>HMRC</a:t>
            </a:r>
            <a:r>
              <a:rPr lang="en-US" sz="2000" dirty="0"/>
              <a:t> </a:t>
            </a:r>
            <a:r>
              <a:rPr lang="en-US" sz="2000" dirty="0" smtClean="0"/>
              <a:t>[</a:t>
            </a:r>
            <a:r>
              <a:rPr lang="en-US" sz="2000" dirty="0"/>
              <a:t>UK Government’s Revenues and Customs </a:t>
            </a:r>
            <a:r>
              <a:rPr lang="en-US" sz="2000" dirty="0" smtClean="0"/>
              <a:t>Department</a:t>
            </a:r>
            <a:r>
              <a:rPr lang="en-US" sz="2000" dirty="0" smtClean="0"/>
              <a:t>]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3458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For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Let suppose you observe some suspicious activity at your workplace.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smtClean="0"/>
              <a:t>           </a:t>
            </a:r>
            <a:r>
              <a:rPr lang="en-US" sz="3500" dirty="0" smtClean="0"/>
              <a:t>What would be your </a:t>
            </a:r>
            <a:r>
              <a:rPr lang="en-US" sz="3500" dirty="0" smtClean="0"/>
              <a:t>reaction</a:t>
            </a:r>
            <a:r>
              <a:rPr lang="en-US" sz="3500" dirty="0" smtClean="0"/>
              <a:t>?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8001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741</TotalTime>
  <Words>272</Words>
  <Application>Microsoft Office PowerPoint</Application>
  <PresentationFormat>On-screen Show (4:3)</PresentationFormat>
  <Paragraphs>40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Origin</vt:lpstr>
      <vt:lpstr>Insider Threat Behavior Factors: A comparison of theory with reported incidents</vt:lpstr>
      <vt:lpstr>Summary</vt:lpstr>
      <vt:lpstr>Appreciative Comments</vt:lpstr>
      <vt:lpstr>Appreciative Comments</vt:lpstr>
      <vt:lpstr>Critical Comment</vt:lpstr>
      <vt:lpstr>Question For 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TOPIC</dc:title>
  <dc:creator>Zainab</dc:creator>
  <cp:lastModifiedBy>Zainab</cp:lastModifiedBy>
  <cp:revision>113</cp:revision>
  <dcterms:created xsi:type="dcterms:W3CDTF">2012-09-10T10:54:48Z</dcterms:created>
  <dcterms:modified xsi:type="dcterms:W3CDTF">2012-09-23T13:37:07Z</dcterms:modified>
</cp:coreProperties>
</file>