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9" r:id="rId3"/>
    <p:sldId id="264" r:id="rId4"/>
    <p:sldId id="265" r:id="rId5"/>
    <p:sldId id="266" r:id="rId6"/>
    <p:sldId id="262" r:id="rId7"/>
    <p:sldId id="26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640BDB-33D5-4D90-8CC5-28659830B2B7}" type="datetimeFigureOut">
              <a:rPr lang="en-US" smtClean="0"/>
              <a:t>9/17/2012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16091B-A7AD-439E-A117-8A1C060F008B}" type="slidenum">
              <a:rPr lang="en-US" smtClean="0"/>
              <a:t>‹#›</a:t>
            </a:fld>
            <a:endParaRPr lang="en-US"/>
          </a:p>
        </p:txBody>
      </p:sp>
    </p:spTree>
    <p:extLst>
      <p:ext uri="{BB962C8B-B14F-4D97-AF65-F5344CB8AC3E}">
        <p14:creationId xmlns:p14="http://schemas.microsoft.com/office/powerpoint/2010/main" val="2317811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16091B-A7AD-439E-A117-8A1C060F008B}" type="slidenum">
              <a:rPr lang="en-US" smtClean="0"/>
              <a:t>1</a:t>
            </a:fld>
            <a:endParaRPr lang="en-US"/>
          </a:p>
        </p:txBody>
      </p:sp>
    </p:spTree>
    <p:extLst>
      <p:ext uri="{BB962C8B-B14F-4D97-AF65-F5344CB8AC3E}">
        <p14:creationId xmlns:p14="http://schemas.microsoft.com/office/powerpoint/2010/main" val="1303507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16091B-A7AD-439E-A117-8A1C060F008B}" type="slidenum">
              <a:rPr lang="en-US" smtClean="0"/>
              <a:t>4</a:t>
            </a:fld>
            <a:endParaRPr lang="en-US"/>
          </a:p>
        </p:txBody>
      </p:sp>
    </p:spTree>
    <p:extLst>
      <p:ext uri="{BB962C8B-B14F-4D97-AF65-F5344CB8AC3E}">
        <p14:creationId xmlns:p14="http://schemas.microsoft.com/office/powerpoint/2010/main" val="1397633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C0B8BA-A58D-4F91-9827-C309CEC4E42A}" type="datetime1">
              <a:rPr lang="en-US" smtClean="0"/>
              <a:t>9/17/2012</a:t>
            </a:fld>
            <a:endParaRPr lang="en-US"/>
          </a:p>
        </p:txBody>
      </p:sp>
      <p:sp>
        <p:nvSpPr>
          <p:cNvPr id="5" name="Footer Placeholder 4"/>
          <p:cNvSpPr>
            <a:spLocks noGrp="1"/>
          </p:cNvSpPr>
          <p:nvPr>
            <p:ph type="ftr" sz="quarter" idx="11"/>
          </p:nvPr>
        </p:nvSpPr>
        <p:spPr/>
        <p:txBody>
          <a:bodyPr/>
          <a:lstStyle/>
          <a:p>
            <a:r>
              <a:rPr lang="en-US" smtClean="0"/>
              <a:t>Vijay Anand</a:t>
            </a:r>
            <a:endParaRPr lang="en-US"/>
          </a:p>
        </p:txBody>
      </p:sp>
      <p:sp>
        <p:nvSpPr>
          <p:cNvPr id="6" name="Slide Number Placeholder 5"/>
          <p:cNvSpPr>
            <a:spLocks noGrp="1"/>
          </p:cNvSpPr>
          <p:nvPr>
            <p:ph type="sldNum" sz="quarter" idx="12"/>
          </p:nvPr>
        </p:nvSpPr>
        <p:spPr/>
        <p:txBody>
          <a:bodyPr/>
          <a:lstStyle/>
          <a:p>
            <a:fld id="{D3FF89BB-2D7A-4CF3-A526-A042C7FD26BD}" type="slidenum">
              <a:rPr lang="en-US" smtClean="0"/>
              <a:t>‹#›</a:t>
            </a:fld>
            <a:endParaRPr lang="en-US"/>
          </a:p>
        </p:txBody>
      </p:sp>
    </p:spTree>
    <p:extLst>
      <p:ext uri="{BB962C8B-B14F-4D97-AF65-F5344CB8AC3E}">
        <p14:creationId xmlns:p14="http://schemas.microsoft.com/office/powerpoint/2010/main" val="733926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CDF30E-4953-4B21-A97D-FCFE66F9F4E1}" type="datetime1">
              <a:rPr lang="en-US" smtClean="0"/>
              <a:t>9/17/2012</a:t>
            </a:fld>
            <a:endParaRPr lang="en-US"/>
          </a:p>
        </p:txBody>
      </p:sp>
      <p:sp>
        <p:nvSpPr>
          <p:cNvPr id="5" name="Footer Placeholder 4"/>
          <p:cNvSpPr>
            <a:spLocks noGrp="1"/>
          </p:cNvSpPr>
          <p:nvPr>
            <p:ph type="ftr" sz="quarter" idx="11"/>
          </p:nvPr>
        </p:nvSpPr>
        <p:spPr/>
        <p:txBody>
          <a:bodyPr/>
          <a:lstStyle/>
          <a:p>
            <a:r>
              <a:rPr lang="en-US" smtClean="0"/>
              <a:t>Vijay Anand</a:t>
            </a:r>
            <a:endParaRPr lang="en-US"/>
          </a:p>
        </p:txBody>
      </p:sp>
      <p:sp>
        <p:nvSpPr>
          <p:cNvPr id="6" name="Slide Number Placeholder 5"/>
          <p:cNvSpPr>
            <a:spLocks noGrp="1"/>
          </p:cNvSpPr>
          <p:nvPr>
            <p:ph type="sldNum" sz="quarter" idx="12"/>
          </p:nvPr>
        </p:nvSpPr>
        <p:spPr/>
        <p:txBody>
          <a:bodyPr/>
          <a:lstStyle/>
          <a:p>
            <a:fld id="{D3FF89BB-2D7A-4CF3-A526-A042C7FD26BD}" type="slidenum">
              <a:rPr lang="en-US" smtClean="0"/>
              <a:t>‹#›</a:t>
            </a:fld>
            <a:endParaRPr lang="en-US"/>
          </a:p>
        </p:txBody>
      </p:sp>
    </p:spTree>
    <p:extLst>
      <p:ext uri="{BB962C8B-B14F-4D97-AF65-F5344CB8AC3E}">
        <p14:creationId xmlns:p14="http://schemas.microsoft.com/office/powerpoint/2010/main" val="343366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03C12-664D-417B-9AE7-93F1A2F8ED55}" type="datetime1">
              <a:rPr lang="en-US" smtClean="0"/>
              <a:t>9/17/2012</a:t>
            </a:fld>
            <a:endParaRPr lang="en-US"/>
          </a:p>
        </p:txBody>
      </p:sp>
      <p:sp>
        <p:nvSpPr>
          <p:cNvPr id="5" name="Footer Placeholder 4"/>
          <p:cNvSpPr>
            <a:spLocks noGrp="1"/>
          </p:cNvSpPr>
          <p:nvPr>
            <p:ph type="ftr" sz="quarter" idx="11"/>
          </p:nvPr>
        </p:nvSpPr>
        <p:spPr/>
        <p:txBody>
          <a:bodyPr/>
          <a:lstStyle/>
          <a:p>
            <a:r>
              <a:rPr lang="en-US" smtClean="0"/>
              <a:t>Vijay Anand</a:t>
            </a:r>
            <a:endParaRPr lang="en-US"/>
          </a:p>
        </p:txBody>
      </p:sp>
      <p:sp>
        <p:nvSpPr>
          <p:cNvPr id="6" name="Slide Number Placeholder 5"/>
          <p:cNvSpPr>
            <a:spLocks noGrp="1"/>
          </p:cNvSpPr>
          <p:nvPr>
            <p:ph type="sldNum" sz="quarter" idx="12"/>
          </p:nvPr>
        </p:nvSpPr>
        <p:spPr/>
        <p:txBody>
          <a:bodyPr/>
          <a:lstStyle/>
          <a:p>
            <a:fld id="{D3FF89BB-2D7A-4CF3-A526-A042C7FD26BD}" type="slidenum">
              <a:rPr lang="en-US" smtClean="0"/>
              <a:t>‹#›</a:t>
            </a:fld>
            <a:endParaRPr lang="en-US"/>
          </a:p>
        </p:txBody>
      </p:sp>
    </p:spTree>
    <p:extLst>
      <p:ext uri="{BB962C8B-B14F-4D97-AF65-F5344CB8AC3E}">
        <p14:creationId xmlns:p14="http://schemas.microsoft.com/office/powerpoint/2010/main" val="60775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004927-1928-4FD8-A4E7-4CAB7F16FEC8}" type="datetime1">
              <a:rPr lang="en-US" smtClean="0"/>
              <a:t>9/17/2012</a:t>
            </a:fld>
            <a:endParaRPr lang="en-US"/>
          </a:p>
        </p:txBody>
      </p:sp>
      <p:sp>
        <p:nvSpPr>
          <p:cNvPr id="5" name="Footer Placeholder 4"/>
          <p:cNvSpPr>
            <a:spLocks noGrp="1"/>
          </p:cNvSpPr>
          <p:nvPr>
            <p:ph type="ftr" sz="quarter" idx="11"/>
          </p:nvPr>
        </p:nvSpPr>
        <p:spPr/>
        <p:txBody>
          <a:bodyPr/>
          <a:lstStyle/>
          <a:p>
            <a:r>
              <a:rPr lang="en-US" smtClean="0"/>
              <a:t>Vijay Anand</a:t>
            </a:r>
            <a:endParaRPr lang="en-US"/>
          </a:p>
        </p:txBody>
      </p:sp>
      <p:sp>
        <p:nvSpPr>
          <p:cNvPr id="6" name="Slide Number Placeholder 5"/>
          <p:cNvSpPr>
            <a:spLocks noGrp="1"/>
          </p:cNvSpPr>
          <p:nvPr>
            <p:ph type="sldNum" sz="quarter" idx="12"/>
          </p:nvPr>
        </p:nvSpPr>
        <p:spPr/>
        <p:txBody>
          <a:bodyPr/>
          <a:lstStyle/>
          <a:p>
            <a:fld id="{D3FF89BB-2D7A-4CF3-A526-A042C7FD26BD}" type="slidenum">
              <a:rPr lang="en-US" smtClean="0"/>
              <a:t>‹#›</a:t>
            </a:fld>
            <a:endParaRPr lang="en-US"/>
          </a:p>
        </p:txBody>
      </p:sp>
    </p:spTree>
    <p:extLst>
      <p:ext uri="{BB962C8B-B14F-4D97-AF65-F5344CB8AC3E}">
        <p14:creationId xmlns:p14="http://schemas.microsoft.com/office/powerpoint/2010/main" val="238225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1AE818-D4E1-405A-AF41-7F1D123805B8}" type="datetime1">
              <a:rPr lang="en-US" smtClean="0"/>
              <a:t>9/17/2012</a:t>
            </a:fld>
            <a:endParaRPr lang="en-US"/>
          </a:p>
        </p:txBody>
      </p:sp>
      <p:sp>
        <p:nvSpPr>
          <p:cNvPr id="5" name="Footer Placeholder 4"/>
          <p:cNvSpPr>
            <a:spLocks noGrp="1"/>
          </p:cNvSpPr>
          <p:nvPr>
            <p:ph type="ftr" sz="quarter" idx="11"/>
          </p:nvPr>
        </p:nvSpPr>
        <p:spPr/>
        <p:txBody>
          <a:bodyPr/>
          <a:lstStyle/>
          <a:p>
            <a:r>
              <a:rPr lang="en-US" smtClean="0"/>
              <a:t>Vijay Anand</a:t>
            </a:r>
            <a:endParaRPr lang="en-US"/>
          </a:p>
        </p:txBody>
      </p:sp>
      <p:sp>
        <p:nvSpPr>
          <p:cNvPr id="6" name="Slide Number Placeholder 5"/>
          <p:cNvSpPr>
            <a:spLocks noGrp="1"/>
          </p:cNvSpPr>
          <p:nvPr>
            <p:ph type="sldNum" sz="quarter" idx="12"/>
          </p:nvPr>
        </p:nvSpPr>
        <p:spPr/>
        <p:txBody>
          <a:bodyPr/>
          <a:lstStyle/>
          <a:p>
            <a:fld id="{D3FF89BB-2D7A-4CF3-A526-A042C7FD26BD}" type="slidenum">
              <a:rPr lang="en-US" smtClean="0"/>
              <a:t>‹#›</a:t>
            </a:fld>
            <a:endParaRPr lang="en-US"/>
          </a:p>
        </p:txBody>
      </p:sp>
    </p:spTree>
    <p:extLst>
      <p:ext uri="{BB962C8B-B14F-4D97-AF65-F5344CB8AC3E}">
        <p14:creationId xmlns:p14="http://schemas.microsoft.com/office/powerpoint/2010/main" val="258141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ACDCC3-2ED6-4230-9DEB-3AADD70021B8}" type="datetime1">
              <a:rPr lang="en-US" smtClean="0"/>
              <a:t>9/17/2012</a:t>
            </a:fld>
            <a:endParaRPr lang="en-US"/>
          </a:p>
        </p:txBody>
      </p:sp>
      <p:sp>
        <p:nvSpPr>
          <p:cNvPr id="6" name="Footer Placeholder 5"/>
          <p:cNvSpPr>
            <a:spLocks noGrp="1"/>
          </p:cNvSpPr>
          <p:nvPr>
            <p:ph type="ftr" sz="quarter" idx="11"/>
          </p:nvPr>
        </p:nvSpPr>
        <p:spPr/>
        <p:txBody>
          <a:bodyPr/>
          <a:lstStyle/>
          <a:p>
            <a:r>
              <a:rPr lang="en-US" smtClean="0"/>
              <a:t>Vijay Anand</a:t>
            </a:r>
            <a:endParaRPr lang="en-US"/>
          </a:p>
        </p:txBody>
      </p:sp>
      <p:sp>
        <p:nvSpPr>
          <p:cNvPr id="7" name="Slide Number Placeholder 6"/>
          <p:cNvSpPr>
            <a:spLocks noGrp="1"/>
          </p:cNvSpPr>
          <p:nvPr>
            <p:ph type="sldNum" sz="quarter" idx="12"/>
          </p:nvPr>
        </p:nvSpPr>
        <p:spPr/>
        <p:txBody>
          <a:bodyPr/>
          <a:lstStyle/>
          <a:p>
            <a:fld id="{D3FF89BB-2D7A-4CF3-A526-A042C7FD26BD}" type="slidenum">
              <a:rPr lang="en-US" smtClean="0"/>
              <a:t>‹#›</a:t>
            </a:fld>
            <a:endParaRPr lang="en-US"/>
          </a:p>
        </p:txBody>
      </p:sp>
    </p:spTree>
    <p:extLst>
      <p:ext uri="{BB962C8B-B14F-4D97-AF65-F5344CB8AC3E}">
        <p14:creationId xmlns:p14="http://schemas.microsoft.com/office/powerpoint/2010/main" val="1862675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5C479C-74E2-48B0-B4F6-D7773D20207B}" type="datetime1">
              <a:rPr lang="en-US" smtClean="0"/>
              <a:t>9/17/2012</a:t>
            </a:fld>
            <a:endParaRPr lang="en-US"/>
          </a:p>
        </p:txBody>
      </p:sp>
      <p:sp>
        <p:nvSpPr>
          <p:cNvPr id="8" name="Footer Placeholder 7"/>
          <p:cNvSpPr>
            <a:spLocks noGrp="1"/>
          </p:cNvSpPr>
          <p:nvPr>
            <p:ph type="ftr" sz="quarter" idx="11"/>
          </p:nvPr>
        </p:nvSpPr>
        <p:spPr/>
        <p:txBody>
          <a:bodyPr/>
          <a:lstStyle/>
          <a:p>
            <a:r>
              <a:rPr lang="en-US" smtClean="0"/>
              <a:t>Vijay Anand</a:t>
            </a:r>
            <a:endParaRPr lang="en-US"/>
          </a:p>
        </p:txBody>
      </p:sp>
      <p:sp>
        <p:nvSpPr>
          <p:cNvPr id="9" name="Slide Number Placeholder 8"/>
          <p:cNvSpPr>
            <a:spLocks noGrp="1"/>
          </p:cNvSpPr>
          <p:nvPr>
            <p:ph type="sldNum" sz="quarter" idx="12"/>
          </p:nvPr>
        </p:nvSpPr>
        <p:spPr/>
        <p:txBody>
          <a:bodyPr/>
          <a:lstStyle/>
          <a:p>
            <a:fld id="{D3FF89BB-2D7A-4CF3-A526-A042C7FD26BD}" type="slidenum">
              <a:rPr lang="en-US" smtClean="0"/>
              <a:t>‹#›</a:t>
            </a:fld>
            <a:endParaRPr lang="en-US"/>
          </a:p>
        </p:txBody>
      </p:sp>
    </p:spTree>
    <p:extLst>
      <p:ext uri="{BB962C8B-B14F-4D97-AF65-F5344CB8AC3E}">
        <p14:creationId xmlns:p14="http://schemas.microsoft.com/office/powerpoint/2010/main" val="162887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1C1147-0A47-4BCF-8ED7-5923EE383EEB}" type="datetime1">
              <a:rPr lang="en-US" smtClean="0"/>
              <a:t>9/17/2012</a:t>
            </a:fld>
            <a:endParaRPr lang="en-US"/>
          </a:p>
        </p:txBody>
      </p:sp>
      <p:sp>
        <p:nvSpPr>
          <p:cNvPr id="4" name="Footer Placeholder 3"/>
          <p:cNvSpPr>
            <a:spLocks noGrp="1"/>
          </p:cNvSpPr>
          <p:nvPr>
            <p:ph type="ftr" sz="quarter" idx="11"/>
          </p:nvPr>
        </p:nvSpPr>
        <p:spPr/>
        <p:txBody>
          <a:bodyPr/>
          <a:lstStyle/>
          <a:p>
            <a:r>
              <a:rPr lang="en-US" smtClean="0"/>
              <a:t>Vijay Anand</a:t>
            </a:r>
            <a:endParaRPr lang="en-US"/>
          </a:p>
        </p:txBody>
      </p:sp>
      <p:sp>
        <p:nvSpPr>
          <p:cNvPr id="5" name="Slide Number Placeholder 4"/>
          <p:cNvSpPr>
            <a:spLocks noGrp="1"/>
          </p:cNvSpPr>
          <p:nvPr>
            <p:ph type="sldNum" sz="quarter" idx="12"/>
          </p:nvPr>
        </p:nvSpPr>
        <p:spPr/>
        <p:txBody>
          <a:bodyPr/>
          <a:lstStyle/>
          <a:p>
            <a:fld id="{D3FF89BB-2D7A-4CF3-A526-A042C7FD26BD}" type="slidenum">
              <a:rPr lang="en-US" smtClean="0"/>
              <a:t>‹#›</a:t>
            </a:fld>
            <a:endParaRPr lang="en-US"/>
          </a:p>
        </p:txBody>
      </p:sp>
    </p:spTree>
    <p:extLst>
      <p:ext uri="{BB962C8B-B14F-4D97-AF65-F5344CB8AC3E}">
        <p14:creationId xmlns:p14="http://schemas.microsoft.com/office/powerpoint/2010/main" val="230366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B9F997-BDDC-4824-AC08-9E9B34DDB3AD}" type="datetime1">
              <a:rPr lang="en-US" smtClean="0"/>
              <a:t>9/17/2012</a:t>
            </a:fld>
            <a:endParaRPr lang="en-US"/>
          </a:p>
        </p:txBody>
      </p:sp>
      <p:sp>
        <p:nvSpPr>
          <p:cNvPr id="3" name="Footer Placeholder 2"/>
          <p:cNvSpPr>
            <a:spLocks noGrp="1"/>
          </p:cNvSpPr>
          <p:nvPr>
            <p:ph type="ftr" sz="quarter" idx="11"/>
          </p:nvPr>
        </p:nvSpPr>
        <p:spPr/>
        <p:txBody>
          <a:bodyPr/>
          <a:lstStyle/>
          <a:p>
            <a:r>
              <a:rPr lang="en-US" smtClean="0"/>
              <a:t>Vijay Anand</a:t>
            </a:r>
            <a:endParaRPr lang="en-US"/>
          </a:p>
        </p:txBody>
      </p:sp>
      <p:sp>
        <p:nvSpPr>
          <p:cNvPr id="4" name="Slide Number Placeholder 3"/>
          <p:cNvSpPr>
            <a:spLocks noGrp="1"/>
          </p:cNvSpPr>
          <p:nvPr>
            <p:ph type="sldNum" sz="quarter" idx="12"/>
          </p:nvPr>
        </p:nvSpPr>
        <p:spPr/>
        <p:txBody>
          <a:bodyPr/>
          <a:lstStyle/>
          <a:p>
            <a:fld id="{D3FF89BB-2D7A-4CF3-A526-A042C7FD26BD}" type="slidenum">
              <a:rPr lang="en-US" smtClean="0"/>
              <a:t>‹#›</a:t>
            </a:fld>
            <a:endParaRPr lang="en-US"/>
          </a:p>
        </p:txBody>
      </p:sp>
    </p:spTree>
    <p:extLst>
      <p:ext uri="{BB962C8B-B14F-4D97-AF65-F5344CB8AC3E}">
        <p14:creationId xmlns:p14="http://schemas.microsoft.com/office/powerpoint/2010/main" val="1380787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E611E0-BB80-4F29-9740-791D60347D33}" type="datetime1">
              <a:rPr lang="en-US" smtClean="0"/>
              <a:t>9/17/2012</a:t>
            </a:fld>
            <a:endParaRPr lang="en-US"/>
          </a:p>
        </p:txBody>
      </p:sp>
      <p:sp>
        <p:nvSpPr>
          <p:cNvPr id="6" name="Footer Placeholder 5"/>
          <p:cNvSpPr>
            <a:spLocks noGrp="1"/>
          </p:cNvSpPr>
          <p:nvPr>
            <p:ph type="ftr" sz="quarter" idx="11"/>
          </p:nvPr>
        </p:nvSpPr>
        <p:spPr/>
        <p:txBody>
          <a:bodyPr/>
          <a:lstStyle/>
          <a:p>
            <a:r>
              <a:rPr lang="en-US" smtClean="0"/>
              <a:t>Vijay Anand</a:t>
            </a:r>
            <a:endParaRPr lang="en-US"/>
          </a:p>
        </p:txBody>
      </p:sp>
      <p:sp>
        <p:nvSpPr>
          <p:cNvPr id="7" name="Slide Number Placeholder 6"/>
          <p:cNvSpPr>
            <a:spLocks noGrp="1"/>
          </p:cNvSpPr>
          <p:nvPr>
            <p:ph type="sldNum" sz="quarter" idx="12"/>
          </p:nvPr>
        </p:nvSpPr>
        <p:spPr/>
        <p:txBody>
          <a:bodyPr/>
          <a:lstStyle/>
          <a:p>
            <a:fld id="{D3FF89BB-2D7A-4CF3-A526-A042C7FD26BD}" type="slidenum">
              <a:rPr lang="en-US" smtClean="0"/>
              <a:t>‹#›</a:t>
            </a:fld>
            <a:endParaRPr lang="en-US"/>
          </a:p>
        </p:txBody>
      </p:sp>
    </p:spTree>
    <p:extLst>
      <p:ext uri="{BB962C8B-B14F-4D97-AF65-F5344CB8AC3E}">
        <p14:creationId xmlns:p14="http://schemas.microsoft.com/office/powerpoint/2010/main" val="3864518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87B20D-1396-4F04-BD93-899414A39CD8}" type="datetime1">
              <a:rPr lang="en-US" smtClean="0"/>
              <a:t>9/17/2012</a:t>
            </a:fld>
            <a:endParaRPr lang="en-US"/>
          </a:p>
        </p:txBody>
      </p:sp>
      <p:sp>
        <p:nvSpPr>
          <p:cNvPr id="6" name="Footer Placeholder 5"/>
          <p:cNvSpPr>
            <a:spLocks noGrp="1"/>
          </p:cNvSpPr>
          <p:nvPr>
            <p:ph type="ftr" sz="quarter" idx="11"/>
          </p:nvPr>
        </p:nvSpPr>
        <p:spPr/>
        <p:txBody>
          <a:bodyPr/>
          <a:lstStyle/>
          <a:p>
            <a:r>
              <a:rPr lang="en-US" smtClean="0"/>
              <a:t>Vijay Anand</a:t>
            </a:r>
            <a:endParaRPr lang="en-US"/>
          </a:p>
        </p:txBody>
      </p:sp>
      <p:sp>
        <p:nvSpPr>
          <p:cNvPr id="7" name="Slide Number Placeholder 6"/>
          <p:cNvSpPr>
            <a:spLocks noGrp="1"/>
          </p:cNvSpPr>
          <p:nvPr>
            <p:ph type="sldNum" sz="quarter" idx="12"/>
          </p:nvPr>
        </p:nvSpPr>
        <p:spPr/>
        <p:txBody>
          <a:bodyPr/>
          <a:lstStyle/>
          <a:p>
            <a:fld id="{D3FF89BB-2D7A-4CF3-A526-A042C7FD26BD}" type="slidenum">
              <a:rPr lang="en-US" smtClean="0"/>
              <a:t>‹#›</a:t>
            </a:fld>
            <a:endParaRPr lang="en-US"/>
          </a:p>
        </p:txBody>
      </p:sp>
    </p:spTree>
    <p:extLst>
      <p:ext uri="{BB962C8B-B14F-4D97-AF65-F5344CB8AC3E}">
        <p14:creationId xmlns:p14="http://schemas.microsoft.com/office/powerpoint/2010/main" val="4140655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98638-1D34-48F9-BDB4-2C2940433483}" type="datetime1">
              <a:rPr lang="en-US" smtClean="0"/>
              <a:t>9/17/2012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Vijay Anand</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F89BB-2D7A-4CF3-A526-A042C7FD26BD}" type="slidenum">
              <a:rPr lang="en-US" smtClean="0"/>
              <a:t>‹#›</a:t>
            </a:fld>
            <a:endParaRPr lang="en-US"/>
          </a:p>
        </p:txBody>
      </p:sp>
    </p:spTree>
    <p:extLst>
      <p:ext uri="{BB962C8B-B14F-4D97-AF65-F5344CB8AC3E}">
        <p14:creationId xmlns:p14="http://schemas.microsoft.com/office/powerpoint/2010/main" val="508013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467600" cy="1524000"/>
          </a:xfrm>
        </p:spPr>
        <p:txBody>
          <a:bodyPr>
            <a:normAutofit fontScale="90000"/>
          </a:bodyPr>
          <a:lstStyle/>
          <a:p>
            <a:r>
              <a:rPr lang="en-US" dirty="0" err="1" smtClean="0"/>
              <a:t>CompSci</a:t>
            </a:r>
            <a:r>
              <a:rPr lang="en-US" dirty="0" smtClean="0"/>
              <a:t> 725</a:t>
            </a:r>
            <a:br>
              <a:rPr lang="en-US" dirty="0" smtClean="0"/>
            </a:br>
            <a:r>
              <a:rPr lang="en-US" dirty="0" err="1" smtClean="0"/>
              <a:t>RiskRanker</a:t>
            </a:r>
            <a:r>
              <a:rPr lang="en-US" dirty="0"/>
              <a:t/>
            </a:r>
            <a:br>
              <a:rPr lang="en-US" dirty="0"/>
            </a:br>
            <a:endParaRPr lang="en-US" dirty="0"/>
          </a:p>
        </p:txBody>
      </p:sp>
      <p:sp>
        <p:nvSpPr>
          <p:cNvPr id="3" name="Subtitle 2"/>
          <p:cNvSpPr>
            <a:spLocks noGrp="1"/>
          </p:cNvSpPr>
          <p:nvPr>
            <p:ph type="subTitle" idx="1"/>
          </p:nvPr>
        </p:nvSpPr>
        <p:spPr>
          <a:xfrm>
            <a:off x="1219200" y="1905000"/>
            <a:ext cx="6553200" cy="4038600"/>
          </a:xfrm>
        </p:spPr>
        <p:txBody>
          <a:bodyPr>
            <a:normAutofit fontScale="62500" lnSpcReduction="20000"/>
          </a:bodyPr>
          <a:lstStyle/>
          <a:p>
            <a:r>
              <a:rPr lang="en-US" sz="2800" dirty="0" smtClean="0">
                <a:solidFill>
                  <a:schemeClr val="tx1"/>
                </a:solidFill>
              </a:rPr>
              <a:t>Authors</a:t>
            </a:r>
          </a:p>
          <a:p>
            <a:r>
              <a:rPr lang="en-US" sz="2800" dirty="0" smtClean="0">
                <a:solidFill>
                  <a:schemeClr val="tx1">
                    <a:lumMod val="50000"/>
                    <a:lumOff val="50000"/>
                  </a:schemeClr>
                </a:solidFill>
              </a:rPr>
              <a:t>Michael Grace</a:t>
            </a:r>
            <a:r>
              <a:rPr lang="en-US" sz="2800" dirty="0" smtClean="0">
                <a:solidFill>
                  <a:schemeClr val="tx1"/>
                </a:solidFill>
              </a:rPr>
              <a:t> </a:t>
            </a:r>
            <a:r>
              <a:rPr lang="en-US" sz="2800" dirty="0">
                <a:solidFill>
                  <a:schemeClr val="tx1"/>
                </a:solidFill>
              </a:rPr>
              <a:t>- North Carolina State </a:t>
            </a:r>
            <a:r>
              <a:rPr lang="en-US" sz="2800" dirty="0" smtClean="0">
                <a:solidFill>
                  <a:schemeClr val="tx1"/>
                </a:solidFill>
              </a:rPr>
              <a:t>University, Raleigh, NC, USA &amp; NQ Mobile Security Research Center, Beijing, China</a:t>
            </a:r>
          </a:p>
          <a:p>
            <a:r>
              <a:rPr lang="en-US" sz="2800" dirty="0" err="1" smtClean="0">
                <a:solidFill>
                  <a:schemeClr val="tx1">
                    <a:lumMod val="50000"/>
                    <a:lumOff val="50000"/>
                  </a:schemeClr>
                </a:solidFill>
              </a:rPr>
              <a:t>Yajin</a:t>
            </a:r>
            <a:r>
              <a:rPr lang="en-US" sz="2800" dirty="0" smtClean="0">
                <a:solidFill>
                  <a:schemeClr val="tx1">
                    <a:lumMod val="50000"/>
                    <a:lumOff val="50000"/>
                  </a:schemeClr>
                </a:solidFill>
              </a:rPr>
              <a:t> Zhou</a:t>
            </a:r>
            <a:r>
              <a:rPr lang="en-US" sz="2800" dirty="0" smtClean="0">
                <a:solidFill>
                  <a:schemeClr val="tx1"/>
                </a:solidFill>
              </a:rPr>
              <a:t> - North </a:t>
            </a:r>
            <a:r>
              <a:rPr lang="en-US" sz="2800" dirty="0">
                <a:solidFill>
                  <a:schemeClr val="tx1"/>
                </a:solidFill>
              </a:rPr>
              <a:t>Carolina State University, </a:t>
            </a:r>
            <a:r>
              <a:rPr lang="en-US" sz="2800" dirty="0" smtClean="0">
                <a:solidFill>
                  <a:schemeClr val="tx1"/>
                </a:solidFill>
              </a:rPr>
              <a:t>Raleigh, NC, USA</a:t>
            </a:r>
          </a:p>
          <a:p>
            <a:r>
              <a:rPr lang="en-US" sz="2800" dirty="0" err="1" smtClean="0">
                <a:solidFill>
                  <a:schemeClr val="tx1">
                    <a:lumMod val="50000"/>
                    <a:lumOff val="50000"/>
                  </a:schemeClr>
                </a:solidFill>
              </a:rPr>
              <a:t>Qiang</a:t>
            </a:r>
            <a:r>
              <a:rPr lang="en-US" sz="2800" dirty="0" smtClean="0">
                <a:solidFill>
                  <a:schemeClr val="tx1">
                    <a:lumMod val="50000"/>
                    <a:lumOff val="50000"/>
                  </a:schemeClr>
                </a:solidFill>
              </a:rPr>
              <a:t> Zhang</a:t>
            </a:r>
            <a:r>
              <a:rPr lang="en-US" sz="2800" dirty="0" smtClean="0">
                <a:solidFill>
                  <a:schemeClr val="tx1"/>
                </a:solidFill>
              </a:rPr>
              <a:t> - NQ Mobile Security Research Center, Beijing, China</a:t>
            </a:r>
          </a:p>
          <a:p>
            <a:r>
              <a:rPr lang="en-US" sz="2800" dirty="0" err="1" smtClean="0">
                <a:solidFill>
                  <a:schemeClr val="tx1">
                    <a:lumMod val="50000"/>
                    <a:lumOff val="50000"/>
                  </a:schemeClr>
                </a:solidFill>
              </a:rPr>
              <a:t>Shihong</a:t>
            </a:r>
            <a:r>
              <a:rPr lang="en-US" sz="2800" dirty="0" smtClean="0">
                <a:solidFill>
                  <a:schemeClr val="tx1">
                    <a:lumMod val="50000"/>
                    <a:lumOff val="50000"/>
                  </a:schemeClr>
                </a:solidFill>
              </a:rPr>
              <a:t> </a:t>
            </a:r>
            <a:r>
              <a:rPr lang="en-US" sz="2800" dirty="0" err="1" smtClean="0">
                <a:solidFill>
                  <a:schemeClr val="tx1">
                    <a:lumMod val="50000"/>
                    <a:lumOff val="50000"/>
                  </a:schemeClr>
                </a:solidFill>
              </a:rPr>
              <a:t>Zou</a:t>
            </a:r>
            <a:r>
              <a:rPr lang="en-US" sz="2800" dirty="0">
                <a:solidFill>
                  <a:schemeClr val="tx1"/>
                </a:solidFill>
              </a:rPr>
              <a:t> </a:t>
            </a:r>
            <a:r>
              <a:rPr lang="en-US" sz="2800" dirty="0" smtClean="0">
                <a:solidFill>
                  <a:schemeClr val="tx1"/>
                </a:solidFill>
              </a:rPr>
              <a:t>- NQ Mobile Security Research Center, Beijing, China</a:t>
            </a:r>
          </a:p>
          <a:p>
            <a:r>
              <a:rPr lang="en-US" sz="2800" dirty="0" err="1" smtClean="0">
                <a:solidFill>
                  <a:schemeClr val="tx1">
                    <a:lumMod val="50000"/>
                    <a:lumOff val="50000"/>
                  </a:schemeClr>
                </a:solidFill>
              </a:rPr>
              <a:t>Xuxian</a:t>
            </a:r>
            <a:r>
              <a:rPr lang="en-US" sz="2800" dirty="0" smtClean="0">
                <a:solidFill>
                  <a:schemeClr val="tx1">
                    <a:lumMod val="50000"/>
                    <a:lumOff val="50000"/>
                  </a:schemeClr>
                </a:solidFill>
              </a:rPr>
              <a:t> Jiang</a:t>
            </a:r>
            <a:r>
              <a:rPr lang="en-US" sz="2800" dirty="0" smtClean="0">
                <a:solidFill>
                  <a:schemeClr val="tx1"/>
                </a:solidFill>
              </a:rPr>
              <a:t> - North Carolina State University, Raleigh, NC, USA &amp; NQ Mobile Security Research Center, Beijing, China</a:t>
            </a:r>
          </a:p>
          <a:p>
            <a:endParaRPr lang="en-US" sz="2800" dirty="0">
              <a:solidFill>
                <a:schemeClr val="tx1"/>
              </a:solidFill>
            </a:endParaRPr>
          </a:p>
          <a:p>
            <a:endParaRPr lang="en-US" sz="2800" dirty="0" smtClean="0">
              <a:solidFill>
                <a:schemeClr val="tx1"/>
              </a:solidFill>
            </a:endParaRPr>
          </a:p>
          <a:p>
            <a:r>
              <a:rPr lang="en-US" sz="2800" dirty="0" smtClean="0">
                <a:solidFill>
                  <a:schemeClr val="tx1"/>
                </a:solidFill>
              </a:rPr>
              <a:t>Published in:</a:t>
            </a:r>
          </a:p>
          <a:p>
            <a:r>
              <a:rPr lang="en-US" sz="2800" dirty="0" err="1" smtClean="0">
                <a:solidFill>
                  <a:schemeClr val="tx1"/>
                </a:solidFill>
              </a:rPr>
              <a:t>Mobisys</a:t>
            </a:r>
            <a:r>
              <a:rPr lang="en-US" sz="2800" dirty="0" smtClean="0">
                <a:solidFill>
                  <a:schemeClr val="tx1"/>
                </a:solidFill>
              </a:rPr>
              <a:t> ’12 Proceedings of the 10</a:t>
            </a:r>
            <a:r>
              <a:rPr lang="en-US" sz="2800" baseline="30000" dirty="0" smtClean="0">
                <a:solidFill>
                  <a:schemeClr val="tx1"/>
                </a:solidFill>
              </a:rPr>
              <a:t>th</a:t>
            </a:r>
            <a:r>
              <a:rPr lang="en-US" sz="2800" dirty="0" smtClean="0">
                <a:solidFill>
                  <a:schemeClr val="tx1"/>
                </a:solidFill>
              </a:rPr>
              <a:t> international conference on Mobile systems, applications and services</a:t>
            </a:r>
          </a:p>
          <a:p>
            <a:r>
              <a:rPr lang="en-US" sz="2800" dirty="0" smtClean="0">
                <a:solidFill>
                  <a:schemeClr val="tx1"/>
                </a:solidFill>
              </a:rPr>
              <a:t>Pages 281 – 294</a:t>
            </a:r>
          </a:p>
          <a:p>
            <a:r>
              <a:rPr lang="en-US" sz="2900" dirty="0" smtClean="0">
                <a:solidFill>
                  <a:schemeClr val="tx1"/>
                </a:solidFill>
              </a:rPr>
              <a:t>ACM New York, NY, USA © 2012</a:t>
            </a:r>
          </a:p>
          <a:p>
            <a:endParaRPr lang="en-US" sz="2800" dirty="0">
              <a:solidFill>
                <a:schemeClr val="tx1"/>
              </a:solidFill>
            </a:endParaRPr>
          </a:p>
          <a:p>
            <a:pPr algn="r"/>
            <a:endParaRPr lang="en-US" sz="2600" dirty="0">
              <a:solidFill>
                <a:schemeClr val="tx1"/>
              </a:solidFill>
            </a:endParaRPr>
          </a:p>
        </p:txBody>
      </p:sp>
      <p:sp>
        <p:nvSpPr>
          <p:cNvPr id="4" name="Footer Placeholder 3"/>
          <p:cNvSpPr>
            <a:spLocks noGrp="1"/>
          </p:cNvSpPr>
          <p:nvPr>
            <p:ph type="ftr" sz="quarter" idx="11"/>
          </p:nvPr>
        </p:nvSpPr>
        <p:spPr>
          <a:xfrm>
            <a:off x="3124200" y="6172200"/>
            <a:ext cx="2895600" cy="549275"/>
          </a:xfrm>
        </p:spPr>
        <p:txBody>
          <a:bodyPr/>
          <a:lstStyle/>
          <a:p>
            <a:r>
              <a:rPr lang="en-US" sz="1800" dirty="0" smtClean="0">
                <a:solidFill>
                  <a:schemeClr val="tx1">
                    <a:lumMod val="65000"/>
                    <a:lumOff val="35000"/>
                  </a:schemeClr>
                </a:solidFill>
              </a:rPr>
              <a:t>Vijay </a:t>
            </a:r>
            <a:r>
              <a:rPr lang="en-US" sz="1800" dirty="0" err="1" smtClean="0">
                <a:solidFill>
                  <a:schemeClr val="tx1">
                    <a:lumMod val="65000"/>
                    <a:lumOff val="35000"/>
                  </a:schemeClr>
                </a:solidFill>
              </a:rPr>
              <a:t>Anand</a:t>
            </a:r>
            <a:endParaRPr lang="en-US" sz="1800" dirty="0">
              <a:solidFill>
                <a:schemeClr val="tx1">
                  <a:lumMod val="65000"/>
                  <a:lumOff val="35000"/>
                </a:schemeClr>
              </a:solidFill>
            </a:endParaRPr>
          </a:p>
        </p:txBody>
      </p:sp>
    </p:spTree>
    <p:extLst>
      <p:ext uri="{BB962C8B-B14F-4D97-AF65-F5344CB8AC3E}">
        <p14:creationId xmlns:p14="http://schemas.microsoft.com/office/powerpoint/2010/main" val="3645997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219200"/>
          </a:xfrm>
        </p:spPr>
        <p:txBody>
          <a:bodyPr>
            <a:normAutofit/>
          </a:bodyPr>
          <a:lstStyle/>
          <a:p>
            <a:r>
              <a:rPr lang="en-US" sz="4000" dirty="0" smtClean="0"/>
              <a:t>Summary</a:t>
            </a:r>
            <a:endParaRPr lang="en-US" sz="4000" dirty="0"/>
          </a:p>
        </p:txBody>
      </p:sp>
      <p:sp>
        <p:nvSpPr>
          <p:cNvPr id="3" name="Subtitle 2"/>
          <p:cNvSpPr>
            <a:spLocks noGrp="1"/>
          </p:cNvSpPr>
          <p:nvPr>
            <p:ph type="subTitle" idx="1"/>
          </p:nvPr>
        </p:nvSpPr>
        <p:spPr>
          <a:xfrm>
            <a:off x="609600" y="1752600"/>
            <a:ext cx="7772400" cy="4343400"/>
          </a:xfrm>
        </p:spPr>
        <p:txBody>
          <a:bodyPr>
            <a:normAutofit/>
          </a:bodyPr>
          <a:lstStyle/>
          <a:p>
            <a:r>
              <a:rPr lang="en-US" b="1" dirty="0" err="1" smtClean="0">
                <a:solidFill>
                  <a:schemeClr val="tx1"/>
                </a:solidFill>
              </a:rPr>
              <a:t>RiskRanker</a:t>
            </a:r>
            <a:endParaRPr lang="en-US" b="1" dirty="0" smtClean="0">
              <a:solidFill>
                <a:schemeClr val="tx1"/>
              </a:solidFill>
            </a:endParaRPr>
          </a:p>
          <a:p>
            <a:pPr marL="457200" indent="-457200" algn="l">
              <a:buFont typeface="Wingdings" pitchFamily="2" charset="2"/>
              <a:buChar char="Ø"/>
            </a:pPr>
            <a:r>
              <a:rPr lang="en-US" dirty="0">
                <a:solidFill>
                  <a:schemeClr val="tx1"/>
                </a:solidFill>
              </a:rPr>
              <a:t>Scalable and Accurate Zero-day Android Malware Detection</a:t>
            </a:r>
            <a:r>
              <a:rPr lang="en-US" dirty="0" smtClean="0">
                <a:solidFill>
                  <a:schemeClr val="tx1"/>
                </a:solidFill>
              </a:rPr>
              <a:t>.</a:t>
            </a:r>
          </a:p>
          <a:p>
            <a:pPr algn="l"/>
            <a:endParaRPr lang="en-US" dirty="0" smtClean="0">
              <a:solidFill>
                <a:schemeClr val="tx1"/>
              </a:solidFill>
            </a:endParaRPr>
          </a:p>
          <a:p>
            <a:pPr algn="l"/>
            <a:r>
              <a:rPr lang="en-US" dirty="0" smtClean="0">
                <a:solidFill>
                  <a:schemeClr val="tx1"/>
                </a:solidFill>
              </a:rPr>
              <a:t>“We consider a malicious app to be a </a:t>
            </a:r>
            <a:r>
              <a:rPr lang="en-US" i="1" dirty="0" smtClean="0">
                <a:solidFill>
                  <a:schemeClr val="tx1"/>
                </a:solidFill>
              </a:rPr>
              <a:t>zero-day</a:t>
            </a:r>
            <a:r>
              <a:rPr lang="en-US" dirty="0" smtClean="0">
                <a:solidFill>
                  <a:schemeClr val="tx1"/>
                </a:solidFill>
              </a:rPr>
              <a:t> if it has not been reported before and cannot be detected by anti-virus software at the time of discovery.”</a:t>
            </a:r>
          </a:p>
        </p:txBody>
      </p:sp>
      <p:sp>
        <p:nvSpPr>
          <p:cNvPr id="4" name="Footer Placeholder 3"/>
          <p:cNvSpPr>
            <a:spLocks noGrp="1"/>
          </p:cNvSpPr>
          <p:nvPr>
            <p:ph type="ftr" sz="quarter" idx="11"/>
          </p:nvPr>
        </p:nvSpPr>
        <p:spPr/>
        <p:txBody>
          <a:bodyPr/>
          <a:lstStyle/>
          <a:p>
            <a:r>
              <a:rPr lang="en-US" sz="1800" dirty="0" smtClean="0"/>
              <a:t>Vijay </a:t>
            </a:r>
            <a:r>
              <a:rPr lang="en-US" sz="1800" dirty="0" err="1" smtClean="0"/>
              <a:t>Anand</a:t>
            </a:r>
            <a:endParaRPr lang="en-US" sz="1800" dirty="0"/>
          </a:p>
        </p:txBody>
      </p:sp>
    </p:spTree>
    <p:extLst>
      <p:ext uri="{BB962C8B-B14F-4D97-AF65-F5344CB8AC3E}">
        <p14:creationId xmlns:p14="http://schemas.microsoft.com/office/powerpoint/2010/main" val="375536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lstStyle/>
          <a:p>
            <a:r>
              <a:rPr lang="en-US" dirty="0" smtClean="0"/>
              <a:t>Appreciative Points</a:t>
            </a:r>
            <a:endParaRPr lang="en-US" dirty="0"/>
          </a:p>
        </p:txBody>
      </p:sp>
      <p:sp>
        <p:nvSpPr>
          <p:cNvPr id="3" name="Subtitle 2"/>
          <p:cNvSpPr>
            <a:spLocks noGrp="1"/>
          </p:cNvSpPr>
          <p:nvPr>
            <p:ph type="subTitle" idx="1"/>
          </p:nvPr>
        </p:nvSpPr>
        <p:spPr>
          <a:xfrm>
            <a:off x="1371600" y="2286000"/>
            <a:ext cx="6400800" cy="3352800"/>
          </a:xfrm>
        </p:spPr>
        <p:txBody>
          <a:bodyPr>
            <a:normAutofit lnSpcReduction="10000"/>
          </a:bodyPr>
          <a:lstStyle/>
          <a:p>
            <a:pPr marL="514350" indent="-514350" algn="l">
              <a:buFont typeface="+mj-lt"/>
              <a:buAutoNum type="arabicPeriod"/>
            </a:pPr>
            <a:r>
              <a:rPr lang="en-US" dirty="0" smtClean="0">
                <a:solidFill>
                  <a:schemeClr val="tx1"/>
                </a:solidFill>
              </a:rPr>
              <a:t>It is a unique analysis system that can automatically detect whether a particular app exhibits dangerous behavior.</a:t>
            </a:r>
          </a:p>
          <a:p>
            <a:pPr marL="514350" indent="-514350" algn="l">
              <a:buFont typeface="+mj-lt"/>
              <a:buAutoNum type="arabicPeriod"/>
            </a:pPr>
            <a:r>
              <a:rPr lang="en-US" dirty="0">
                <a:solidFill>
                  <a:schemeClr val="tx1"/>
                </a:solidFill>
              </a:rPr>
              <a:t>It identifies malware without using known samples and their signatures. </a:t>
            </a:r>
          </a:p>
          <a:p>
            <a:pPr marL="514350" indent="-514350" algn="l">
              <a:buFont typeface="+mj-lt"/>
              <a:buAutoNum type="arabicPeriod"/>
            </a:pPr>
            <a:endParaRPr lang="en-US" dirty="0" smtClean="0">
              <a:solidFill>
                <a:schemeClr val="tx1"/>
              </a:solidFill>
            </a:endParaRPr>
          </a:p>
          <a:p>
            <a:pPr marL="514350" indent="-514350" algn="l">
              <a:buFont typeface="+mj-lt"/>
              <a:buAutoNum type="arabicPeriod"/>
            </a:pP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z="1800" dirty="0" smtClean="0"/>
              <a:t>Vijay </a:t>
            </a:r>
            <a:r>
              <a:rPr lang="en-US" sz="1800" dirty="0" err="1" smtClean="0"/>
              <a:t>Anand</a:t>
            </a:r>
            <a:endParaRPr lang="en-US" sz="1800" dirty="0"/>
          </a:p>
        </p:txBody>
      </p:sp>
    </p:spTree>
    <p:extLst>
      <p:ext uri="{BB962C8B-B14F-4D97-AF65-F5344CB8AC3E}">
        <p14:creationId xmlns:p14="http://schemas.microsoft.com/office/powerpoint/2010/main" val="2962498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dirty="0" smtClean="0"/>
              <a:t>Appreciation (Cont.)</a:t>
            </a:r>
            <a:endParaRPr lang="en-US" dirty="0"/>
          </a:p>
        </p:txBody>
      </p:sp>
      <p:sp>
        <p:nvSpPr>
          <p:cNvPr id="3" name="Subtitle 2"/>
          <p:cNvSpPr>
            <a:spLocks noGrp="1"/>
          </p:cNvSpPr>
          <p:nvPr>
            <p:ph type="subTitle" idx="1"/>
          </p:nvPr>
        </p:nvSpPr>
        <p:spPr>
          <a:xfrm>
            <a:off x="1371600" y="2362200"/>
            <a:ext cx="6400800" cy="3657600"/>
          </a:xfrm>
        </p:spPr>
        <p:txBody>
          <a:bodyPr>
            <a:normAutofit/>
          </a:bodyPr>
          <a:lstStyle/>
          <a:p>
            <a:pPr marL="514350" indent="-514350" algn="l">
              <a:buFont typeface="+mj-lt"/>
              <a:buAutoNum type="arabicPeriod" startAt="3"/>
            </a:pPr>
            <a:r>
              <a:rPr lang="en-US" sz="2800" dirty="0">
                <a:solidFill>
                  <a:schemeClr val="tx1"/>
                </a:solidFill>
              </a:rPr>
              <a:t>It identify apps with risky behavior while they are in the app market. </a:t>
            </a:r>
          </a:p>
          <a:p>
            <a:pPr marL="514350" indent="-514350" algn="l">
              <a:buFont typeface="+mj-lt"/>
              <a:buAutoNum type="arabicPeriod" startAt="3"/>
            </a:pPr>
            <a:r>
              <a:rPr lang="en-US" sz="2800" dirty="0" smtClean="0">
                <a:solidFill>
                  <a:schemeClr val="tx1"/>
                </a:solidFill>
              </a:rPr>
              <a:t>“</a:t>
            </a:r>
            <a:r>
              <a:rPr lang="en-US" sz="2800" dirty="0" err="1" smtClean="0">
                <a:solidFill>
                  <a:schemeClr val="tx1"/>
                </a:solidFill>
              </a:rPr>
              <a:t>RiskRanker</a:t>
            </a:r>
            <a:r>
              <a:rPr lang="en-US" sz="2800" dirty="0" smtClean="0">
                <a:solidFill>
                  <a:schemeClr val="tx1"/>
                </a:solidFill>
              </a:rPr>
              <a:t> employs a unique two-step method of discovering malware. This two-step method greatly improves the accuracy in identifying patterns of seemingly innocent API uses that can actually be malware.”</a:t>
            </a:r>
            <a:endParaRPr lang="en-US" sz="2800" dirty="0">
              <a:solidFill>
                <a:schemeClr val="tx1"/>
              </a:solidFill>
            </a:endParaRPr>
          </a:p>
        </p:txBody>
      </p:sp>
      <p:sp>
        <p:nvSpPr>
          <p:cNvPr id="4" name="Footer Placeholder 3"/>
          <p:cNvSpPr>
            <a:spLocks noGrp="1"/>
          </p:cNvSpPr>
          <p:nvPr>
            <p:ph type="ftr" sz="quarter" idx="11"/>
          </p:nvPr>
        </p:nvSpPr>
        <p:spPr/>
        <p:txBody>
          <a:bodyPr/>
          <a:lstStyle/>
          <a:p>
            <a:r>
              <a:rPr lang="en-US" sz="1800" dirty="0" smtClean="0"/>
              <a:t>Vijay </a:t>
            </a:r>
            <a:r>
              <a:rPr lang="en-US" sz="1800" dirty="0" err="1" smtClean="0"/>
              <a:t>Anand</a:t>
            </a:r>
            <a:endParaRPr lang="en-US" sz="1800" dirty="0"/>
          </a:p>
        </p:txBody>
      </p:sp>
    </p:spTree>
    <p:extLst>
      <p:ext uri="{BB962C8B-B14F-4D97-AF65-F5344CB8AC3E}">
        <p14:creationId xmlns:p14="http://schemas.microsoft.com/office/powerpoint/2010/main" val="2960662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dirty="0" smtClean="0"/>
              <a:t>Critical Comment</a:t>
            </a:r>
            <a:endParaRPr lang="en-US" dirty="0"/>
          </a:p>
        </p:txBody>
      </p:sp>
      <p:sp>
        <p:nvSpPr>
          <p:cNvPr id="3" name="Subtitle 2"/>
          <p:cNvSpPr>
            <a:spLocks noGrp="1"/>
          </p:cNvSpPr>
          <p:nvPr>
            <p:ph type="subTitle" idx="1"/>
          </p:nvPr>
        </p:nvSpPr>
        <p:spPr>
          <a:xfrm>
            <a:off x="1371600" y="2209801"/>
            <a:ext cx="6400800" cy="3429000"/>
          </a:xfrm>
        </p:spPr>
        <p:txBody>
          <a:bodyPr/>
          <a:lstStyle/>
          <a:p>
            <a:pPr marL="457200" indent="-457200" algn="l">
              <a:buFont typeface="Wingdings" pitchFamily="2" charset="2"/>
              <a:buChar char="Ø"/>
            </a:pPr>
            <a:r>
              <a:rPr lang="en-US" dirty="0">
                <a:solidFill>
                  <a:schemeClr val="tx1"/>
                </a:solidFill>
              </a:rPr>
              <a:t>It does not check for confused-deputy attacks that target the IPC layer.</a:t>
            </a:r>
            <a:r>
              <a:rPr lang="en-US" sz="2400" u="sng" dirty="0">
                <a:solidFill>
                  <a:schemeClr val="tx1"/>
                </a:solidFill>
              </a:rPr>
              <a:t> </a:t>
            </a:r>
          </a:p>
          <a:p>
            <a:pPr marL="457200" indent="-457200" algn="l">
              <a:buFont typeface="Wingdings" pitchFamily="2" charset="2"/>
              <a:buChar char="Ø"/>
            </a:pPr>
            <a:endParaRPr lang="en-US" dirty="0"/>
          </a:p>
        </p:txBody>
      </p:sp>
      <p:sp>
        <p:nvSpPr>
          <p:cNvPr id="4" name="Footer Placeholder 3"/>
          <p:cNvSpPr>
            <a:spLocks noGrp="1"/>
          </p:cNvSpPr>
          <p:nvPr>
            <p:ph type="ftr" sz="quarter" idx="11"/>
          </p:nvPr>
        </p:nvSpPr>
        <p:spPr/>
        <p:txBody>
          <a:bodyPr/>
          <a:lstStyle/>
          <a:p>
            <a:r>
              <a:rPr lang="en-US" sz="1800" dirty="0" smtClean="0"/>
              <a:t>Vijay </a:t>
            </a:r>
            <a:r>
              <a:rPr lang="en-US" sz="1800" dirty="0" err="1" smtClean="0"/>
              <a:t>Anand</a:t>
            </a:r>
            <a:endParaRPr lang="en-US" sz="1800" dirty="0"/>
          </a:p>
        </p:txBody>
      </p:sp>
    </p:spTree>
    <p:extLst>
      <p:ext uri="{BB962C8B-B14F-4D97-AF65-F5344CB8AC3E}">
        <p14:creationId xmlns:p14="http://schemas.microsoft.com/office/powerpoint/2010/main" val="2998248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dirty="0" smtClean="0"/>
              <a:t>Question</a:t>
            </a:r>
            <a:endParaRPr lang="en-US" dirty="0"/>
          </a:p>
        </p:txBody>
      </p:sp>
      <p:sp>
        <p:nvSpPr>
          <p:cNvPr id="3" name="Subtitle 2"/>
          <p:cNvSpPr>
            <a:spLocks noGrp="1"/>
          </p:cNvSpPr>
          <p:nvPr>
            <p:ph type="subTitle" idx="1"/>
          </p:nvPr>
        </p:nvSpPr>
        <p:spPr>
          <a:xfrm>
            <a:off x="990600" y="2057400"/>
            <a:ext cx="6781800" cy="3581400"/>
          </a:xfrm>
        </p:spPr>
        <p:txBody>
          <a:bodyPr>
            <a:normAutofit fontScale="92500" lnSpcReduction="10000"/>
          </a:bodyPr>
          <a:lstStyle/>
          <a:p>
            <a:pPr algn="l"/>
            <a:r>
              <a:rPr lang="en-US" dirty="0" smtClean="0">
                <a:solidFill>
                  <a:schemeClr val="tx1"/>
                </a:solidFill>
              </a:rPr>
              <a:t>Many apps collect more information that they need to function and blithely send it to external parties. However, it is an open question on where the line should be drawn on such information leaks, and how much apps need to disclose to the user about how their information is being used?</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z="1800" dirty="0" smtClean="0"/>
              <a:t>Vijay </a:t>
            </a:r>
            <a:r>
              <a:rPr lang="en-US" sz="1800" dirty="0" err="1" smtClean="0"/>
              <a:t>Anand</a:t>
            </a:r>
            <a:endParaRPr lang="en-US" sz="1800" dirty="0"/>
          </a:p>
        </p:txBody>
      </p:sp>
    </p:spTree>
    <p:extLst>
      <p:ext uri="{BB962C8B-B14F-4D97-AF65-F5344CB8AC3E}">
        <p14:creationId xmlns:p14="http://schemas.microsoft.com/office/powerpoint/2010/main" val="4260995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64162"/>
          </a:xfrm>
        </p:spPr>
        <p:txBody>
          <a:bodyPr>
            <a:normAutofit/>
          </a:bodyPr>
          <a:lstStyle/>
          <a:p>
            <a:r>
              <a:rPr lang="en-US" sz="6600" dirty="0" smtClean="0"/>
              <a:t>Thank You</a:t>
            </a:r>
            <a:endParaRPr lang="en-US" sz="6600" dirty="0"/>
          </a:p>
        </p:txBody>
      </p:sp>
      <p:sp>
        <p:nvSpPr>
          <p:cNvPr id="3" name="Footer Placeholder 2"/>
          <p:cNvSpPr>
            <a:spLocks noGrp="1"/>
          </p:cNvSpPr>
          <p:nvPr>
            <p:ph type="ftr" sz="quarter" idx="11"/>
          </p:nvPr>
        </p:nvSpPr>
        <p:spPr/>
        <p:txBody>
          <a:bodyPr/>
          <a:lstStyle/>
          <a:p>
            <a:r>
              <a:rPr lang="en-US" sz="1800" dirty="0" smtClean="0">
                <a:solidFill>
                  <a:schemeClr val="tx1">
                    <a:lumMod val="65000"/>
                    <a:lumOff val="35000"/>
                  </a:schemeClr>
                </a:solidFill>
              </a:rPr>
              <a:t>Vijay </a:t>
            </a:r>
            <a:r>
              <a:rPr lang="en-US" sz="1800" dirty="0" err="1" smtClean="0">
                <a:solidFill>
                  <a:schemeClr val="tx1">
                    <a:lumMod val="65000"/>
                    <a:lumOff val="35000"/>
                  </a:schemeClr>
                </a:solidFill>
              </a:rPr>
              <a:t>Anand</a:t>
            </a:r>
            <a:endParaRPr lang="en-US" sz="1800" dirty="0">
              <a:solidFill>
                <a:schemeClr val="tx1">
                  <a:lumMod val="65000"/>
                  <a:lumOff val="35000"/>
                </a:schemeClr>
              </a:solidFill>
            </a:endParaRPr>
          </a:p>
        </p:txBody>
      </p:sp>
    </p:spTree>
    <p:extLst>
      <p:ext uri="{BB962C8B-B14F-4D97-AF65-F5344CB8AC3E}">
        <p14:creationId xmlns:p14="http://schemas.microsoft.com/office/powerpoint/2010/main" val="1528365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763</TotalTime>
  <Words>327</Words>
  <Application>Microsoft Office PowerPoint</Application>
  <PresentationFormat>On-screen Show (4:3)</PresentationFormat>
  <Paragraphs>38</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CompSci 725 RiskRanker </vt:lpstr>
      <vt:lpstr>Summary</vt:lpstr>
      <vt:lpstr>Appreciative Points</vt:lpstr>
      <vt:lpstr>Appreciation (Cont.)</vt:lpstr>
      <vt:lpstr>Critical Comment</vt:lpstr>
      <vt:lpstr>Question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CompSci 725 RiskRanker : Scalable and Accurate Zero-day Android Malware Detection</dc:title>
  <dc:creator>Vijay Anand</dc:creator>
  <cp:lastModifiedBy>Vijay Anand</cp:lastModifiedBy>
  <cp:revision>64</cp:revision>
  <dcterms:created xsi:type="dcterms:W3CDTF">2012-08-07T08:50:20Z</dcterms:created>
  <dcterms:modified xsi:type="dcterms:W3CDTF">2012-09-16T12:23:30Z</dcterms:modified>
</cp:coreProperties>
</file>