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8"/>
  </p:notesMasterIdLst>
  <p:sldIdLst>
    <p:sldId id="256" r:id="rId2"/>
    <p:sldId id="257" r:id="rId3"/>
    <p:sldId id="258" r:id="rId4"/>
    <p:sldId id="261"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DB28C8-129C-4F26-8D93-565315DB383A}" type="datetimeFigureOut">
              <a:rPr lang="en-US" smtClean="0"/>
              <a:pPr/>
              <a:t>10/1/2012</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CC0F26-7E6A-4956-89F2-976C141042A5}" type="slidenum">
              <a:rPr lang="en-NZ" smtClean="0"/>
              <a:pPr/>
              <a:t>‹#›</a:t>
            </a:fld>
            <a:endParaRPr lang="en-NZ"/>
          </a:p>
        </p:txBody>
      </p:sp>
    </p:spTree>
    <p:extLst>
      <p:ext uri="{BB962C8B-B14F-4D97-AF65-F5344CB8AC3E}">
        <p14:creationId xmlns:p14="http://schemas.microsoft.com/office/powerpoint/2010/main" val="3381920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dirty="0"/>
          </a:p>
        </p:txBody>
      </p:sp>
      <p:sp>
        <p:nvSpPr>
          <p:cNvPr id="4" name="Slide Number Placeholder 3"/>
          <p:cNvSpPr>
            <a:spLocks noGrp="1"/>
          </p:cNvSpPr>
          <p:nvPr>
            <p:ph type="sldNum" sz="quarter" idx="10"/>
          </p:nvPr>
        </p:nvSpPr>
        <p:spPr/>
        <p:txBody>
          <a:bodyPr/>
          <a:lstStyle/>
          <a:p>
            <a:fld id="{AECC0F26-7E6A-4956-89F2-976C141042A5}" type="slidenum">
              <a:rPr lang="en-NZ" smtClean="0"/>
              <a:pPr/>
              <a:t>3</a:t>
            </a:fld>
            <a:endParaRPr lang="en-N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541F570E-9E6B-4C74-BC2A-893FF4BF3A60}" type="datetimeFigureOut">
              <a:rPr lang="en-US" smtClean="0"/>
              <a:pPr/>
              <a:t>10/1/2012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74C0C42F-B73D-4C44-A8DC-E6AD25AE5664}" type="slidenum">
              <a:rPr lang="en-NZ" smtClean="0"/>
              <a:pPr/>
              <a:t>‹#›</a:t>
            </a:fld>
            <a:endParaRPr lang="en-N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541F570E-9E6B-4C74-BC2A-893FF4BF3A60}" type="datetimeFigureOut">
              <a:rPr lang="en-US" smtClean="0"/>
              <a:pPr/>
              <a:t>10/1/2012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74C0C42F-B73D-4C44-A8DC-E6AD25AE5664}" type="slidenum">
              <a:rPr lang="en-NZ" smtClean="0"/>
              <a:pPr/>
              <a:t>‹#›</a:t>
            </a:fld>
            <a:endParaRPr lang="en-N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541F570E-9E6B-4C74-BC2A-893FF4BF3A60}" type="datetimeFigureOut">
              <a:rPr lang="en-US" smtClean="0"/>
              <a:pPr/>
              <a:t>10/1/2012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74C0C42F-B73D-4C44-A8DC-E6AD25AE5664}" type="slidenum">
              <a:rPr lang="en-NZ" smtClean="0"/>
              <a:pPr/>
              <a:t>‹#›</a:t>
            </a:fld>
            <a:endParaRPr lang="en-N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541F570E-9E6B-4C74-BC2A-893FF4BF3A60}" type="datetimeFigureOut">
              <a:rPr lang="en-US" smtClean="0"/>
              <a:pPr/>
              <a:t>10/1/2012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74C0C42F-B73D-4C44-A8DC-E6AD25AE5664}" type="slidenum">
              <a:rPr lang="en-NZ" smtClean="0"/>
              <a:pPr/>
              <a:t>‹#›</a:t>
            </a:fld>
            <a:endParaRPr lang="en-N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1F570E-9E6B-4C74-BC2A-893FF4BF3A60}" type="datetimeFigureOut">
              <a:rPr lang="en-US" smtClean="0"/>
              <a:pPr/>
              <a:t>10/1/2012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74C0C42F-B73D-4C44-A8DC-E6AD25AE5664}" type="slidenum">
              <a:rPr lang="en-NZ" smtClean="0"/>
              <a:pPr/>
              <a:t>‹#›</a:t>
            </a:fld>
            <a:endParaRPr lang="en-N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541F570E-9E6B-4C74-BC2A-893FF4BF3A60}" type="datetimeFigureOut">
              <a:rPr lang="en-US" smtClean="0"/>
              <a:pPr/>
              <a:t>10/1/2012</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74C0C42F-B73D-4C44-A8DC-E6AD25AE5664}" type="slidenum">
              <a:rPr lang="en-NZ" smtClean="0"/>
              <a:pPr/>
              <a:t>‹#›</a:t>
            </a:fld>
            <a:endParaRPr lang="en-N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541F570E-9E6B-4C74-BC2A-893FF4BF3A60}" type="datetimeFigureOut">
              <a:rPr lang="en-US" smtClean="0"/>
              <a:pPr/>
              <a:t>10/1/2012</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74C0C42F-B73D-4C44-A8DC-E6AD25AE5664}" type="slidenum">
              <a:rPr lang="en-NZ" smtClean="0"/>
              <a:pPr/>
              <a:t>‹#›</a:t>
            </a:fld>
            <a:endParaRPr lang="en-N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541F570E-9E6B-4C74-BC2A-893FF4BF3A60}" type="datetimeFigureOut">
              <a:rPr lang="en-US" smtClean="0"/>
              <a:pPr/>
              <a:t>10/1/2012</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74C0C42F-B73D-4C44-A8DC-E6AD25AE5664}" type="slidenum">
              <a:rPr lang="en-NZ" smtClean="0"/>
              <a:pPr/>
              <a:t>‹#›</a:t>
            </a:fld>
            <a:endParaRPr lang="en-N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F570E-9E6B-4C74-BC2A-893FF4BF3A60}" type="datetimeFigureOut">
              <a:rPr lang="en-US" smtClean="0"/>
              <a:pPr/>
              <a:t>10/1/2012</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74C0C42F-B73D-4C44-A8DC-E6AD25AE5664}" type="slidenum">
              <a:rPr lang="en-NZ" smtClean="0"/>
              <a:pPr/>
              <a:t>‹#›</a:t>
            </a:fld>
            <a:endParaRPr lang="en-N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1F570E-9E6B-4C74-BC2A-893FF4BF3A60}" type="datetimeFigureOut">
              <a:rPr lang="en-US" smtClean="0"/>
              <a:pPr/>
              <a:t>10/1/2012</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74C0C42F-B73D-4C44-A8DC-E6AD25AE5664}" type="slidenum">
              <a:rPr lang="en-NZ" smtClean="0"/>
              <a:pPr/>
              <a:t>‹#›</a:t>
            </a:fld>
            <a:endParaRPr lang="en-N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1F570E-9E6B-4C74-BC2A-893FF4BF3A60}" type="datetimeFigureOut">
              <a:rPr lang="en-US" smtClean="0"/>
              <a:pPr/>
              <a:t>10/1/2012</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74C0C42F-B73D-4C44-A8DC-E6AD25AE5664}" type="slidenum">
              <a:rPr lang="en-NZ" smtClean="0"/>
              <a:pPr/>
              <a:t>‹#›</a:t>
            </a:fld>
            <a:endParaRPr lang="en-N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1F570E-9E6B-4C74-BC2A-893FF4BF3A60}" type="datetimeFigureOut">
              <a:rPr lang="en-US" smtClean="0"/>
              <a:pPr/>
              <a:t>10/1/2012</a:t>
            </a:fld>
            <a:endParaRPr lang="en-NZ"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C0C42F-B73D-4C44-A8DC-E6AD25AE5664}" type="slidenum">
              <a:rPr lang="en-NZ" smtClean="0"/>
              <a:pPr/>
              <a:t>‹#›</a:t>
            </a:fld>
            <a:endParaRPr lang="en-NZ"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500042"/>
            <a:ext cx="8572560" cy="4357718"/>
          </a:xfrm>
        </p:spPr>
        <p:txBody>
          <a:bodyPr>
            <a:noAutofit/>
          </a:bodyPr>
          <a:lstStyle/>
          <a:p>
            <a:r>
              <a:rPr lang="en-NZ" sz="2800" b="1" dirty="0" smtClean="0"/>
              <a:t/>
            </a:r>
            <a:br>
              <a:rPr lang="en-NZ" sz="2800" b="1" dirty="0" smtClean="0"/>
            </a:br>
            <a:r>
              <a:rPr lang="en-NZ" sz="2800" b="1" dirty="0" smtClean="0">
                <a:latin typeface="Arial" pitchFamily="34" charset="0"/>
                <a:cs typeface="Arial" pitchFamily="34" charset="0"/>
              </a:rPr>
              <a:t>“I regretted the minute I pressed share”:</a:t>
            </a:r>
            <a:br>
              <a:rPr lang="en-NZ" sz="2800" b="1" dirty="0" smtClean="0">
                <a:latin typeface="Arial" pitchFamily="34" charset="0"/>
                <a:cs typeface="Arial" pitchFamily="34" charset="0"/>
              </a:rPr>
            </a:br>
            <a:r>
              <a:rPr lang="en-NZ" sz="2800" b="1" dirty="0" smtClean="0">
                <a:latin typeface="Arial" pitchFamily="34" charset="0"/>
                <a:cs typeface="Arial" pitchFamily="34" charset="0"/>
              </a:rPr>
              <a:t>A Qualitative Study of Regrets on Facebook</a:t>
            </a:r>
            <a:r>
              <a:rPr lang="en-NZ" sz="2800" b="1" dirty="0">
                <a:latin typeface="Arial" pitchFamily="34" charset="0"/>
                <a:cs typeface="Arial" pitchFamily="34" charset="0"/>
              </a:rPr>
              <a:t/>
            </a:r>
            <a:br>
              <a:rPr lang="en-NZ" sz="2800" b="1" dirty="0">
                <a:latin typeface="Arial" pitchFamily="34" charset="0"/>
                <a:cs typeface="Arial" pitchFamily="34" charset="0"/>
              </a:rPr>
            </a:br>
            <a:r>
              <a:rPr lang="en-NZ" sz="2800" b="1" dirty="0" smtClean="0">
                <a:latin typeface="Arial" pitchFamily="34" charset="0"/>
                <a:cs typeface="Arial" pitchFamily="34" charset="0"/>
              </a:rPr>
              <a:t>published  by</a:t>
            </a:r>
            <a:br>
              <a:rPr lang="en-NZ" sz="2800" b="1" dirty="0" smtClean="0">
                <a:latin typeface="Arial" pitchFamily="34" charset="0"/>
                <a:cs typeface="Arial" pitchFamily="34" charset="0"/>
              </a:rPr>
            </a:br>
            <a:r>
              <a:rPr lang="en-NZ" sz="2800" b="1" dirty="0" smtClean="0">
                <a:latin typeface="Arial" pitchFamily="34" charset="0"/>
                <a:cs typeface="Arial" pitchFamily="34" charset="0"/>
              </a:rPr>
              <a:t> </a:t>
            </a:r>
            <a:r>
              <a:rPr lang="it-IT" sz="2800" dirty="0">
                <a:latin typeface="Arial" pitchFamily="34" charset="0"/>
                <a:cs typeface="Arial" pitchFamily="34" charset="0"/>
              </a:rPr>
              <a:t>Y. Wang, G. Norcie, S. Komanduri, </a:t>
            </a:r>
            <a:r>
              <a:rPr lang="it-IT" sz="2800" dirty="0" smtClean="0">
                <a:latin typeface="Arial" pitchFamily="34" charset="0"/>
                <a:cs typeface="Arial" pitchFamily="34" charset="0"/>
              </a:rPr>
              <a:t>Acquisti,P.G</a:t>
            </a:r>
            <a:r>
              <a:rPr lang="it-IT" sz="2800" dirty="0">
                <a:latin typeface="Arial" pitchFamily="34" charset="0"/>
                <a:cs typeface="Arial" pitchFamily="34" charset="0"/>
              </a:rPr>
              <a:t>. </a:t>
            </a:r>
            <a:r>
              <a:rPr lang="it-IT" sz="2800" dirty="0" smtClean="0">
                <a:latin typeface="Arial" pitchFamily="34" charset="0"/>
                <a:cs typeface="Arial" pitchFamily="34" charset="0"/>
              </a:rPr>
              <a:t>Leon </a:t>
            </a:r>
            <a:r>
              <a:rPr lang="en-NZ" sz="2800" dirty="0" smtClean="0">
                <a:latin typeface="Arial" pitchFamily="34" charset="0"/>
                <a:cs typeface="Arial" pitchFamily="34" charset="0"/>
              </a:rPr>
              <a:t>and </a:t>
            </a:r>
            <a:r>
              <a:rPr lang="en-NZ" sz="2800" dirty="0">
                <a:latin typeface="Arial" pitchFamily="34" charset="0"/>
                <a:cs typeface="Arial" pitchFamily="34" charset="0"/>
              </a:rPr>
              <a:t>L. F</a:t>
            </a:r>
            <a:r>
              <a:rPr lang="en-NZ" sz="2800" dirty="0" smtClean="0">
                <a:latin typeface="Arial" pitchFamily="34" charset="0"/>
                <a:cs typeface="Arial" pitchFamily="34" charset="0"/>
              </a:rPr>
              <a:t>. </a:t>
            </a:r>
            <a:r>
              <a:rPr lang="en-NZ" sz="2800" dirty="0" err="1" smtClean="0">
                <a:latin typeface="Arial" pitchFamily="34" charset="0"/>
                <a:cs typeface="Arial" pitchFamily="34" charset="0"/>
              </a:rPr>
              <a:t>Cranor</a:t>
            </a:r>
            <a:r>
              <a:rPr lang="en-NZ" sz="2800" dirty="0" smtClean="0">
                <a:latin typeface="Arial" pitchFamily="34" charset="0"/>
                <a:cs typeface="Arial" pitchFamily="34" charset="0"/>
              </a:rPr>
              <a:t/>
            </a:r>
            <a:br>
              <a:rPr lang="en-NZ" sz="2800" dirty="0" smtClean="0">
                <a:latin typeface="Arial" pitchFamily="34" charset="0"/>
                <a:cs typeface="Arial" pitchFamily="34" charset="0"/>
              </a:rPr>
            </a:br>
            <a:r>
              <a:rPr lang="en-NZ" sz="2800" dirty="0" smtClean="0">
                <a:latin typeface="Arial" pitchFamily="34" charset="0"/>
                <a:cs typeface="Arial" pitchFamily="34" charset="0"/>
              </a:rPr>
              <a:t> </a:t>
            </a:r>
            <a:r>
              <a:rPr lang="en-NZ" sz="2800" dirty="0">
                <a:latin typeface="Arial" pitchFamily="34" charset="0"/>
                <a:cs typeface="Arial" pitchFamily="34" charset="0"/>
              </a:rPr>
              <a:t>I</a:t>
            </a:r>
            <a:r>
              <a:rPr lang="en-NZ" sz="2800" dirty="0" smtClean="0">
                <a:latin typeface="Arial" pitchFamily="34" charset="0"/>
                <a:cs typeface="Arial" pitchFamily="34" charset="0"/>
              </a:rPr>
              <a:t>n </a:t>
            </a:r>
            <a:r>
              <a:rPr lang="en-NZ" sz="2800" dirty="0">
                <a:latin typeface="Arial" pitchFamily="34" charset="0"/>
                <a:cs typeface="Arial" pitchFamily="34" charset="0"/>
              </a:rPr>
              <a:t>Proceedings of</a:t>
            </a:r>
            <a:br>
              <a:rPr lang="en-NZ" sz="2800" dirty="0">
                <a:latin typeface="Arial" pitchFamily="34" charset="0"/>
                <a:cs typeface="Arial" pitchFamily="34" charset="0"/>
              </a:rPr>
            </a:br>
            <a:r>
              <a:rPr lang="en-NZ" sz="2800" dirty="0">
                <a:latin typeface="Arial" pitchFamily="34" charset="0"/>
                <a:cs typeface="Arial" pitchFamily="34" charset="0"/>
              </a:rPr>
              <a:t>the Seventh </a:t>
            </a:r>
            <a:r>
              <a:rPr lang="en-NZ" sz="2800" dirty="0" smtClean="0">
                <a:latin typeface="Arial" pitchFamily="34" charset="0"/>
                <a:cs typeface="Arial" pitchFamily="34" charset="0"/>
              </a:rPr>
              <a:t>Symposium </a:t>
            </a:r>
            <a:r>
              <a:rPr lang="en-NZ" sz="2800" dirty="0">
                <a:latin typeface="Arial" pitchFamily="34" charset="0"/>
                <a:cs typeface="Arial" pitchFamily="34" charset="0"/>
              </a:rPr>
              <a:t>on Usable Privacy and Security (SOUPS) 2011, </a:t>
            </a:r>
            <a:br>
              <a:rPr lang="en-NZ" sz="2800" dirty="0">
                <a:latin typeface="Arial" pitchFamily="34" charset="0"/>
                <a:cs typeface="Arial" pitchFamily="34" charset="0"/>
              </a:rPr>
            </a:br>
            <a:r>
              <a:rPr lang="en-NZ" sz="2800" dirty="0">
                <a:latin typeface="Arial" pitchFamily="34" charset="0"/>
                <a:cs typeface="Arial" pitchFamily="34" charset="0"/>
              </a:rPr>
              <a:t>2011</a:t>
            </a:r>
            <a:r>
              <a:rPr lang="en-NZ" sz="2800" dirty="0" smtClean="0">
                <a:latin typeface="Arial" pitchFamily="34" charset="0"/>
                <a:cs typeface="Arial" pitchFamily="34" charset="0"/>
              </a:rPr>
              <a:t>,</a:t>
            </a:r>
            <a:r>
              <a:rPr lang="fr-FR" sz="2800" dirty="0" smtClean="0">
                <a:latin typeface="Arial" pitchFamily="34" charset="0"/>
                <a:cs typeface="Arial" pitchFamily="34" charset="0"/>
              </a:rPr>
              <a:t> ACM.</a:t>
            </a:r>
            <a:r>
              <a:rPr lang="en-NZ" sz="2800" dirty="0" smtClean="0">
                <a:latin typeface="Arial" pitchFamily="34" charset="0"/>
                <a:cs typeface="Arial" pitchFamily="34" charset="0"/>
              </a:rPr>
              <a:t> </a:t>
            </a:r>
            <a:br>
              <a:rPr lang="en-NZ" sz="2800" dirty="0" smtClean="0">
                <a:latin typeface="Arial" pitchFamily="34" charset="0"/>
                <a:cs typeface="Arial" pitchFamily="34" charset="0"/>
              </a:rPr>
            </a:br>
            <a:endParaRPr lang="en-NZ" sz="2800" dirty="0">
              <a:latin typeface="Arial" pitchFamily="34" charset="0"/>
              <a:cs typeface="Arial" pitchFamily="34" charset="0"/>
            </a:endParaRPr>
          </a:p>
        </p:txBody>
      </p:sp>
      <p:sp>
        <p:nvSpPr>
          <p:cNvPr id="3" name="Subtitle 2"/>
          <p:cNvSpPr>
            <a:spLocks noGrp="1"/>
          </p:cNvSpPr>
          <p:nvPr>
            <p:ph type="subTitle" idx="1"/>
          </p:nvPr>
        </p:nvSpPr>
        <p:spPr>
          <a:xfrm>
            <a:off x="1371600" y="5072074"/>
            <a:ext cx="6400800" cy="1428760"/>
          </a:xfrm>
        </p:spPr>
        <p:txBody>
          <a:bodyPr>
            <a:noAutofit/>
          </a:bodyPr>
          <a:lstStyle/>
          <a:p>
            <a:r>
              <a:rPr lang="en-NZ" sz="2800" dirty="0" smtClean="0">
                <a:solidFill>
                  <a:schemeClr val="tx1"/>
                </a:solidFill>
                <a:latin typeface="Arial" pitchFamily="34" charset="0"/>
                <a:cs typeface="Arial" pitchFamily="34" charset="0"/>
              </a:rPr>
              <a:t>Presented by:-</a:t>
            </a:r>
          </a:p>
          <a:p>
            <a:r>
              <a:rPr lang="en-NZ" sz="2800" dirty="0" smtClean="0">
                <a:solidFill>
                  <a:schemeClr val="tx1"/>
                </a:solidFill>
                <a:latin typeface="Arial" pitchFamily="34" charset="0"/>
                <a:cs typeface="Arial" pitchFamily="34" charset="0"/>
              </a:rPr>
              <a:t>Jagdeep Kaur</a:t>
            </a:r>
            <a:endParaRPr lang="en-NZ" sz="2800" dirty="0">
              <a:solidFill>
                <a:schemeClr val="tx1"/>
              </a:solidFill>
              <a:latin typeface="Arial" pitchFamily="34" charset="0"/>
              <a:cs typeface="Arial" pitchFamily="34" charset="0"/>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6"/>
            <a:ext cx="7772400" cy="1000132"/>
          </a:xfrm>
        </p:spPr>
        <p:txBody>
          <a:bodyPr>
            <a:normAutofit fontScale="90000"/>
          </a:bodyPr>
          <a:lstStyle/>
          <a:p>
            <a:r>
              <a:rPr lang="en-NZ" dirty="0" smtClean="0">
                <a:latin typeface="Arial" pitchFamily="34" charset="0"/>
                <a:cs typeface="Arial" pitchFamily="34" charset="0"/>
              </a:rPr>
              <a:t/>
            </a:r>
            <a:br>
              <a:rPr lang="en-NZ" dirty="0" smtClean="0">
                <a:latin typeface="Arial" pitchFamily="34" charset="0"/>
                <a:cs typeface="Arial" pitchFamily="34" charset="0"/>
              </a:rPr>
            </a:br>
            <a:r>
              <a:rPr lang="en-NZ" dirty="0" smtClean="0">
                <a:latin typeface="Arial" pitchFamily="34" charset="0"/>
                <a:cs typeface="Arial" pitchFamily="34" charset="0"/>
              </a:rPr>
              <a:t>Summary:-</a:t>
            </a:r>
            <a:br>
              <a:rPr lang="en-NZ" dirty="0" smtClean="0">
                <a:latin typeface="Arial" pitchFamily="34" charset="0"/>
                <a:cs typeface="Arial" pitchFamily="34" charset="0"/>
              </a:rPr>
            </a:br>
            <a:endParaRPr lang="en-NZ" dirty="0">
              <a:latin typeface="Arial" pitchFamily="34" charset="0"/>
              <a:cs typeface="Arial" pitchFamily="34" charset="0"/>
            </a:endParaRPr>
          </a:p>
        </p:txBody>
      </p:sp>
      <p:sp>
        <p:nvSpPr>
          <p:cNvPr id="3" name="Subtitle 2"/>
          <p:cNvSpPr>
            <a:spLocks noGrp="1"/>
          </p:cNvSpPr>
          <p:nvPr>
            <p:ph type="subTitle" idx="1"/>
          </p:nvPr>
        </p:nvSpPr>
        <p:spPr>
          <a:xfrm>
            <a:off x="214282" y="1500174"/>
            <a:ext cx="8643998" cy="4714908"/>
          </a:xfrm>
        </p:spPr>
        <p:txBody>
          <a:bodyPr>
            <a:normAutofit/>
          </a:bodyPr>
          <a:lstStyle/>
          <a:p>
            <a:pPr algn="l"/>
            <a:r>
              <a:rPr lang="en-NZ" sz="2800" dirty="0">
                <a:solidFill>
                  <a:schemeClr val="tx1"/>
                </a:solidFill>
                <a:latin typeface="Arial" pitchFamily="34" charset="0"/>
                <a:cs typeface="Arial" pitchFamily="34" charset="0"/>
              </a:rPr>
              <a:t>This </a:t>
            </a:r>
            <a:r>
              <a:rPr lang="en-NZ" sz="2800" dirty="0" smtClean="0">
                <a:solidFill>
                  <a:schemeClr val="tx1"/>
                </a:solidFill>
                <a:latin typeface="Arial" pitchFamily="34" charset="0"/>
                <a:cs typeface="Arial" pitchFamily="34" charset="0"/>
              </a:rPr>
              <a:t>paper </a:t>
            </a:r>
            <a:r>
              <a:rPr lang="en-NZ" sz="2800" dirty="0">
                <a:solidFill>
                  <a:schemeClr val="tx1"/>
                </a:solidFill>
                <a:latin typeface="Arial" pitchFamily="34" charset="0"/>
                <a:cs typeface="Arial" pitchFamily="34" charset="0"/>
              </a:rPr>
              <a:t>is an in depth study of regrets facebook users </a:t>
            </a:r>
            <a:r>
              <a:rPr lang="en-NZ" sz="2800" dirty="0" smtClean="0">
                <a:solidFill>
                  <a:schemeClr val="tx1"/>
                </a:solidFill>
                <a:latin typeface="Arial" pitchFamily="34" charset="0"/>
                <a:cs typeface="Arial" pitchFamily="34" charset="0"/>
              </a:rPr>
              <a:t>face in United States . </a:t>
            </a:r>
            <a:r>
              <a:rPr lang="en-NZ" sz="2800" dirty="0">
                <a:solidFill>
                  <a:schemeClr val="tx1"/>
                </a:solidFill>
                <a:latin typeface="Arial" pitchFamily="34" charset="0"/>
                <a:cs typeface="Arial" pitchFamily="34" charset="0"/>
              </a:rPr>
              <a:t>It details  the common regrets , their causes and methods users </a:t>
            </a:r>
            <a:r>
              <a:rPr lang="en-NZ" sz="2800" dirty="0" smtClean="0">
                <a:solidFill>
                  <a:schemeClr val="tx1"/>
                </a:solidFill>
                <a:latin typeface="Arial" pitchFamily="34" charset="0"/>
                <a:cs typeface="Arial" pitchFamily="34" charset="0"/>
              </a:rPr>
              <a:t>undertake </a:t>
            </a:r>
            <a:r>
              <a:rPr lang="en-NZ" sz="2800" dirty="0">
                <a:solidFill>
                  <a:schemeClr val="tx1"/>
                </a:solidFill>
                <a:latin typeface="Arial" pitchFamily="34" charset="0"/>
                <a:cs typeface="Arial" pitchFamily="34" charset="0"/>
              </a:rPr>
              <a:t>to tackle them. It gives us an insight in to the minds of users </a:t>
            </a:r>
            <a:r>
              <a:rPr lang="en-NZ" sz="2800" dirty="0" smtClean="0">
                <a:solidFill>
                  <a:schemeClr val="tx1"/>
                </a:solidFill>
                <a:latin typeface="Arial" pitchFamily="34" charset="0"/>
                <a:cs typeface="Arial" pitchFamily="34" charset="0"/>
              </a:rPr>
              <a:t>about how </a:t>
            </a:r>
            <a:r>
              <a:rPr lang="en-NZ" sz="2800" dirty="0">
                <a:solidFill>
                  <a:schemeClr val="tx1"/>
                </a:solidFill>
                <a:latin typeface="Arial" pitchFamily="34" charset="0"/>
                <a:cs typeface="Arial" pitchFamily="34" charset="0"/>
              </a:rPr>
              <a:t>they perceive the information they share on facebook</a:t>
            </a:r>
            <a:r>
              <a:rPr lang="en-NZ" sz="2800" dirty="0" smtClean="0">
                <a:solidFill>
                  <a:schemeClr val="tx1"/>
                </a:solidFill>
                <a:latin typeface="Arial" pitchFamily="34" charset="0"/>
                <a:cs typeface="Arial" pitchFamily="34" charset="0"/>
              </a:rPr>
              <a:t>.</a:t>
            </a:r>
            <a:endParaRPr lang="en-NZ" sz="2800" dirty="0">
              <a:solidFill>
                <a:schemeClr val="tx1"/>
              </a:solidFill>
              <a:latin typeface="Arial" pitchFamily="34" charset="0"/>
              <a:cs typeface="Arial" pitchFamily="34" charset="0"/>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428604"/>
            <a:ext cx="8229600" cy="1071570"/>
          </a:xfrm>
        </p:spPr>
        <p:txBody>
          <a:bodyPr>
            <a:normAutofit/>
          </a:bodyPr>
          <a:lstStyle/>
          <a:p>
            <a:r>
              <a:rPr lang="en-NZ" sz="4000" dirty="0" smtClean="0">
                <a:latin typeface="Arial" pitchFamily="34" charset="0"/>
                <a:cs typeface="Arial" pitchFamily="34" charset="0"/>
              </a:rPr>
              <a:t>Appreciation</a:t>
            </a:r>
            <a:endParaRPr lang="en-NZ" sz="4000" dirty="0">
              <a:latin typeface="Arial" pitchFamily="34" charset="0"/>
              <a:cs typeface="Arial" pitchFamily="34" charset="0"/>
            </a:endParaRPr>
          </a:p>
        </p:txBody>
      </p:sp>
      <p:sp>
        <p:nvSpPr>
          <p:cNvPr id="3" name="Content Placeholder 2"/>
          <p:cNvSpPr>
            <a:spLocks noGrp="1"/>
          </p:cNvSpPr>
          <p:nvPr>
            <p:ph idx="1"/>
          </p:nvPr>
        </p:nvSpPr>
        <p:spPr>
          <a:xfrm>
            <a:off x="357158" y="1714488"/>
            <a:ext cx="8229600" cy="4143404"/>
          </a:xfrm>
        </p:spPr>
        <p:txBody>
          <a:bodyPr>
            <a:noAutofit/>
          </a:bodyPr>
          <a:lstStyle/>
          <a:p>
            <a:r>
              <a:rPr lang="en-NZ" sz="2800" dirty="0" smtClean="0">
                <a:latin typeface="Arial" pitchFamily="34" charset="0"/>
                <a:cs typeface="Arial" pitchFamily="34" charset="0"/>
              </a:rPr>
              <a:t>It is a very thorough and detailed study of regrets people face while posting on facebook in USA.</a:t>
            </a:r>
          </a:p>
          <a:p>
            <a:pPr>
              <a:buNone/>
            </a:pPr>
            <a:endParaRPr lang="en-NZ" sz="2800" dirty="0" smtClean="0">
              <a:latin typeface="Arial" pitchFamily="34" charset="0"/>
              <a:cs typeface="Arial" pitchFamily="34" charset="0"/>
            </a:endParaRPr>
          </a:p>
          <a:p>
            <a:r>
              <a:rPr lang="en-NZ" sz="2800" dirty="0" smtClean="0">
                <a:latin typeface="Arial" pitchFamily="34" charset="0"/>
                <a:cs typeface="Arial" pitchFamily="34" charset="0"/>
              </a:rPr>
              <a:t>The survey data has been manually sorted rather than using software.</a:t>
            </a:r>
          </a:p>
          <a:p>
            <a:pPr>
              <a:buNone/>
            </a:pPr>
            <a:endParaRPr lang="en-NZ" sz="2800" dirty="0">
              <a:latin typeface="Arial" pitchFamily="34" charset="0"/>
              <a:cs typeface="Arial" pitchFamily="34" charset="0"/>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4000" dirty="0" smtClean="0">
                <a:latin typeface="Arial" pitchFamily="34" charset="0"/>
                <a:cs typeface="Arial" pitchFamily="34" charset="0"/>
              </a:rPr>
              <a:t>Appreciation Continued</a:t>
            </a:r>
            <a:endParaRPr lang="en-NZ" sz="4000" dirty="0"/>
          </a:p>
        </p:txBody>
      </p:sp>
      <p:sp>
        <p:nvSpPr>
          <p:cNvPr id="3" name="Content Placeholder 2"/>
          <p:cNvSpPr>
            <a:spLocks noGrp="1"/>
          </p:cNvSpPr>
          <p:nvPr>
            <p:ph idx="1"/>
          </p:nvPr>
        </p:nvSpPr>
        <p:spPr/>
        <p:txBody>
          <a:bodyPr>
            <a:normAutofit/>
          </a:bodyPr>
          <a:lstStyle/>
          <a:p>
            <a:r>
              <a:rPr lang="en-NZ" sz="2800" dirty="0" smtClean="0">
                <a:latin typeface="Arial" pitchFamily="34" charset="0"/>
                <a:cs typeface="Arial" pitchFamily="34" charset="0"/>
              </a:rPr>
              <a:t>Author’s suggestion for Content based reminder for emotional contents.</a:t>
            </a:r>
          </a:p>
          <a:p>
            <a:pPr>
              <a:buNone/>
            </a:pPr>
            <a:endParaRPr lang="en-NZ" sz="2800" dirty="0" smtClean="0">
              <a:latin typeface="Arial" pitchFamily="34" charset="0"/>
              <a:cs typeface="Arial" pitchFamily="34" charset="0"/>
            </a:endParaRPr>
          </a:p>
          <a:p>
            <a:r>
              <a:rPr lang="en-NZ" sz="2800" dirty="0" smtClean="0">
                <a:latin typeface="Arial" pitchFamily="34" charset="0"/>
                <a:cs typeface="Arial" pitchFamily="34" charset="0"/>
              </a:rPr>
              <a:t>I recommend  the author’s suggestion for customize settings that is also useful to reduce the regrets  up to some extent</a:t>
            </a:r>
            <a:endParaRPr lang="en-NZ" sz="2800"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Arial" pitchFamily="34" charset="0"/>
                <a:cs typeface="Arial" pitchFamily="34" charset="0"/>
              </a:rPr>
              <a:t>Criticism</a:t>
            </a:r>
            <a:r>
              <a:rPr lang="en-NZ" sz="4000" dirty="0" smtClean="0">
                <a:latin typeface="Arial" pitchFamily="34" charset="0"/>
                <a:cs typeface="Arial" pitchFamily="34" charset="0"/>
              </a:rPr>
              <a:t> </a:t>
            </a:r>
            <a:endParaRPr lang="en-NZ" sz="40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NZ" sz="2800" dirty="0" smtClean="0">
                <a:latin typeface="Arial" pitchFamily="34" charset="0"/>
                <a:cs typeface="Arial" pitchFamily="34" charset="0"/>
              </a:rPr>
              <a:t>This article is too facebook centric.SNS such as Twitter which have an enormous following has not being covered .</a:t>
            </a:r>
          </a:p>
          <a:p>
            <a:pPr>
              <a:buNone/>
            </a:pPr>
            <a:endParaRPr lang="en-NZ" sz="2800" dirty="0" smtClean="0">
              <a:latin typeface="Arial" pitchFamily="34" charset="0"/>
              <a:cs typeface="Arial" pitchFamily="34" charset="0"/>
            </a:endParaRPr>
          </a:p>
          <a:p>
            <a:r>
              <a:rPr lang="en-NZ" sz="2800" dirty="0" smtClean="0">
                <a:latin typeface="Arial" pitchFamily="34" charset="0"/>
                <a:cs typeface="Arial" pitchFamily="34" charset="0"/>
              </a:rPr>
              <a:t>The study is only done in USA and article does not shed any light on culturally influenced regrets of different people around the world. </a:t>
            </a:r>
            <a:endParaRPr lang="en-NZ" sz="2800" dirty="0">
              <a:latin typeface="Arial" pitchFamily="34" charset="0"/>
              <a:cs typeface="Arial" pitchFamily="34" charset="0"/>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4000" dirty="0" smtClean="0">
                <a:latin typeface="Arial" pitchFamily="34" charset="0"/>
                <a:cs typeface="Arial" pitchFamily="34" charset="0"/>
              </a:rPr>
              <a:t>Question</a:t>
            </a:r>
            <a:endParaRPr lang="en-NZ" sz="4000" dirty="0">
              <a:latin typeface="Arial" pitchFamily="34" charset="0"/>
              <a:cs typeface="Arial" pitchFamily="34" charset="0"/>
            </a:endParaRPr>
          </a:p>
        </p:txBody>
      </p:sp>
      <p:sp>
        <p:nvSpPr>
          <p:cNvPr id="3" name="Content Placeholder 2"/>
          <p:cNvSpPr>
            <a:spLocks noGrp="1"/>
          </p:cNvSpPr>
          <p:nvPr>
            <p:ph idx="1"/>
          </p:nvPr>
        </p:nvSpPr>
        <p:spPr>
          <a:xfrm>
            <a:off x="457200" y="1600201"/>
            <a:ext cx="8229600" cy="2471741"/>
          </a:xfrm>
        </p:spPr>
        <p:txBody>
          <a:bodyPr>
            <a:normAutofit/>
          </a:bodyPr>
          <a:lstStyle/>
          <a:p>
            <a:r>
              <a:rPr lang="en-NZ" sz="2800" dirty="0" smtClean="0">
                <a:latin typeface="Arial" pitchFamily="34" charset="0"/>
                <a:cs typeface="Arial" pitchFamily="34" charset="0"/>
              </a:rPr>
              <a:t>Do you use any strategy to avoid posting things          that you may later regret?</a:t>
            </a:r>
          </a:p>
          <a:p>
            <a:endParaRPr lang="en-NZ" sz="2800" dirty="0">
              <a:latin typeface="Arial" pitchFamily="34" charset="0"/>
              <a:cs typeface="Arial" pitchFamily="34" charset="0"/>
            </a:endParaRP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515</TotalTime>
  <Words>185</Words>
  <Application>Microsoft Office PowerPoint</Application>
  <PresentationFormat>On-screen Show (4:3)</PresentationFormat>
  <Paragraphs>20</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“I regretted the minute I pressed share”: A Qualitative Study of Regrets on Facebook published  by  Y. Wang, G. Norcie, S. Komanduri, Acquisti,P.G. Leon and L. F. Cranor  In Proceedings of the Seventh Symposium on Usable Privacy and Security (SOUPS) 2011,  2011, ACM.  </vt:lpstr>
      <vt:lpstr> Summary:- </vt:lpstr>
      <vt:lpstr>Appreciation</vt:lpstr>
      <vt:lpstr>Appreciation Continued</vt:lpstr>
      <vt:lpstr>Criticism </vt:lpstr>
      <vt:lpstr>Question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 regretted the minute I pressed share”: A Qualitative Study of Regrets on Facebook published by Y. Wang, G. Norcie, S. Komanduri, Acquisti,P. G. Leon, and L. F. Cranor in Proceedings of the Seventh Symposium on Usable Privacy and Security, ser. SOUPS '11. ACM, 2011, pp. 10:1-10:16.  </dc:title>
  <dc:creator>kuljit</dc:creator>
  <cp:lastModifiedBy>UoA</cp:lastModifiedBy>
  <cp:revision>51</cp:revision>
  <dcterms:created xsi:type="dcterms:W3CDTF">2012-09-15T04:01:56Z</dcterms:created>
  <dcterms:modified xsi:type="dcterms:W3CDTF">2012-09-30T20:47:38Z</dcterms:modified>
</cp:coreProperties>
</file>