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1" r:id="rId3"/>
    <p:sldId id="260" r:id="rId4"/>
    <p:sldId id="263" r:id="rId5"/>
    <p:sldId id="258" r:id="rId6"/>
    <p:sldId id="259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4" autoAdjust="0"/>
    <p:restoredTop sz="75435" autoAdjust="0"/>
  </p:normalViewPr>
  <p:slideViewPr>
    <p:cSldViewPr>
      <p:cViewPr varScale="1">
        <p:scale>
          <a:sx n="87" d="100"/>
          <a:sy n="87" d="100"/>
        </p:scale>
        <p:origin x="-23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4E2EC-E80D-4F41-9E1D-E717AF0BE03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538CF-FFF6-436E-BC59-047844BA848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54747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A </a:t>
            </a:r>
            <a:r>
              <a:rPr lang="en-US" sz="1200" dirty="0" smtClean="0">
                <a:solidFill>
                  <a:srgbClr val="FF0000"/>
                </a:solidFill>
              </a:rPr>
              <a:t>one-sentence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summary</a:t>
            </a:r>
            <a:r>
              <a:rPr lang="en-US" sz="1200" dirty="0" smtClean="0"/>
              <a:t> of the article</a:t>
            </a:r>
          </a:p>
          <a:p>
            <a:endParaRPr lang="en-US" sz="1200" dirty="0" smtClean="0"/>
          </a:p>
          <a:p>
            <a:r>
              <a:rPr lang="en-US" sz="1200" strike="sngStrike" dirty="0" smtClean="0">
                <a:solidFill>
                  <a:schemeClr val="tx1"/>
                </a:solidFill>
              </a:rPr>
              <a:t>More</a:t>
            </a:r>
            <a:r>
              <a:rPr lang="en-US" sz="1200" strike="sngStrike" baseline="0" dirty="0" smtClean="0">
                <a:solidFill>
                  <a:schemeClr val="tx1"/>
                </a:solidFill>
              </a:rPr>
              <a:t> summary?</a:t>
            </a:r>
            <a:endParaRPr lang="en-NZ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538CF-FFF6-436E-BC59-047844BA8485}" type="slidenum">
              <a:rPr lang="en-NZ" smtClean="0"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84407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FF0000"/>
                </a:solidFill>
              </a:rPr>
              <a:t>One</a:t>
            </a:r>
            <a:r>
              <a:rPr lang="en-US" sz="1200" dirty="0" smtClean="0"/>
              <a:t> critical comment and </a:t>
            </a:r>
            <a:r>
              <a:rPr lang="en-US" sz="1200" dirty="0" smtClean="0">
                <a:solidFill>
                  <a:srgbClr val="FF0000"/>
                </a:solidFill>
              </a:rPr>
              <a:t>one</a:t>
            </a:r>
            <a:r>
              <a:rPr lang="en-US" sz="1200" dirty="0" smtClean="0"/>
              <a:t> appreciative comment, indicating </a:t>
            </a:r>
            <a:r>
              <a:rPr lang="en-US" sz="1200" dirty="0" smtClean="0">
                <a:solidFill>
                  <a:srgbClr val="FF0000"/>
                </a:solidFill>
              </a:rPr>
              <a:t>why</a:t>
            </a:r>
            <a:r>
              <a:rPr lang="en-US" sz="1200" dirty="0" smtClean="0"/>
              <a:t> you think your fellow students should read this article and </a:t>
            </a:r>
            <a:r>
              <a:rPr lang="en-US" sz="1200" dirty="0" smtClean="0">
                <a:solidFill>
                  <a:srgbClr val="FF0000"/>
                </a:solidFill>
              </a:rPr>
              <a:t>what</a:t>
            </a:r>
            <a:r>
              <a:rPr lang="en-US" sz="1200" dirty="0" smtClean="0"/>
              <a:t> important results (or mistakes) they should watch out for</a:t>
            </a:r>
          </a:p>
          <a:p>
            <a:endParaRPr lang="en-US" sz="1200" dirty="0" smtClean="0"/>
          </a:p>
          <a:p>
            <a:r>
              <a:rPr lang="en-US" sz="1200" strike="sngStrike" dirty="0" smtClean="0"/>
              <a:t>Hone in more – make it more direct and crisp – everyone knows there are </a:t>
            </a:r>
            <a:r>
              <a:rPr lang="en-US" sz="1200" strike="sngStrike" baseline="0" dirty="0" smtClean="0"/>
              <a:t>limitations in the current Android security model – just re-saying what the author is saying</a:t>
            </a:r>
            <a:endParaRPr lang="en-NZ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538CF-FFF6-436E-BC59-047844BA8485}" type="slidenum">
              <a:rPr lang="en-NZ" smtClean="0"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69024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trike="sngStrike" dirty="0" smtClean="0"/>
              <a:t>Quote</a:t>
            </a:r>
            <a:r>
              <a:rPr lang="en-NZ" strike="sngStrike" baseline="0" dirty="0" smtClean="0"/>
              <a:t> them that hint that CRePE is for the real world – quote their examples perhaps or a statement saying its practical for the real world</a:t>
            </a:r>
            <a:endParaRPr lang="en-NZ" strike="sngStrik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538CF-FFF6-436E-BC59-047844BA8485}" type="slidenum">
              <a:rPr lang="en-NZ" smtClean="0"/>
              <a:t>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22194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Government and third party control over your phone: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Morally acceptable?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Will people agree to it?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aseline="0" dirty="0" smtClean="0"/>
              <a:t>If businesses try to curb certain activity (e.g. Facebook) during work hours: just carry around your personal phone?</a:t>
            </a: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r>
              <a:rPr lang="en-NZ" dirty="0" smtClean="0"/>
              <a:t>Most people won’t bother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You have to set up contexts, then set up policies, then set up context + policy pairs for different applications… will people bother apart from the niche?</a:t>
            </a: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itchFamily="34" charset="0"/>
              <a:buNone/>
            </a:pPr>
            <a:r>
              <a:rPr lang="en-US" strike="sngStrike" baseline="0" dirty="0" smtClean="0"/>
              <a:t>Hone in on government and third party control – they have control already – kill switch – but CRePE is fine grained, you don’t know what's going on – more invasive and unknown – explain this more</a:t>
            </a:r>
          </a:p>
          <a:p>
            <a:pPr marL="0" indent="0">
              <a:buFont typeface="Arial" pitchFamily="34" charset="0"/>
              <a:buNone/>
            </a:pPr>
            <a:r>
              <a:rPr lang="en-US" strike="sngStrike" baseline="0" dirty="0" smtClean="0"/>
              <a:t>Most people wont bother – explain more – e.g. setting up contexts, security policies, pairs…etc</a:t>
            </a:r>
            <a:r>
              <a:rPr lang="en-US" strike="sngStrike" baseline="0" dirty="0" smtClean="0"/>
              <a:t>.</a:t>
            </a:r>
            <a:endParaRPr lang="en-US" strike="sngStrik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538CF-FFF6-436E-BC59-047844BA8485}" type="slidenum">
              <a:rPr lang="en-NZ" smtClean="0"/>
              <a:t>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24004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An explanation (2 or 3 slides) of </a:t>
            </a:r>
            <a:r>
              <a:rPr lang="en-US" sz="1200" i="1" dirty="0" smtClean="0">
                <a:solidFill>
                  <a:srgbClr val="FF0000"/>
                </a:solidFill>
              </a:rPr>
              <a:t>one</a:t>
            </a:r>
            <a:r>
              <a:rPr lang="en-US" sz="1200" dirty="0" smtClean="0"/>
              <a:t> of your comments</a:t>
            </a:r>
          </a:p>
          <a:p>
            <a:endParaRPr lang="en-US" dirty="0" smtClean="0"/>
          </a:p>
          <a:p>
            <a:r>
              <a:rPr lang="en-US" dirty="0" smtClean="0"/>
              <a:t>Battery life</a:t>
            </a:r>
            <a:r>
              <a:rPr lang="en-US" baseline="0" dirty="0" smtClean="0"/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10 active rules: 50% more energy consumption than standard Android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GPS polling of 5 minutes: battery level decreases by 48%</a:t>
            </a: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itchFamily="34" charset="0"/>
              <a:buNone/>
            </a:pPr>
            <a:r>
              <a:rPr lang="en-US" strike="sngStrike" baseline="0" dirty="0" smtClean="0"/>
              <a:t>‘Significant’? – quote them, call them out if possible – refer to the last person who mentioned battery levels</a:t>
            </a:r>
          </a:p>
          <a:p>
            <a:pPr marL="0" indent="0">
              <a:buFont typeface="Arial" pitchFamily="34" charset="0"/>
              <a:buNone/>
            </a:pPr>
            <a:r>
              <a:rPr lang="en-US" strike="sngStrike" baseline="0" dirty="0" smtClean="0"/>
              <a:t>Window of opportunity? More crisp and direct – window of opportunity for attackers etc.</a:t>
            </a:r>
          </a:p>
          <a:p>
            <a:pPr marL="0" indent="0">
              <a:buFont typeface="Arial" pitchFamily="34" charset="0"/>
              <a:buNone/>
            </a:pPr>
            <a:r>
              <a:rPr lang="en-US" strike="sngStrike" baseline="0" dirty="0" smtClean="0"/>
              <a:t>Some apps may not run – read MockDroid – no exception handling because permissions are expected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538CF-FFF6-436E-BC59-047844BA8485}" type="slidenum">
              <a:rPr lang="en-NZ" smtClean="0"/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44922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A question to stimulate discussion</a:t>
            </a:r>
          </a:p>
          <a:p>
            <a:endParaRPr lang="en-US" sz="1200" dirty="0" smtClean="0"/>
          </a:p>
          <a:p>
            <a:r>
              <a:rPr lang="en-US" sz="1200" strike="sngStrike" dirty="0" smtClean="0"/>
              <a:t>React – would</a:t>
            </a:r>
            <a:r>
              <a:rPr lang="en-US" sz="1200" strike="sngStrike" baseline="0" dirty="0" smtClean="0"/>
              <a:t> you disable or enable? instead</a:t>
            </a:r>
            <a:endParaRPr lang="en-NZ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538CF-FFF6-436E-BC59-047844BA8485}" type="slidenum">
              <a:rPr lang="en-NZ" smtClean="0"/>
              <a:t>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8384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64150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6652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5463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5732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3916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901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0867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7293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0715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8981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9263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43C22-583C-409C-9B1B-1E8391A33759}" type="datetimeFigureOut">
              <a:rPr lang="en-NZ" smtClean="0"/>
              <a:t>20/09/2012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2E4A6-9AB9-4410-A2D9-B8566F14613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0529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NZ" sz="2200" dirty="0"/>
              <a:t/>
            </a:r>
            <a:br>
              <a:rPr lang="en-NZ" sz="2200" dirty="0"/>
            </a:br>
            <a:r>
              <a:rPr lang="en-NZ" dirty="0"/>
              <a:t>CRePE: Context-Related Policy Enforcement for </a:t>
            </a:r>
            <a:r>
              <a:rPr lang="en-NZ" dirty="0" smtClean="0"/>
              <a:t>Android</a:t>
            </a:r>
            <a:r>
              <a:rPr lang="en-NZ" dirty="0"/>
              <a:t/>
            </a:r>
            <a:br>
              <a:rPr lang="en-NZ" dirty="0"/>
            </a:br>
            <a:r>
              <a:rPr lang="en-NZ" sz="2000" dirty="0" smtClean="0"/>
              <a:t/>
            </a:r>
            <a:br>
              <a:rPr lang="en-NZ" sz="2000" dirty="0" smtClean="0"/>
            </a:br>
            <a:r>
              <a:rPr lang="en-NZ" sz="2200" dirty="0" smtClean="0"/>
              <a:t>Mauro </a:t>
            </a:r>
            <a:r>
              <a:rPr lang="en-NZ" sz="2200" dirty="0"/>
              <a:t>Conti, Vu Thien Nga Nguyen and Bruno </a:t>
            </a:r>
            <a:r>
              <a:rPr lang="en-NZ" sz="2200" dirty="0" smtClean="0"/>
              <a:t>Crispo</a:t>
            </a:r>
            <a:r>
              <a:rPr lang="en-NZ" sz="2200" dirty="0"/>
              <a:t/>
            </a:r>
            <a:br>
              <a:rPr lang="en-NZ" sz="2200" dirty="0"/>
            </a:br>
            <a:r>
              <a:rPr lang="en-NZ" sz="2200" dirty="0"/>
              <a:t>P</a:t>
            </a:r>
            <a:r>
              <a:rPr lang="en-NZ" sz="2200" dirty="0" smtClean="0"/>
              <a:t>roceedings </a:t>
            </a:r>
            <a:r>
              <a:rPr lang="en-NZ" sz="2200" dirty="0"/>
              <a:t>of the </a:t>
            </a:r>
            <a:r>
              <a:rPr lang="en-NZ" sz="2200" dirty="0" smtClean="0"/>
              <a:t>13</a:t>
            </a:r>
            <a:r>
              <a:rPr lang="en-NZ" sz="2200" baseline="30000" dirty="0" smtClean="0"/>
              <a:t>th</a:t>
            </a:r>
            <a:r>
              <a:rPr lang="en-NZ" sz="2200" dirty="0" smtClean="0"/>
              <a:t> International Conference </a:t>
            </a:r>
            <a:r>
              <a:rPr lang="en-NZ" sz="2200" dirty="0"/>
              <a:t>on </a:t>
            </a:r>
            <a:r>
              <a:rPr lang="en-NZ" sz="2200" dirty="0" smtClean="0"/>
              <a:t>Information Security</a:t>
            </a:r>
            <a:endParaRPr lang="en-NZ" sz="2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752600"/>
          </a:xfrm>
        </p:spPr>
        <p:txBody>
          <a:bodyPr>
            <a:normAutofit/>
          </a:bodyPr>
          <a:lstStyle/>
          <a:p>
            <a:r>
              <a:rPr lang="en-NZ" sz="2000" dirty="0" smtClean="0"/>
              <a:t>A commentary by </a:t>
            </a:r>
            <a:r>
              <a:rPr lang="en-NZ" sz="2000" dirty="0" smtClean="0"/>
              <a:t>In-Hwan Kim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64776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CRePE: A system to enforce fine-grained security policies dependent on the context of the smart phone.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0748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Appreciative Comment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Addresses a limitation in the current Android security model where policies cannot be </a:t>
            </a:r>
            <a:r>
              <a:rPr lang="en-US" dirty="0" smtClean="0"/>
              <a:t>enforced or modified </a:t>
            </a:r>
            <a:r>
              <a:rPr lang="en-US" dirty="0" smtClean="0"/>
              <a:t>at application runtime</a:t>
            </a:r>
            <a:r>
              <a:rPr lang="en-US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4255928"/>
            <a:ext cx="727280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“We observe that the current Android security model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cannot serve our purpose of enforcing fine-grained context-related security policies. In fact, there are </a:t>
            </a:r>
            <a:r>
              <a:rPr lang="en-US" dirty="0">
                <a:solidFill>
                  <a:srgbClr val="FF0000"/>
                </a:solidFill>
              </a:rPr>
              <a:t>no mechanisms either to enforce or to change policies at application run-time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9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Critical Comment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authors do not take into </a:t>
            </a:r>
            <a:r>
              <a:rPr lang="en-US" dirty="0" smtClean="0"/>
              <a:t>full consideration </a:t>
            </a:r>
            <a:r>
              <a:rPr lang="en-US" dirty="0" smtClean="0"/>
              <a:t>the real world usability of CRePE.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4005064"/>
            <a:ext cx="727280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“This </a:t>
            </a:r>
            <a:r>
              <a:rPr lang="en-US" dirty="0"/>
              <a:t>section presents how </a:t>
            </a:r>
            <a:r>
              <a:rPr lang="en-US" dirty="0"/>
              <a:t>CRePE</a:t>
            </a:r>
            <a:r>
              <a:rPr lang="en-US" dirty="0"/>
              <a:t> works in a scenario cited in Section 1. We</a:t>
            </a:r>
          </a:p>
          <a:p>
            <a:r>
              <a:rPr lang="en-US" dirty="0"/>
              <a:t>consider the </a:t>
            </a:r>
            <a:r>
              <a:rPr lang="en-US" dirty="0">
                <a:solidFill>
                  <a:srgbClr val="FF0000"/>
                </a:solidFill>
              </a:rPr>
              <a:t>example of a company that wants to restrict the set of </a:t>
            </a:r>
            <a:r>
              <a:rPr lang="en-US" dirty="0" smtClean="0">
                <a:solidFill>
                  <a:srgbClr val="FF0000"/>
                </a:solidFill>
              </a:rPr>
              <a:t>applications that </a:t>
            </a:r>
            <a:r>
              <a:rPr lang="en-US" dirty="0">
                <a:solidFill>
                  <a:srgbClr val="FF0000"/>
                </a:solidFill>
              </a:rPr>
              <a:t>can run, during work activities</a:t>
            </a:r>
            <a:r>
              <a:rPr lang="en-US" dirty="0"/>
              <a:t>, on the smartphones that the </a:t>
            </a:r>
            <a:r>
              <a:rPr lang="en-US" dirty="0" smtClean="0"/>
              <a:t>company has </a:t>
            </a:r>
            <a:r>
              <a:rPr lang="en-US" dirty="0"/>
              <a:t>given to its employees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7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it really work?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Government and </a:t>
            </a:r>
            <a:r>
              <a:rPr lang="en-NZ" dirty="0" smtClean="0"/>
              <a:t>“trusted” third </a:t>
            </a:r>
            <a:r>
              <a:rPr lang="en-NZ" dirty="0" smtClean="0"/>
              <a:t>party control over your phone</a:t>
            </a:r>
            <a:r>
              <a:rPr lang="en-NZ" dirty="0" smtClean="0"/>
              <a:t>.</a:t>
            </a:r>
          </a:p>
          <a:p>
            <a:endParaRPr lang="en-NZ" dirty="0" smtClean="0"/>
          </a:p>
          <a:p>
            <a:endParaRPr lang="en-US" dirty="0"/>
          </a:p>
          <a:p>
            <a:endParaRPr lang="en-US" dirty="0" smtClean="0"/>
          </a:p>
          <a:p>
            <a:endParaRPr lang="en-NZ" dirty="0"/>
          </a:p>
          <a:p>
            <a:r>
              <a:rPr lang="en-NZ" dirty="0" smtClean="0"/>
              <a:t>Most </a:t>
            </a:r>
            <a:r>
              <a:rPr lang="en-NZ" dirty="0" smtClean="0"/>
              <a:t>people </a:t>
            </a:r>
            <a:r>
              <a:rPr lang="en-NZ" dirty="0" smtClean="0"/>
              <a:t>won’t bother.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924609" y="2996952"/>
            <a:ext cx="727280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“Meanwhile</a:t>
            </a:r>
            <a:r>
              <a:rPr lang="en-US" dirty="0"/>
              <a:t>, to </a:t>
            </a:r>
            <a:r>
              <a:rPr lang="en-US" dirty="0">
                <a:solidFill>
                  <a:srgbClr val="FF0000"/>
                </a:solidFill>
              </a:rPr>
              <a:t>protect users’ privacy, </a:t>
            </a:r>
            <a:r>
              <a:rPr lang="en-US" dirty="0" smtClean="0">
                <a:solidFill>
                  <a:srgbClr val="FF0000"/>
                </a:solidFill>
              </a:rPr>
              <a:t>the current </a:t>
            </a:r>
            <a:r>
              <a:rPr lang="en-US" dirty="0">
                <a:solidFill>
                  <a:srgbClr val="FF0000"/>
                </a:solidFill>
              </a:rPr>
              <a:t>security models restrict trusted third parties’ control on mobile </a:t>
            </a:r>
            <a:r>
              <a:rPr lang="en-US" dirty="0" smtClean="0">
                <a:solidFill>
                  <a:srgbClr val="FF0000"/>
                </a:solidFill>
              </a:rPr>
              <a:t>phones</a:t>
            </a:r>
            <a:r>
              <a:rPr lang="en-US" dirty="0" smtClean="0"/>
              <a:t>. Typically</a:t>
            </a:r>
            <a:r>
              <a:rPr lang="en-US" dirty="0"/>
              <a:t>, only the device manufacturer and the telephone company have a small</a:t>
            </a:r>
          </a:p>
          <a:p>
            <a:r>
              <a:rPr lang="en-US" dirty="0"/>
              <a:t>control on the smartphone. </a:t>
            </a:r>
            <a:r>
              <a:rPr lang="en-US" dirty="0">
                <a:solidFill>
                  <a:srgbClr val="FF0000"/>
                </a:solidFill>
              </a:rPr>
              <a:t>There are no mechanisms to allow other </a:t>
            </a:r>
            <a:r>
              <a:rPr lang="en-US" dirty="0" smtClean="0">
                <a:solidFill>
                  <a:srgbClr val="FF0000"/>
                </a:solidFill>
              </a:rPr>
              <a:t>authorized parties</a:t>
            </a:r>
            <a:r>
              <a:rPr lang="en-US" dirty="0" smtClean="0"/>
              <a:t> </a:t>
            </a:r>
            <a:r>
              <a:rPr lang="en-US" dirty="0"/>
              <a:t>(e.g. a government agency or a company that bought a smartphone </a:t>
            </a:r>
            <a:r>
              <a:rPr lang="en-US" dirty="0" smtClean="0"/>
              <a:t>for its </a:t>
            </a:r>
            <a:r>
              <a:rPr lang="en-US" dirty="0"/>
              <a:t>employee) </a:t>
            </a:r>
            <a:r>
              <a:rPr lang="en-US" dirty="0">
                <a:solidFill>
                  <a:srgbClr val="FF0000"/>
                </a:solidFill>
              </a:rPr>
              <a:t>to have any direct control </a:t>
            </a:r>
            <a:r>
              <a:rPr lang="en-US" dirty="0"/>
              <a:t>on the phone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limitations…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Significant reduction in battery life</a:t>
            </a:r>
            <a:r>
              <a:rPr lang="en-NZ" dirty="0" smtClean="0"/>
              <a:t>.</a:t>
            </a:r>
          </a:p>
          <a:p>
            <a:endParaRPr lang="en-US" dirty="0" smtClean="0"/>
          </a:p>
          <a:p>
            <a:endParaRPr lang="en-NZ" dirty="0" smtClean="0"/>
          </a:p>
          <a:p>
            <a:r>
              <a:rPr lang="en-NZ" dirty="0" smtClean="0"/>
              <a:t>Location context polling creates a window of </a:t>
            </a:r>
            <a:r>
              <a:rPr lang="en-NZ" dirty="0" smtClean="0"/>
              <a:t>opportunity for attackers.</a:t>
            </a:r>
            <a:endParaRPr lang="en-NZ" dirty="0" smtClean="0"/>
          </a:p>
          <a:p>
            <a:r>
              <a:rPr lang="en-US" dirty="0" smtClean="0"/>
              <a:t>Some applications may not run.</a:t>
            </a:r>
            <a:endParaRPr lang="en-NZ" dirty="0" smtClean="0"/>
          </a:p>
          <a:p>
            <a:endParaRPr lang="en-NZ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95198" y="2348880"/>
            <a:ext cx="727280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“The </a:t>
            </a:r>
            <a:r>
              <a:rPr lang="en-US" dirty="0"/>
              <a:t>energy overhead induced by </a:t>
            </a:r>
            <a:r>
              <a:rPr lang="en-US" dirty="0"/>
              <a:t>CRePE</a:t>
            </a:r>
            <a:r>
              <a:rPr lang="en-US" dirty="0"/>
              <a:t> </a:t>
            </a:r>
            <a:r>
              <a:rPr lang="en-US" dirty="0" smtClean="0"/>
              <a:t>is some </a:t>
            </a:r>
            <a:r>
              <a:rPr lang="en-US" dirty="0">
                <a:solidFill>
                  <a:srgbClr val="FF0000"/>
                </a:solidFill>
              </a:rPr>
              <a:t>50% of the Android consumption when 10 rules are set</a:t>
            </a:r>
            <a:r>
              <a:rPr lang="en-US" dirty="0"/>
              <a:t>, while it </a:t>
            </a:r>
            <a:r>
              <a:rPr lang="en-US" dirty="0" smtClean="0"/>
              <a:t>becomes more </a:t>
            </a:r>
            <a:r>
              <a:rPr lang="en-US" dirty="0"/>
              <a:t>than 100% of the Android’s one when the rules are </a:t>
            </a:r>
            <a:r>
              <a:rPr lang="en-US" dirty="0" smtClean="0"/>
              <a:t>50.”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CRePE came standard with all new mobile phones sold today and in the future, how would you </a:t>
            </a:r>
            <a:r>
              <a:rPr lang="en-US" dirty="0" smtClean="0"/>
              <a:t>respond?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8646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679</Words>
  <Application>Microsoft Office PowerPoint</Application>
  <PresentationFormat>On-screen Show (4:3)</PresentationFormat>
  <Paragraphs>65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CRePE: Context-Related Policy Enforcement for Android  Mauro Conti, Vu Thien Nga Nguyen and Bruno Crispo Proceedings of the 13th International Conference on Information Security</vt:lpstr>
      <vt:lpstr>Summary</vt:lpstr>
      <vt:lpstr>Appreciative Comment</vt:lpstr>
      <vt:lpstr>Critical Comment</vt:lpstr>
      <vt:lpstr>Does it really work?</vt:lpstr>
      <vt:lpstr>More limitations…</vt:lpstr>
      <vt:lpstr>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ihk</dc:creator>
  <cp:lastModifiedBy>ihk</cp:lastModifiedBy>
  <cp:revision>101</cp:revision>
  <dcterms:created xsi:type="dcterms:W3CDTF">2012-09-10T21:58:17Z</dcterms:created>
  <dcterms:modified xsi:type="dcterms:W3CDTF">2012-09-20T04:25:57Z</dcterms:modified>
</cp:coreProperties>
</file>