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NZ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F91C2E-7B0E-4D8B-A688-B9CFAB4CE93E}" type="datetimeFigureOut">
              <a:rPr lang="en-NZ" smtClean="0"/>
              <a:t>25/09/2012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6E3FB7-571E-441B-832A-0CBE3FBC0AA4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3861048"/>
            <a:ext cx="6477000" cy="1828800"/>
          </a:xfrm>
        </p:spPr>
        <p:txBody>
          <a:bodyPr>
            <a:noAutofit/>
          </a:bodyPr>
          <a:lstStyle/>
          <a:p>
            <a:r>
              <a:rPr lang="en-NZ" sz="3200" cap="none" dirty="0" smtClean="0"/>
              <a:t>What makes users refuse web single sign-on? An empirical investigation of </a:t>
            </a:r>
            <a:r>
              <a:rPr lang="en-NZ" sz="3200" cap="none" dirty="0" err="1" smtClean="0"/>
              <a:t>OpenID</a:t>
            </a:r>
            <a:r>
              <a:rPr lang="en-NZ" sz="3600" dirty="0"/>
              <a:t/>
            </a:r>
            <a:br>
              <a:rPr lang="en-NZ" sz="3600" dirty="0"/>
            </a:br>
            <a:r>
              <a:rPr lang="en-NZ" sz="2400" dirty="0" smtClean="0"/>
              <a:t/>
            </a:r>
            <a:br>
              <a:rPr lang="en-NZ" sz="2400" dirty="0" smtClean="0"/>
            </a:br>
            <a:r>
              <a:rPr lang="en-NZ" sz="2000" cap="none" dirty="0" smtClean="0">
                <a:solidFill>
                  <a:schemeClr val="bg1">
                    <a:lumMod val="50000"/>
                  </a:schemeClr>
                </a:solidFill>
              </a:rPr>
              <a:t>S.-T. Sun, E. </a:t>
            </a:r>
            <a:r>
              <a:rPr lang="en-NZ" sz="2000" cap="none" dirty="0" err="1" smtClean="0">
                <a:solidFill>
                  <a:schemeClr val="bg1">
                    <a:lumMod val="50000"/>
                  </a:schemeClr>
                </a:solidFill>
              </a:rPr>
              <a:t>Pospisil</a:t>
            </a:r>
            <a:r>
              <a:rPr lang="en-NZ" sz="2000" cap="none" dirty="0" smtClean="0">
                <a:solidFill>
                  <a:schemeClr val="bg1">
                    <a:lumMod val="50000"/>
                  </a:schemeClr>
                </a:solidFill>
              </a:rPr>
              <a:t>, I. </a:t>
            </a:r>
            <a:r>
              <a:rPr lang="en-NZ" sz="2000" cap="none" dirty="0" err="1" smtClean="0">
                <a:solidFill>
                  <a:schemeClr val="bg1">
                    <a:lumMod val="50000"/>
                  </a:schemeClr>
                </a:solidFill>
              </a:rPr>
              <a:t>Muslukhov</a:t>
            </a:r>
            <a:r>
              <a:rPr lang="en-NZ" sz="2000" cap="none" dirty="0" smtClean="0">
                <a:solidFill>
                  <a:schemeClr val="bg1">
                    <a:lumMod val="50000"/>
                  </a:schemeClr>
                </a:solidFill>
              </a:rPr>
              <a:t>, N. </a:t>
            </a:r>
            <a:r>
              <a:rPr lang="en-NZ" sz="2000" cap="none" dirty="0" err="1" smtClean="0">
                <a:solidFill>
                  <a:schemeClr val="bg1">
                    <a:lumMod val="50000"/>
                  </a:schemeClr>
                </a:solidFill>
              </a:rPr>
              <a:t>Dindar</a:t>
            </a:r>
            <a:r>
              <a:rPr lang="en-NZ" sz="2000" cap="none" dirty="0" smtClean="0">
                <a:solidFill>
                  <a:schemeClr val="bg1">
                    <a:lumMod val="50000"/>
                  </a:schemeClr>
                </a:solidFill>
              </a:rPr>
              <a:t>, K. </a:t>
            </a:r>
            <a:r>
              <a:rPr lang="en-NZ" sz="2000" cap="none" dirty="0" err="1" smtClean="0">
                <a:solidFill>
                  <a:schemeClr val="bg1">
                    <a:lumMod val="50000"/>
                  </a:schemeClr>
                </a:solidFill>
              </a:rPr>
              <a:t>Hawkey</a:t>
            </a:r>
            <a:r>
              <a:rPr lang="en-NZ" sz="2000" cap="none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br>
              <a:rPr lang="en-NZ" sz="2000" cap="none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NZ" sz="2000" cap="none" dirty="0" smtClean="0">
                <a:solidFill>
                  <a:schemeClr val="bg1">
                    <a:lumMod val="50000"/>
                  </a:schemeClr>
                </a:solidFill>
              </a:rPr>
              <a:t>and K. </a:t>
            </a:r>
            <a:r>
              <a:rPr lang="en-NZ" sz="2000" cap="none" dirty="0" err="1" smtClean="0">
                <a:solidFill>
                  <a:schemeClr val="bg1">
                    <a:lumMod val="50000"/>
                  </a:schemeClr>
                </a:solidFill>
              </a:rPr>
              <a:t>Beznosov</a:t>
            </a:r>
            <a:r>
              <a:rPr lang="en-NZ" sz="24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NZ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NZ" sz="20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NZ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NZ" sz="1600" dirty="0" smtClean="0">
                <a:solidFill>
                  <a:schemeClr val="bg1">
                    <a:lumMod val="50000"/>
                  </a:schemeClr>
                </a:solidFill>
              </a:rPr>
              <a:t>SOUPS '11. ACM, 2011, pp. 4:1 - 4:20</a:t>
            </a:r>
            <a:endParaRPr lang="en-NZ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6237312"/>
            <a:ext cx="1368152" cy="358319"/>
          </a:xfrm>
        </p:spPr>
        <p:txBody>
          <a:bodyPr>
            <a:normAutofit/>
          </a:bodyPr>
          <a:lstStyle/>
          <a:p>
            <a:r>
              <a:rPr lang="en-US" sz="1200" dirty="0" err="1" smtClean="0"/>
              <a:t>Eru</a:t>
            </a:r>
            <a:r>
              <a:rPr lang="en-US" sz="1200" dirty="0" smtClean="0"/>
              <a:t> </a:t>
            </a:r>
            <a:r>
              <a:rPr lang="en-US" sz="1200" dirty="0" err="1" smtClean="0"/>
              <a:t>Penkman</a:t>
            </a:r>
            <a:endParaRPr lang="en-NZ" sz="1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380312" y="6237312"/>
            <a:ext cx="1944216" cy="358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epen234 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9703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OpenID</a:t>
            </a:r>
            <a:r>
              <a:rPr lang="en-US" dirty="0" smtClean="0"/>
              <a:t>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 in with trusted identity provider (Google, Facebook, etc.)</a:t>
            </a:r>
          </a:p>
          <a:p>
            <a:endParaRPr lang="en-US" dirty="0"/>
          </a:p>
          <a:p>
            <a:r>
              <a:rPr lang="en-US" dirty="0" smtClean="0"/>
              <a:t>Identity provider confirms your identity to a third party</a:t>
            </a:r>
          </a:p>
          <a:p>
            <a:endParaRPr lang="en-US" dirty="0"/>
          </a:p>
          <a:p>
            <a:r>
              <a:rPr lang="en-US" dirty="0" smtClean="0"/>
              <a:t>Only the identity provider knows your password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262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Don’t Trust </a:t>
            </a:r>
            <a:r>
              <a:rPr lang="en-US" dirty="0" err="1" smtClean="0"/>
              <a:t>OpenID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Most users believe that their password is being shared </a:t>
            </a:r>
            <a:r>
              <a:rPr lang="en-US" dirty="0" smtClean="0"/>
              <a:t>with every website where they use </a:t>
            </a:r>
            <a:r>
              <a:rPr lang="en-US" dirty="0" err="1" smtClean="0"/>
              <a:t>OpenID</a:t>
            </a:r>
            <a:r>
              <a:rPr lang="en-US" dirty="0" smtClean="0"/>
              <a:t>, this paper presents improvements that can increase user understanding and adoption of </a:t>
            </a:r>
            <a:r>
              <a:rPr lang="en-US" dirty="0" err="1" smtClean="0"/>
              <a:t>OpenID</a:t>
            </a:r>
            <a:r>
              <a:rPr lang="en-US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814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study is practical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They provide recommendations for websites and software developers to improve the usability of single sign on; their recommendations, can result in greatly increase usage of single sign on.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436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to Misinterpret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 study outlines </a:t>
            </a:r>
            <a:r>
              <a:rPr lang="en-US" dirty="0" smtClean="0"/>
              <a:t>several symptoms but does not sufficiently explain the causes of each symptom.</a:t>
            </a:r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56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Core issues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Users </a:t>
            </a:r>
            <a:r>
              <a:rPr lang="en-US" sz="2400" dirty="0"/>
              <a:t>have an incorrect mental model of </a:t>
            </a:r>
            <a:r>
              <a:rPr lang="en-US" sz="2400" dirty="0" err="1" smtClean="0"/>
              <a:t>OpenID</a:t>
            </a:r>
            <a:endParaRPr lang="en-US" sz="2400" dirty="0" smtClean="0"/>
          </a:p>
          <a:p>
            <a:pPr lvl="1"/>
            <a:r>
              <a:rPr lang="en-US" sz="2000" dirty="0" smtClean="0"/>
              <a:t>They believe that their password is being shared with every website that they login to.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 err="1"/>
              <a:t>OpenID</a:t>
            </a:r>
            <a:r>
              <a:rPr lang="en-US" sz="2400" dirty="0"/>
              <a:t> presents a single point of </a:t>
            </a:r>
            <a:r>
              <a:rPr lang="en-US" sz="2400" dirty="0" smtClean="0"/>
              <a:t>failure</a:t>
            </a:r>
          </a:p>
          <a:p>
            <a:pPr lvl="1"/>
            <a:r>
              <a:rPr lang="en-US" sz="2000" dirty="0" smtClean="0"/>
              <a:t>Vulnerable to phishing</a:t>
            </a:r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pPr lvl="1"/>
            <a:endParaRPr lang="en-NZ" sz="20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718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symptoms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Single point of failure (26%)</a:t>
            </a:r>
          </a:p>
          <a:p>
            <a:r>
              <a:rPr lang="en-US" sz="2800" dirty="0" smtClean="0"/>
              <a:t>Believe their passwords are being shared(71%)</a:t>
            </a:r>
          </a:p>
          <a:p>
            <a:r>
              <a:rPr lang="en-US" sz="2800" dirty="0" smtClean="0"/>
              <a:t>Cannot spot phishing forms (50%)</a:t>
            </a:r>
          </a:p>
          <a:p>
            <a:r>
              <a:rPr lang="en-US" sz="2800" dirty="0" smtClean="0"/>
              <a:t>Hesitant to release profile information(40%)</a:t>
            </a:r>
          </a:p>
          <a:p>
            <a:r>
              <a:rPr lang="en-US" sz="2800" dirty="0" smtClean="0"/>
              <a:t>Concern about untrustworthy websites(36%)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20509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70% of users believed that their passwords were shared with every site where they used </a:t>
            </a:r>
            <a:r>
              <a:rPr lang="en-US" dirty="0" err="1" smtClean="0"/>
              <a:t>OpenID</a:t>
            </a:r>
            <a:r>
              <a:rPr lang="en-US" dirty="0" smtClean="0"/>
              <a:t>. How can the login interface be improved so that users understand that their passwords are not being shared?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677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81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</TotalTime>
  <Words>250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What makes users refuse web single sign-on? An empirical investigation of OpenID  S.-T. Sun, E. Pospisil, I. Muslukhov, N. Dindar, K. Hawkey, and K. Beznosov  SOUPS '11. ACM, 2011, pp. 4:1 - 4:20</vt:lpstr>
      <vt:lpstr>What Is OpenID?</vt:lpstr>
      <vt:lpstr>Users Don’t Trust OpenID</vt:lpstr>
      <vt:lpstr>This study is practical</vt:lpstr>
      <vt:lpstr>Possible to Misinterpret</vt:lpstr>
      <vt:lpstr>Two Core issues</vt:lpstr>
      <vt:lpstr>Multiple symptoms</vt:lpstr>
      <vt:lpstr>Improvements?</vt:lpstr>
      <vt:lpstr>Questions?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users refuse web single sign-on? An empirical investigation of OpenID  S.-T. Sun, E. Pospisil, I. Muslukhov, N. Dindar, K. Hawkey, and K. Beznosov  SOUPS '11. ACM, 2011, pp. 4:1 - 4:20</dc:title>
  <dc:creator>epen234-admin</dc:creator>
  <cp:lastModifiedBy>epen234-admin</cp:lastModifiedBy>
  <cp:revision>9</cp:revision>
  <dcterms:created xsi:type="dcterms:W3CDTF">2012-09-23T23:02:16Z</dcterms:created>
  <dcterms:modified xsi:type="dcterms:W3CDTF">2012-09-24T23:57:40Z</dcterms:modified>
</cp:coreProperties>
</file>