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6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166629766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Shape 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 name="Shape 4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buNone/>
            </a:pPr>
            <a:r>
              <a:rPr lang="x-none"/>
              <a:t>Good Morning Ladies and Gentlemen, my name is Ceya and today I'm going to be presenting the research article I regret...Facebook by Wang et. al. It can be found In the ACM library, at the doi shown below.</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 name="Shape 4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a:buNone/>
            </a:pPr>
            <a:r>
              <a:rPr lang="x-none"/>
              <a:t>In summary, this article is about an investigation... The aims of this paper is to understand the (negative consequences from online activity) or regrettable actions to help users avoid them in the future. I found two main concepts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Shape 54"/>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5" name="Shape 5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pPr lvl="0" rtl="0">
              <a:buNone/>
            </a:pPr>
            <a:r>
              <a:rPr lang="x-none"/>
              <a:t>It was hard to find a criticism on this paper, but one I've managed to find is...</a:t>
            </a:r>
          </a:p>
          <a:p>
            <a:pPr>
              <a:buNone/>
            </a:pPr>
            <a:r>
              <a:rPr lang="x-none"/>
              <a:t>when repeated daily these questions are extremely likely to create bias in results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 name="Shape 7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p:nvPr/>
        </p:nvSpPr>
        <p:spPr>
          <a:xfrm rot="10800000" flipH="1">
            <a:off x="0" y="3979800"/>
            <a:ext cx="9144000" cy="2878199"/>
          </a:xfrm>
          <a:prstGeom prst="rect">
            <a:avLst/>
          </a:prstGeom>
          <a:solidFill>
            <a:schemeClr val="lt1"/>
          </a:solidFill>
          <a:ln>
            <a:noFill/>
          </a:ln>
        </p:spPr>
        <p:txBody>
          <a:bodyPr lIns="91425" tIns="45700" rIns="91425" bIns="45700" anchor="ctr" anchorCtr="0">
            <a:spAutoFit/>
          </a:bodyPr>
          <a:lstStyle/>
          <a:p>
            <a:endParaRPr/>
          </a:p>
        </p:txBody>
      </p:sp>
      <p:sp>
        <p:nvSpPr>
          <p:cNvPr id="9" name="Shape 9"/>
          <p:cNvSpPr/>
          <p:nvPr/>
        </p:nvSpPr>
        <p:spPr>
          <a:xfrm>
            <a:off x="0" y="3190900"/>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spAutoFit/>
          </a:bodyPr>
          <a:lstStyle/>
          <a:p>
            <a:endParaRPr/>
          </a:p>
        </p:txBody>
      </p:sp>
      <p:sp>
        <p:nvSpPr>
          <p:cNvPr id="10" name="Shape 10"/>
          <p:cNvSpPr/>
          <p:nvPr/>
        </p:nvSpPr>
        <p:spPr>
          <a:xfrm rot="10800000" flipH="1">
            <a:off x="0" y="3980458"/>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spAutoFit/>
          </a:bodyPr>
          <a:lstStyle/>
          <a:p>
            <a:endParaRPr/>
          </a:p>
        </p:txBody>
      </p:sp>
      <p:sp>
        <p:nvSpPr>
          <p:cNvPr id="11" name="Shape 11"/>
          <p:cNvSpPr txBox="1">
            <a:spLocks noGrp="1"/>
          </p:cNvSpPr>
          <p:nvPr>
            <p:ph type="ctrTitle"/>
          </p:nvPr>
        </p:nvSpPr>
        <p:spPr>
          <a:xfrm>
            <a:off x="685800" y="2329190"/>
            <a:ext cx="7772400" cy="1650599"/>
          </a:xfrm>
          <a:prstGeom prst="rect">
            <a:avLst/>
          </a:prstGeom>
          <a:noFill/>
          <a:ln>
            <a:noFill/>
          </a:ln>
        </p:spPr>
        <p:txBody>
          <a:bodyPr lIns="91425" tIns="91425" rIns="91425" bIns="91425" anchor="b" anchorCtr="0"/>
          <a:lstStyle>
            <a:lvl1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1pPr>
            <a:lvl2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2pPr>
            <a:lvl3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3pPr>
            <a:lvl4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4pPr>
            <a:lvl5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5pPr>
            <a:lvl6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6pPr>
            <a:lvl7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7pPr>
            <a:lvl8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8pPr>
            <a:lvl9pPr marL="0" indent="304800" algn="ctr"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9pPr>
          </a:lstStyle>
          <a:p>
            <a:endParaRPr/>
          </a:p>
        </p:txBody>
      </p:sp>
      <p:sp>
        <p:nvSpPr>
          <p:cNvPr id="12" name="Shape 12"/>
          <p:cNvSpPr txBox="1">
            <a:spLocks noGrp="1"/>
          </p:cNvSpPr>
          <p:nvPr>
            <p:ph type="subTitle" idx="1"/>
          </p:nvPr>
        </p:nvSpPr>
        <p:spPr>
          <a:xfrm>
            <a:off x="685800" y="4124476"/>
            <a:ext cx="7772400" cy="888899"/>
          </a:xfrm>
          <a:prstGeom prst="rect">
            <a:avLst/>
          </a:prstGeom>
          <a:noFill/>
          <a:ln>
            <a:noFill/>
          </a:ln>
        </p:spPr>
        <p:txBody>
          <a:bodyPr lIns="91425" tIns="91425" rIns="91425" bIns="91425" anchor="t" anchorCtr="0"/>
          <a:lstStyle>
            <a:lvl1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1pPr>
            <a:lvl2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2pPr>
            <a:lvl3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3pPr>
            <a:lvl4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4pPr>
            <a:lvl5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5pPr>
            <a:lvl6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6pPr>
            <a:lvl7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7pPr>
            <a:lvl8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8pPr>
            <a:lvl9pPr marL="0" indent="152400" algn="ctr" rtl="0">
              <a:spcBef>
                <a:spcPts val="0"/>
              </a:spcBef>
              <a:buClr>
                <a:schemeClr val="dk2"/>
              </a:buClr>
              <a:buSzPct val="100000"/>
              <a:buFont typeface="Georgia"/>
              <a:buNone/>
              <a:defRPr sz="2400" b="0" i="1" u="none" strike="noStrike" cap="none" baseline="0">
                <a:solidFill>
                  <a:schemeClr val="dk2"/>
                </a:solidFill>
                <a:latin typeface="Georgia"/>
                <a:ea typeface="Georgia"/>
                <a:cs typeface="Georgia"/>
                <a:sym typeface="Georgia"/>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3"/>
        <p:cNvGrpSpPr/>
        <p:nvPr/>
      </p:nvGrpSpPr>
      <p:grpSpPr>
        <a:xfrm>
          <a:off x="0" y="0"/>
          <a:ext cx="0" cy="0"/>
          <a:chOff x="0" y="0"/>
          <a:chExt cx="0" cy="0"/>
        </a:xfrm>
      </p:grpSpPr>
      <p:sp>
        <p:nvSpPr>
          <p:cNvPr id="14" name="Shape 14"/>
          <p:cNvSpPr/>
          <p:nvPr/>
        </p:nvSpPr>
        <p:spPr>
          <a:xfrm rot="10800000" flipH="1">
            <a:off x="0" y="1550999"/>
            <a:ext cx="9144000" cy="5307000"/>
          </a:xfrm>
          <a:prstGeom prst="rect">
            <a:avLst/>
          </a:prstGeom>
          <a:solidFill>
            <a:schemeClr val="lt1"/>
          </a:solidFill>
          <a:ln>
            <a:noFill/>
          </a:ln>
        </p:spPr>
        <p:txBody>
          <a:bodyPr lIns="91425" tIns="45700" rIns="91425" bIns="45700" anchor="ctr" anchorCtr="0">
            <a:spAutoFit/>
          </a:bodyPr>
          <a:lstStyle/>
          <a:p>
            <a:endParaRPr/>
          </a:p>
        </p:txBody>
      </p:sp>
      <p:sp>
        <p:nvSpPr>
          <p:cNvPr id="15" name="Shape 15"/>
          <p:cNvSpPr/>
          <p:nvPr/>
        </p:nvSpPr>
        <p:spPr>
          <a:xfrm flipH="1">
            <a:off x="4526627" y="761799"/>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spAutoFit/>
          </a:bodyPr>
          <a:lstStyle/>
          <a:p>
            <a:endParaRPr/>
          </a:p>
        </p:txBody>
      </p:sp>
      <p:sp>
        <p:nvSpPr>
          <p:cNvPr id="16" name="Shape 16"/>
          <p:cNvSpPr/>
          <p:nvPr/>
        </p:nvSpPr>
        <p:spPr>
          <a:xfrm rot="10800000">
            <a:off x="4526627" y="1551358"/>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spAutoFit/>
          </a:bodyPr>
          <a:lstStyle/>
          <a:p>
            <a:endParaRPr/>
          </a:p>
        </p:txBody>
      </p:sp>
      <p:sp>
        <p:nvSpPr>
          <p:cNvPr id="17" name="Shape 1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SzPct val="100000"/>
              <a:buFont typeface="Georgia"/>
              <a:buNone/>
              <a:defRPr sz="4800" b="0">
                <a:solidFill>
                  <a:schemeClr val="lt1"/>
                </a:solidFill>
                <a:latin typeface="Georgia"/>
                <a:ea typeface="Georgia"/>
                <a:cs typeface="Georgia"/>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endParaRPr/>
          </a:p>
        </p:txBody>
      </p:sp>
      <p:sp>
        <p:nvSpPr>
          <p:cNvPr id="18" name="Shape 18"/>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0" name="Shape 20"/>
          <p:cNvSpPr/>
          <p:nvPr/>
        </p:nvSpPr>
        <p:spPr>
          <a:xfrm rot="10800000" flipH="1">
            <a:off x="0" y="1550999"/>
            <a:ext cx="9144000" cy="5307000"/>
          </a:xfrm>
          <a:prstGeom prst="rect">
            <a:avLst/>
          </a:prstGeom>
          <a:solidFill>
            <a:schemeClr val="lt1"/>
          </a:solidFill>
          <a:ln>
            <a:noFill/>
          </a:ln>
        </p:spPr>
        <p:txBody>
          <a:bodyPr lIns="91425" tIns="45700" rIns="91425" bIns="45700" anchor="ctr" anchorCtr="0">
            <a:spAutoFit/>
          </a:bodyPr>
          <a:lstStyle/>
          <a:p>
            <a:endParaRPr/>
          </a:p>
        </p:txBody>
      </p:sp>
      <p:sp>
        <p:nvSpPr>
          <p:cNvPr id="21" name="Shape 21"/>
          <p:cNvSpPr/>
          <p:nvPr/>
        </p:nvSpPr>
        <p:spPr>
          <a:xfrm rot="10800000">
            <a:off x="4526627" y="1551358"/>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spAutoFit/>
          </a:bodyPr>
          <a:lstStyle/>
          <a:p>
            <a:endParaRPr/>
          </a:p>
        </p:txBody>
      </p:sp>
      <p:sp>
        <p:nvSpPr>
          <p:cNvPr id="22" name="Shape 2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SzPct val="100000"/>
              <a:buFont typeface="Georgia"/>
              <a:buNone/>
              <a:defRPr sz="4800" b="0">
                <a:solidFill>
                  <a:schemeClr val="lt1"/>
                </a:solidFill>
                <a:latin typeface="Georgia"/>
                <a:ea typeface="Georgia"/>
                <a:cs typeface="Georgia"/>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endParaRPr/>
          </a:p>
        </p:txBody>
      </p:sp>
      <p:sp>
        <p:nvSpPr>
          <p:cNvPr id="23" name="Shape 23"/>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24" name="Shape 24"/>
          <p:cNvSpPr/>
          <p:nvPr/>
        </p:nvSpPr>
        <p:spPr>
          <a:xfrm flipH="1">
            <a:off x="4526627" y="761799"/>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spAutoFit/>
          </a:bodyPr>
          <a:lstStyle/>
          <a:p>
            <a:endParaRPr/>
          </a:p>
        </p:txBody>
      </p:sp>
      <p:sp>
        <p:nvSpPr>
          <p:cNvPr id="25" name="Shape 25"/>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26"/>
        <p:cNvGrpSpPr/>
        <p:nvPr/>
      </p:nvGrpSpPr>
      <p:grpSpPr>
        <a:xfrm>
          <a:off x="0" y="0"/>
          <a:ext cx="0" cy="0"/>
          <a:chOff x="0" y="0"/>
          <a:chExt cx="0" cy="0"/>
        </a:xfrm>
      </p:grpSpPr>
      <p:sp>
        <p:nvSpPr>
          <p:cNvPr id="27" name="Shape 27"/>
          <p:cNvSpPr/>
          <p:nvPr/>
        </p:nvSpPr>
        <p:spPr>
          <a:xfrm rot="10800000" flipH="1">
            <a:off x="0" y="1550999"/>
            <a:ext cx="9144000" cy="5307000"/>
          </a:xfrm>
          <a:prstGeom prst="rect">
            <a:avLst/>
          </a:prstGeom>
          <a:solidFill>
            <a:schemeClr val="lt1"/>
          </a:solidFill>
          <a:ln>
            <a:noFill/>
          </a:ln>
        </p:spPr>
        <p:txBody>
          <a:bodyPr lIns="91425" tIns="45700" rIns="91425" bIns="45700" anchor="ctr" anchorCtr="0">
            <a:spAutoFit/>
          </a:bodyPr>
          <a:lstStyle/>
          <a:p>
            <a:endParaRPr/>
          </a:p>
        </p:txBody>
      </p:sp>
      <p:sp>
        <p:nvSpPr>
          <p:cNvPr id="28" name="Shape 28"/>
          <p:cNvSpPr/>
          <p:nvPr/>
        </p:nvSpPr>
        <p:spPr>
          <a:xfrm flipH="1">
            <a:off x="4526627" y="761799"/>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spAutoFit/>
          </a:bodyPr>
          <a:lstStyle/>
          <a:p>
            <a:endParaRPr/>
          </a:p>
        </p:txBody>
      </p:sp>
      <p:sp>
        <p:nvSpPr>
          <p:cNvPr id="29" name="Shape 2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buSzPct val="100000"/>
              <a:buFont typeface="Georgia"/>
              <a:buNone/>
              <a:defRPr sz="4800" b="0">
                <a:solidFill>
                  <a:schemeClr val="lt1"/>
                </a:solidFill>
                <a:latin typeface="Georgia"/>
                <a:ea typeface="Georgia"/>
                <a:cs typeface="Georgia"/>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endParaRPr/>
          </a:p>
        </p:txBody>
      </p:sp>
      <p:sp>
        <p:nvSpPr>
          <p:cNvPr id="30" name="Shape 30"/>
          <p:cNvSpPr/>
          <p:nvPr/>
        </p:nvSpPr>
        <p:spPr>
          <a:xfrm rot="10800000">
            <a:off x="4526627" y="1551358"/>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spAutoFit/>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31"/>
        <p:cNvGrpSpPr/>
        <p:nvPr/>
      </p:nvGrpSpPr>
      <p:grpSpPr>
        <a:xfrm>
          <a:off x="0" y="0"/>
          <a:ext cx="0" cy="0"/>
          <a:chOff x="0" y="0"/>
          <a:chExt cx="0" cy="0"/>
        </a:xfrm>
      </p:grpSpPr>
      <p:sp>
        <p:nvSpPr>
          <p:cNvPr id="32" name="Shape 32"/>
          <p:cNvSpPr/>
          <p:nvPr/>
        </p:nvSpPr>
        <p:spPr>
          <a:xfrm rot="10800000" flipH="1">
            <a:off x="0" y="5883599"/>
            <a:ext cx="9144000" cy="974400"/>
          </a:xfrm>
          <a:prstGeom prst="rect">
            <a:avLst/>
          </a:prstGeom>
          <a:solidFill>
            <a:schemeClr val="lt1"/>
          </a:solidFill>
          <a:ln>
            <a:noFill/>
          </a:ln>
        </p:spPr>
        <p:txBody>
          <a:bodyPr lIns="91425" tIns="45700" rIns="91425" bIns="45700" anchor="ctr" anchorCtr="0">
            <a:spAutoFit/>
          </a:bodyPr>
          <a:lstStyle/>
          <a:p>
            <a:endParaRPr/>
          </a:p>
        </p:txBody>
      </p:sp>
      <p:sp>
        <p:nvSpPr>
          <p:cNvPr id="33" name="Shape 33"/>
          <p:cNvSpPr/>
          <p:nvPr/>
        </p:nvSpPr>
        <p:spPr>
          <a:xfrm flipH="1">
            <a:off x="4526627" y="5094446"/>
            <a:ext cx="4617372" cy="790108"/>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rgbClr val="FFFFFF">
              <a:alpha val="6666"/>
            </a:srgbClr>
          </a:solidFill>
          <a:ln>
            <a:noFill/>
          </a:ln>
        </p:spPr>
        <p:txBody>
          <a:bodyPr lIns="91425" tIns="45700" rIns="91425" bIns="45700" anchor="ctr" anchorCtr="0">
            <a:spAutoFit/>
          </a:bodyPr>
          <a:lstStyle/>
          <a:p>
            <a:endParaRPr/>
          </a:p>
        </p:txBody>
      </p:sp>
      <p:sp>
        <p:nvSpPr>
          <p:cNvPr id="34" name="Shape 34"/>
          <p:cNvSpPr/>
          <p:nvPr/>
        </p:nvSpPr>
        <p:spPr>
          <a:xfrm rot="10800000">
            <a:off x="4526627" y="5884005"/>
            <a:ext cx="4617372" cy="759612"/>
          </a:xfrm>
          <a:custGeom>
            <a:avLst/>
            <a:gdLst/>
            <a:ahLst/>
            <a:cxnLst/>
            <a:rect l="0" t="0" r="0" b="0"/>
            <a:pathLst>
              <a:path w="4617373" h="1108924" extrusionOk="0">
                <a:moveTo>
                  <a:pt x="1199" y="1108924"/>
                </a:moveTo>
                <a:lnTo>
                  <a:pt x="4617373" y="1108924"/>
                </a:lnTo>
                <a:lnTo>
                  <a:pt x="0" y="0"/>
                </a:lnTo>
                <a:cubicBezTo>
                  <a:pt x="400" y="369641"/>
                  <a:pt x="799" y="739283"/>
                  <a:pt x="1199" y="1108924"/>
                </a:cubicBezTo>
                <a:close/>
              </a:path>
            </a:pathLst>
          </a:custGeom>
          <a:solidFill>
            <a:schemeClr val="dk1">
              <a:alpha val="7843"/>
            </a:schemeClr>
          </a:solidFill>
          <a:ln>
            <a:noFill/>
          </a:ln>
        </p:spPr>
        <p:txBody>
          <a:bodyPr lIns="91425" tIns="45700" rIns="91425" bIns="45700" anchor="ctr" anchorCtr="0">
            <a:spAutoFit/>
          </a:bodyPr>
          <a:lstStyle/>
          <a:p>
            <a:endParaRPr/>
          </a:p>
        </p:txBody>
      </p:sp>
      <p:sp>
        <p:nvSpPr>
          <p:cNvPr id="35" name="Shape 35"/>
          <p:cNvSpPr txBox="1">
            <a:spLocks noGrp="1"/>
          </p:cNvSpPr>
          <p:nvPr>
            <p:ph type="body" idx="1"/>
          </p:nvPr>
        </p:nvSpPr>
        <p:spPr>
          <a:xfrm>
            <a:off x="457200" y="5895635"/>
            <a:ext cx="8229600" cy="673800"/>
          </a:xfrm>
          <a:prstGeom prst="rect">
            <a:avLst/>
          </a:prstGeom>
          <a:noFill/>
          <a:ln>
            <a:noFill/>
          </a:ln>
        </p:spPr>
        <p:txBody>
          <a:bodyPr lIns="91425" tIns="91425" rIns="91425" bIns="91425" anchor="ctr" anchorCtr="0"/>
          <a:lstStyle>
            <a:lvl1pPr marL="342900" indent="-342900" algn="l" rtl="0">
              <a:lnSpc>
                <a:spcPct val="100000"/>
              </a:lnSpc>
              <a:spcBef>
                <a:spcPts val="0"/>
              </a:spcBef>
              <a:spcAft>
                <a:spcPts val="0"/>
              </a:spcAft>
              <a:buClr>
                <a:schemeClr val="dk2"/>
              </a:buClr>
              <a:buSzPct val="166666"/>
              <a:buFont typeface="Arial"/>
              <a:buChar char="•"/>
              <a:defRPr sz="2400" i="1">
                <a:solidFill>
                  <a:schemeClr val="dk2"/>
                </a:solidFill>
              </a:defRPr>
            </a:lvl1pPr>
            <a:lvl2pPr marL="342900" indent="-342900" algn="l" rtl="0">
              <a:lnSpc>
                <a:spcPct val="100000"/>
              </a:lnSpc>
              <a:spcBef>
                <a:spcPts val="0"/>
              </a:spcBef>
              <a:spcAft>
                <a:spcPts val="0"/>
              </a:spcAft>
              <a:buClr>
                <a:schemeClr val="dk2"/>
              </a:buClr>
              <a:buSzPct val="100000"/>
              <a:buFont typeface="Courier New"/>
              <a:buChar char="o"/>
              <a:defRPr sz="2400" i="1">
                <a:solidFill>
                  <a:schemeClr val="dk2"/>
                </a:solidFill>
              </a:defRPr>
            </a:lvl2pPr>
            <a:lvl3pPr marL="342900" indent="-342900" algn="l" rtl="0">
              <a:lnSpc>
                <a:spcPct val="100000"/>
              </a:lnSpc>
              <a:spcBef>
                <a:spcPts val="0"/>
              </a:spcBef>
              <a:spcAft>
                <a:spcPts val="0"/>
              </a:spcAft>
              <a:buClr>
                <a:schemeClr val="dk2"/>
              </a:buClr>
              <a:buSzPct val="100000"/>
              <a:buFont typeface="Wingdings"/>
              <a:buChar char="§"/>
              <a:defRPr sz="2400" i="1">
                <a:solidFill>
                  <a:schemeClr val="dk2"/>
                </a:solidFill>
              </a:defRPr>
            </a:lvl3pPr>
            <a:lvl4pPr marL="342900" indent="-342900" algn="l" rtl="0">
              <a:lnSpc>
                <a:spcPct val="100000"/>
              </a:lnSpc>
              <a:spcBef>
                <a:spcPts val="0"/>
              </a:spcBef>
              <a:spcAft>
                <a:spcPts val="0"/>
              </a:spcAft>
              <a:buClr>
                <a:schemeClr val="dk2"/>
              </a:buClr>
              <a:buSzPct val="166666"/>
              <a:buFont typeface="Arial"/>
              <a:buChar char="•"/>
              <a:defRPr sz="2400" i="1">
                <a:solidFill>
                  <a:schemeClr val="dk2"/>
                </a:solidFill>
              </a:defRPr>
            </a:lvl4pPr>
            <a:lvl5pPr marL="342900" indent="-342900" algn="l" rtl="0">
              <a:lnSpc>
                <a:spcPct val="100000"/>
              </a:lnSpc>
              <a:spcBef>
                <a:spcPts val="0"/>
              </a:spcBef>
              <a:spcAft>
                <a:spcPts val="0"/>
              </a:spcAft>
              <a:buClr>
                <a:schemeClr val="dk2"/>
              </a:buClr>
              <a:buSzPct val="100000"/>
              <a:buFont typeface="Courier New"/>
              <a:buChar char="o"/>
              <a:defRPr sz="2400" i="1">
                <a:solidFill>
                  <a:schemeClr val="dk2"/>
                </a:solidFill>
              </a:defRPr>
            </a:lvl5pPr>
            <a:lvl6pPr marL="342900" indent="-342900" algn="l" rtl="0">
              <a:lnSpc>
                <a:spcPct val="100000"/>
              </a:lnSpc>
              <a:spcBef>
                <a:spcPts val="0"/>
              </a:spcBef>
              <a:spcAft>
                <a:spcPts val="0"/>
              </a:spcAft>
              <a:buClr>
                <a:schemeClr val="dk2"/>
              </a:buClr>
              <a:buSzPct val="100000"/>
              <a:buFont typeface="Wingdings"/>
              <a:buChar char="§"/>
              <a:defRPr sz="2400" i="1">
                <a:solidFill>
                  <a:schemeClr val="dk2"/>
                </a:solidFill>
              </a:defRPr>
            </a:lvl6pPr>
            <a:lvl7pPr marL="342900" indent="-342900" algn="l" rtl="0">
              <a:lnSpc>
                <a:spcPct val="100000"/>
              </a:lnSpc>
              <a:spcBef>
                <a:spcPts val="0"/>
              </a:spcBef>
              <a:spcAft>
                <a:spcPts val="0"/>
              </a:spcAft>
              <a:buClr>
                <a:schemeClr val="dk2"/>
              </a:buClr>
              <a:buSzPct val="166666"/>
              <a:buFont typeface="Arial"/>
              <a:buChar char="•"/>
              <a:defRPr sz="2400" i="1">
                <a:solidFill>
                  <a:schemeClr val="dk2"/>
                </a:solidFill>
              </a:defRPr>
            </a:lvl7pPr>
            <a:lvl8pPr marL="342900" indent="-342900" algn="l" rtl="0">
              <a:lnSpc>
                <a:spcPct val="100000"/>
              </a:lnSpc>
              <a:spcBef>
                <a:spcPts val="0"/>
              </a:spcBef>
              <a:spcAft>
                <a:spcPts val="0"/>
              </a:spcAft>
              <a:buClr>
                <a:schemeClr val="dk2"/>
              </a:buClr>
              <a:buSzPct val="100000"/>
              <a:buFont typeface="Courier New"/>
              <a:buChar char="o"/>
              <a:defRPr sz="2400" i="1">
                <a:solidFill>
                  <a:schemeClr val="dk2"/>
                </a:solidFill>
              </a:defRPr>
            </a:lvl8pPr>
            <a:lvl9pPr marL="342900" indent="-342900" algn="l" rtl="0">
              <a:lnSpc>
                <a:spcPct val="100000"/>
              </a:lnSpc>
              <a:spcBef>
                <a:spcPts val="0"/>
              </a:spcBef>
              <a:spcAft>
                <a:spcPts val="0"/>
              </a:spcAft>
              <a:buClr>
                <a:schemeClr val="dk2"/>
              </a:buClr>
              <a:buSzPct val="100000"/>
              <a:buFont typeface="Wingdings"/>
              <a:buChar char="§"/>
              <a:defRPr sz="2400" i="1">
                <a:solidFill>
                  <a:schemeClr val="dk2"/>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6"/>
        <p:cNvGrpSpPr/>
        <p:nvPr/>
      </p:nvGrpSpPr>
      <p:grpSpPr>
        <a:xfrm>
          <a:off x="0" y="0"/>
          <a:ext cx="0" cy="0"/>
          <a:chOff x="0" y="0"/>
          <a:chExt cx="0" cy="0"/>
        </a:xfrm>
      </p:grpSpPr>
      <p:sp>
        <p:nvSpPr>
          <p:cNvPr id="37" name="Shape 37"/>
          <p:cNvSpPr/>
          <p:nvPr/>
        </p:nvSpPr>
        <p:spPr>
          <a:xfrm>
            <a:off x="6676" y="101675"/>
            <a:ext cx="9134130" cy="6739722"/>
          </a:xfrm>
          <a:custGeom>
            <a:avLst/>
            <a:gdLst/>
            <a:ahLst/>
            <a:cxnLst/>
            <a:rect l="0" t="0" r="0" b="0"/>
            <a:pathLst>
              <a:path w="9157023" h="6739723" extrusionOk="0">
                <a:moveTo>
                  <a:pt x="1629" y="0"/>
                </a:moveTo>
                <a:lnTo>
                  <a:pt x="9157023" y="4340980"/>
                </a:lnTo>
                <a:lnTo>
                  <a:pt x="1593" y="6739723"/>
                </a:lnTo>
                <a:cubicBezTo>
                  <a:pt x="-3941" y="5123960"/>
                  <a:pt x="7163" y="1615763"/>
                  <a:pt x="1629" y="0"/>
                </a:cubicBezTo>
                <a:close/>
              </a:path>
            </a:pathLst>
          </a:custGeom>
          <a:solidFill>
            <a:srgbClr val="FFFFFF">
              <a:alpha val="6666"/>
            </a:srgbClr>
          </a:solidFill>
          <a:ln>
            <a:noFill/>
          </a:ln>
        </p:spPr>
        <p:txBody>
          <a:bodyPr lIns="91425" tIns="45700" rIns="91425" bIns="45700" anchor="ctr" anchorCtr="0">
            <a:spAutoFit/>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gs>
            <a:gs pos="100000">
              <a:schemeClr val="dk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1pPr>
            <a:lvl2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2pPr>
            <a:lvl3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3pPr>
            <a:lvl4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4pPr>
            <a:lvl5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5pPr>
            <a:lvl6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6pPr>
            <a:lvl7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7pPr>
            <a:lvl8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8pPr>
            <a:lvl9pPr marL="0" indent="304800" algn="l" rtl="0">
              <a:spcBef>
                <a:spcPts val="0"/>
              </a:spcBef>
              <a:buClr>
                <a:schemeClr val="lt1"/>
              </a:buClr>
              <a:buSzPct val="100000"/>
              <a:buFont typeface="Georgia"/>
              <a:buNone/>
              <a:defRPr sz="4800" b="0" i="0" u="none" strike="noStrike" cap="none" baseline="0">
                <a:solidFill>
                  <a:schemeClr val="lt1"/>
                </a:solidFill>
                <a:latin typeface="Georgia"/>
                <a:ea typeface="Georgia"/>
                <a:cs typeface="Georgia"/>
                <a:sym typeface="Georgia"/>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chemeClr val="dk1"/>
              </a:buClr>
              <a:buSzPct val="166666"/>
              <a:buFont typeface="Arial"/>
              <a:buChar char="•"/>
              <a:defRPr sz="3000" b="0" i="0" u="none" strike="noStrike" cap="none" baseline="0">
                <a:solidFill>
                  <a:schemeClr val="dk1"/>
                </a:solidFill>
                <a:latin typeface="Georgia"/>
                <a:ea typeface="Georgia"/>
                <a:cs typeface="Georgia"/>
                <a:sym typeface="Georgia"/>
              </a:defRPr>
            </a:lvl1pPr>
            <a:lvl2pPr marL="742950" indent="-285750" algn="l" rtl="0">
              <a:spcBef>
                <a:spcPts val="480"/>
              </a:spcBef>
              <a:buClr>
                <a:schemeClr val="dk1"/>
              </a:buClr>
              <a:buSzPct val="100000"/>
              <a:buFont typeface="Courier New"/>
              <a:buChar char="o"/>
              <a:defRPr sz="2400" b="0" i="0" u="none" strike="noStrike" cap="none" baseline="0">
                <a:solidFill>
                  <a:schemeClr val="dk1"/>
                </a:solidFill>
                <a:latin typeface="Georgia"/>
                <a:ea typeface="Georgia"/>
                <a:cs typeface="Georgia"/>
                <a:sym typeface="Georgia"/>
              </a:defRPr>
            </a:lvl2pPr>
            <a:lvl3pPr marL="1143000" indent="-228600" algn="l" rtl="0">
              <a:spcBef>
                <a:spcPts val="480"/>
              </a:spcBef>
              <a:buClr>
                <a:schemeClr val="dk1"/>
              </a:buClr>
              <a:buSzPct val="100000"/>
              <a:buFont typeface="Wingdings"/>
              <a:buChar char="§"/>
              <a:defRPr sz="2400" b="0" i="0" u="none" strike="noStrike" cap="none" baseline="0">
                <a:solidFill>
                  <a:schemeClr val="dk1"/>
                </a:solidFill>
                <a:latin typeface="Georgia"/>
                <a:ea typeface="Georgia"/>
                <a:cs typeface="Georgia"/>
                <a:sym typeface="Georgia"/>
              </a:defRPr>
            </a:lvl3pPr>
            <a:lvl4pPr marL="1600200" indent="-228600" algn="l" rtl="0">
              <a:spcBef>
                <a:spcPts val="360"/>
              </a:spcBef>
              <a:buClr>
                <a:schemeClr val="dk1"/>
              </a:buClr>
              <a:buSzPct val="166666"/>
              <a:buFont typeface="Arial"/>
              <a:buChar char="•"/>
              <a:defRPr sz="1800" b="0" i="0" u="none" strike="noStrike" cap="none" baseline="0">
                <a:solidFill>
                  <a:schemeClr val="dk1"/>
                </a:solidFill>
                <a:latin typeface="Georgia"/>
                <a:ea typeface="Georgia"/>
                <a:cs typeface="Georgia"/>
                <a:sym typeface="Georgia"/>
              </a:defRPr>
            </a:lvl4pPr>
            <a:lvl5pPr marL="2057400" indent="-228600" algn="l" rtl="0">
              <a:spcBef>
                <a:spcPts val="360"/>
              </a:spcBef>
              <a:buClr>
                <a:schemeClr val="dk1"/>
              </a:buClr>
              <a:buSzPct val="100000"/>
              <a:buFont typeface="Courier New"/>
              <a:buChar char="o"/>
              <a:defRPr sz="1800" b="0" i="0" u="none" strike="noStrike" cap="none" baseline="0">
                <a:solidFill>
                  <a:schemeClr val="dk1"/>
                </a:solidFill>
                <a:latin typeface="Georgia"/>
                <a:ea typeface="Georgia"/>
                <a:cs typeface="Georgia"/>
                <a:sym typeface="Georgia"/>
              </a:defRPr>
            </a:lvl5pPr>
            <a:lvl6pPr marL="2514600" indent="-228600" algn="l" rtl="0">
              <a:spcBef>
                <a:spcPts val="360"/>
              </a:spcBef>
              <a:buClr>
                <a:schemeClr val="dk1"/>
              </a:buClr>
              <a:buSzPct val="100000"/>
              <a:buFont typeface="Wingdings"/>
              <a:buChar char="§"/>
              <a:defRPr sz="1800" b="0" i="0" u="none" strike="noStrike" cap="none" baseline="0">
                <a:solidFill>
                  <a:schemeClr val="dk1"/>
                </a:solidFill>
                <a:latin typeface="Georgia"/>
                <a:ea typeface="Georgia"/>
                <a:cs typeface="Georgia"/>
                <a:sym typeface="Georgia"/>
              </a:defRPr>
            </a:lvl6pPr>
            <a:lvl7pPr marL="2971800" indent="-228600" algn="l" rtl="0">
              <a:spcBef>
                <a:spcPts val="360"/>
              </a:spcBef>
              <a:buClr>
                <a:schemeClr val="dk1"/>
              </a:buClr>
              <a:buSzPct val="166666"/>
              <a:buFont typeface="Arial"/>
              <a:buChar char="•"/>
              <a:defRPr sz="1800" b="0" i="0" u="none" strike="noStrike" cap="none" baseline="0">
                <a:solidFill>
                  <a:schemeClr val="dk1"/>
                </a:solidFill>
                <a:latin typeface="Georgia"/>
                <a:ea typeface="Georgia"/>
                <a:cs typeface="Georgia"/>
                <a:sym typeface="Georgia"/>
              </a:defRPr>
            </a:lvl7pPr>
            <a:lvl8pPr marL="3429000" indent="-228600" algn="l" rtl="0">
              <a:spcBef>
                <a:spcPts val="360"/>
              </a:spcBef>
              <a:buClr>
                <a:schemeClr val="dk1"/>
              </a:buClr>
              <a:buSzPct val="100000"/>
              <a:buFont typeface="Courier New"/>
              <a:buChar char="o"/>
              <a:defRPr sz="1800" b="0" i="0" u="none" strike="noStrike" cap="none" baseline="0">
                <a:solidFill>
                  <a:schemeClr val="dk1"/>
                </a:solidFill>
                <a:latin typeface="Georgia"/>
                <a:ea typeface="Georgia"/>
                <a:cs typeface="Georgia"/>
                <a:sym typeface="Georgia"/>
              </a:defRPr>
            </a:lvl8pPr>
            <a:lvl9pPr marL="3886200" indent="-228600" algn="l" rtl="0">
              <a:spcBef>
                <a:spcPts val="360"/>
              </a:spcBef>
              <a:buClr>
                <a:schemeClr val="dk1"/>
              </a:buClr>
              <a:buSzPct val="100000"/>
              <a:buFont typeface="Wingdings"/>
              <a:buChar char="§"/>
              <a:defRPr sz="1800" b="0" i="0" u="none" strike="noStrike" cap="none" baseline="0">
                <a:solidFill>
                  <a:schemeClr val="dk1"/>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l.acm.org/citation.cfm?id=2078841&amp;CFID=158155589&amp;CFTOKEN=2655811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doi.acm.org/10.1145/2078827.207884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0124D"/>
        </a:solidFill>
        <a:effectLst/>
      </p:bgPr>
    </p:bg>
    <p:spTree>
      <p:nvGrpSpPr>
        <p:cNvPr id="1" name="Shape 38"/>
        <p:cNvGrpSpPr/>
        <p:nvPr/>
      </p:nvGrpSpPr>
      <p:grpSpPr>
        <a:xfrm>
          <a:off x="0" y="0"/>
          <a:ext cx="0" cy="0"/>
          <a:chOff x="0" y="0"/>
          <a:chExt cx="0" cy="0"/>
        </a:xfrm>
      </p:grpSpPr>
      <p:sp>
        <p:nvSpPr>
          <p:cNvPr id="39" name="Shape 39"/>
          <p:cNvSpPr txBox="1">
            <a:spLocks noGrp="1"/>
          </p:cNvSpPr>
          <p:nvPr>
            <p:ph type="ctrTitle"/>
          </p:nvPr>
        </p:nvSpPr>
        <p:spPr>
          <a:xfrm>
            <a:off x="179550" y="1454672"/>
            <a:ext cx="8784899" cy="2087999"/>
          </a:xfrm>
          <a:prstGeom prst="rect">
            <a:avLst/>
          </a:prstGeom>
        </p:spPr>
        <p:txBody>
          <a:bodyPr lIns="91425" tIns="91425" rIns="91425" bIns="91425" anchor="b" anchorCtr="0">
            <a:spAutoFit/>
          </a:bodyPr>
          <a:lstStyle/>
          <a:p>
            <a:pPr lvl="0" rtl="0">
              <a:buNone/>
            </a:pPr>
            <a:r>
              <a:rPr lang="x-none" sz="3600"/>
              <a:t>"I regretted the minute I pressed share": </a:t>
            </a:r>
          </a:p>
          <a:p>
            <a:pPr>
              <a:buNone/>
            </a:pPr>
            <a:r>
              <a:rPr lang="x-none" sz="3600"/>
              <a:t>A Qualitative Study of Regrets on Facebook</a:t>
            </a:r>
          </a:p>
        </p:txBody>
      </p:sp>
      <p:sp>
        <p:nvSpPr>
          <p:cNvPr id="40" name="Shape 40"/>
          <p:cNvSpPr txBox="1">
            <a:spLocks noGrp="1"/>
          </p:cNvSpPr>
          <p:nvPr>
            <p:ph type="subTitle" idx="1"/>
          </p:nvPr>
        </p:nvSpPr>
        <p:spPr>
          <a:xfrm>
            <a:off x="685800" y="4124476"/>
            <a:ext cx="7772400" cy="1061799"/>
          </a:xfrm>
          <a:prstGeom prst="rect">
            <a:avLst/>
          </a:prstGeom>
        </p:spPr>
        <p:txBody>
          <a:bodyPr lIns="91425" tIns="91425" rIns="91425" bIns="91425" anchor="t" anchorCtr="0">
            <a:spAutoFit/>
          </a:bodyPr>
          <a:lstStyle/>
          <a:p>
            <a:pPr lvl="0" rtl="0">
              <a:buNone/>
            </a:pPr>
            <a:r>
              <a:rPr lang="x-none"/>
              <a:t>Presented by: Ceya </a:t>
            </a:r>
            <a:r>
              <a:rPr lang="x-none" smtClean="0"/>
              <a:t>Rao</a:t>
            </a:r>
            <a:endParaRPr lang="x-none" sz="1800"/>
          </a:p>
          <a:p>
            <a:pPr lvl="0" rtl="0">
              <a:buNone/>
            </a:pPr>
            <a:r>
              <a:rPr lang="x-none" sz="1100" i="0">
                <a:solidFill>
                  <a:srgbClr val="000000"/>
                </a:solidFill>
                <a:latin typeface="Verdana"/>
                <a:ea typeface="Verdana"/>
                <a:cs typeface="Verdana"/>
                <a:sym typeface="Verdana"/>
                <a:hlinkClick r:id="rId3"/>
              </a:rPr>
              <a:t>Wang, Y., Norcie, G., Komanduri, S., Acquisti, A., Leon , P.G.,  Cranor, L.F.,  "I regretted the minute I pressed share": a qualitative study of regrets on Facebook, Proceedings of the Seventh Symposium on Usable Privacy and Security, July 20-22, 2011, Pittsburgh, Pennsylvania</a:t>
            </a:r>
            <a:r>
              <a:rPr lang="x-none" sz="1100" i="0">
                <a:solidFill>
                  <a:srgbClr val="000000"/>
                </a:solidFill>
                <a:latin typeface="Verdana"/>
                <a:ea typeface="Verdana"/>
                <a:cs typeface="Verdana"/>
                <a:sym typeface="Verdana"/>
              </a:rPr>
              <a:t> [doi&gt;</a:t>
            </a:r>
            <a:r>
              <a:rPr lang="x-none" sz="1100" i="0" u="sng">
                <a:solidFill>
                  <a:srgbClr val="0000FF"/>
                </a:solidFill>
                <a:latin typeface="Verdana"/>
                <a:ea typeface="Verdana"/>
                <a:cs typeface="Verdana"/>
                <a:sym typeface="Verdana"/>
                <a:hlinkClick r:id="rId4"/>
              </a:rPr>
              <a:t>10.1145/2078827.2078841</a:t>
            </a:r>
            <a:r>
              <a:rPr lang="x-none" sz="1100" i="0">
                <a:solidFill>
                  <a:srgbClr val="000000"/>
                </a:solidFill>
                <a:latin typeface="Verdana"/>
                <a:ea typeface="Verdana"/>
                <a:cs typeface="Verdana"/>
                <a:sym typeface="Verdana"/>
              </a:rPr>
              <a:t>]</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51C75"/>
        </a:solidFill>
        <a:effectLst/>
      </p:bgPr>
    </p:bg>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74637"/>
            <a:ext cx="8229600" cy="1143000"/>
          </a:xfrm>
          <a:prstGeom prst="rect">
            <a:avLst/>
          </a:prstGeom>
        </p:spPr>
        <p:txBody>
          <a:bodyPr lIns="91425" tIns="91425" rIns="91425" bIns="91425" anchor="ctr" anchorCtr="0">
            <a:spAutoFit/>
          </a:bodyPr>
          <a:lstStyle/>
          <a:p>
            <a:pPr>
              <a:buNone/>
            </a:pPr>
            <a:r>
              <a:rPr lang="x-none"/>
              <a:t> Abstract</a:t>
            </a:r>
          </a:p>
        </p:txBody>
      </p:sp>
      <p:sp>
        <p:nvSpPr>
          <p:cNvPr id="46" name="Shape 46"/>
          <p:cNvSpPr txBox="1">
            <a:spLocks noGrp="1"/>
          </p:cNvSpPr>
          <p:nvPr>
            <p:ph type="body" idx="1"/>
          </p:nvPr>
        </p:nvSpPr>
        <p:spPr>
          <a:xfrm>
            <a:off x="457200" y="1600200"/>
            <a:ext cx="8229600" cy="4967700"/>
          </a:xfrm>
          <a:prstGeom prst="rect">
            <a:avLst/>
          </a:prstGeom>
        </p:spPr>
        <p:txBody>
          <a:bodyPr lIns="91425" tIns="91425" rIns="91425" bIns="91425" anchor="ctr" anchorCtr="0">
            <a:spAutoFit/>
          </a:bodyPr>
          <a:lstStyle/>
          <a:p>
            <a:pPr algn="ctr">
              <a:buNone/>
            </a:pPr>
            <a:r>
              <a:rPr lang="x-none"/>
              <a:t>Investigation on the underlying psychological behaviours that cause feelings of regret in Facebook users.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51C75"/>
        </a:solidFill>
        <a:effectLst/>
      </p:bgPr>
    </p:bg>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8229600" cy="1143000"/>
          </a:xfrm>
          <a:prstGeom prst="rect">
            <a:avLst/>
          </a:prstGeom>
        </p:spPr>
        <p:txBody>
          <a:bodyPr lIns="91425" tIns="91425" rIns="91425" bIns="91425" anchor="ctr" anchorCtr="0">
            <a:spAutoFit/>
          </a:bodyPr>
          <a:lstStyle/>
          <a:p>
            <a:pPr>
              <a:buNone/>
            </a:pPr>
            <a:r>
              <a:rPr lang="x-none"/>
              <a:t>Criticism</a:t>
            </a:r>
          </a:p>
        </p:txBody>
      </p:sp>
      <p:sp>
        <p:nvSpPr>
          <p:cNvPr id="52" name="Shape 52"/>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x-none"/>
              <a:t>
Diary Study Experimental Setup:</a:t>
            </a:r>
          </a:p>
          <a:p>
            <a:pPr marL="457200" lvl="0" indent="-419100" rtl="0">
              <a:buClr>
                <a:schemeClr val="dk1"/>
              </a:buClr>
              <a:buSzPct val="166666"/>
              <a:buFont typeface="Arial"/>
              <a:buChar char="•"/>
            </a:pPr>
            <a:r>
              <a:rPr lang="x-none"/>
              <a:t>Sample size of 12 participants</a:t>
            </a:r>
          </a:p>
          <a:p>
            <a:pPr marL="457200" lvl="0" indent="-419100" rtl="0">
              <a:buClr>
                <a:schemeClr val="dk1"/>
              </a:buClr>
              <a:buSzPct val="166666"/>
              <a:buFont typeface="Arial"/>
              <a:buChar char="•"/>
            </a:pPr>
            <a:r>
              <a:rPr lang="x-none"/>
              <a:t>Contained leading questions on privacy: "Have you changed anything in your privacy settings? what and why? " </a:t>
            </a:r>
          </a:p>
          <a:p>
            <a:endParaRPr lang="x-none"/>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51C75"/>
        </a:solidFill>
        <a:effectLst/>
      </p:bgPr>
    </p:bg>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457200" y="274637"/>
            <a:ext cx="8229600" cy="1143000"/>
          </a:xfrm>
          <a:prstGeom prst="rect">
            <a:avLst/>
          </a:prstGeom>
        </p:spPr>
        <p:txBody>
          <a:bodyPr lIns="91425" tIns="91425" rIns="91425" bIns="91425" anchor="ctr" anchorCtr="0">
            <a:spAutoFit/>
          </a:bodyPr>
          <a:lstStyle/>
          <a:p>
            <a:pPr lvl="0" rtl="0">
              <a:buNone/>
            </a:pPr>
            <a:r>
              <a:rPr lang="x-none"/>
              <a:t>Appreciation</a:t>
            </a:r>
          </a:p>
        </p:txBody>
      </p:sp>
      <p:sp>
        <p:nvSpPr>
          <p:cNvPr id="58" name="Shape 58"/>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x-none"/>
              <a:t>
Developed coping mechanisms:</a:t>
            </a:r>
          </a:p>
          <a:p>
            <a:pPr marL="457200" lvl="0" indent="-419100" rtl="0">
              <a:buClr>
                <a:schemeClr val="dk1"/>
              </a:buClr>
              <a:buSzPct val="166666"/>
              <a:buFont typeface="Arial"/>
              <a:buChar char="•"/>
            </a:pPr>
            <a:r>
              <a:rPr lang="x-none"/>
              <a:t>Emotional content</a:t>
            </a:r>
          </a:p>
          <a:p>
            <a:pPr marL="457200" lvl="0" indent="-419100" rtl="0">
              <a:buClr>
                <a:schemeClr val="dk1"/>
              </a:buClr>
              <a:buSzPct val="166666"/>
              <a:buFont typeface="Arial"/>
              <a:buChar char="•"/>
            </a:pPr>
            <a:r>
              <a:rPr lang="x-none"/>
              <a:t>Audience</a:t>
            </a:r>
          </a:p>
          <a:p>
            <a:endParaRPr lang="x-none"/>
          </a:p>
          <a:p>
            <a:pPr lvl="0" rtl="0">
              <a:buNone/>
            </a:pPr>
            <a:r>
              <a:rPr lang="x-none"/>
              <a:t>Great for similar website creation.</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51C75"/>
        </a:solidFill>
        <a:effectLst/>
      </p:bgPr>
    </p:bg>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000"/>
          </a:xfrm>
          <a:prstGeom prst="rect">
            <a:avLst/>
          </a:prstGeom>
        </p:spPr>
        <p:txBody>
          <a:bodyPr lIns="91425" tIns="91425" rIns="91425" bIns="91425" anchor="ctr" anchorCtr="0">
            <a:spAutoFit/>
          </a:bodyPr>
          <a:lstStyle/>
          <a:p>
            <a:pPr lvl="0" rtl="0">
              <a:buNone/>
            </a:pPr>
            <a:r>
              <a:rPr lang="x-none"/>
              <a:t>Explanation</a:t>
            </a:r>
          </a:p>
        </p:txBody>
      </p:sp>
      <p:sp>
        <p:nvSpPr>
          <p:cNvPr id="64" name="Shape 64"/>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lvl="0" rtl="0">
              <a:buNone/>
            </a:pPr>
            <a:r>
              <a:rPr lang="x-none"/>
              <a:t>Users are more vulnerable when they are:</a:t>
            </a:r>
          </a:p>
          <a:p>
            <a:pPr marL="457200" lvl="0" indent="-419100" rtl="0">
              <a:buClr>
                <a:schemeClr val="dk1"/>
              </a:buClr>
              <a:buSzPct val="166666"/>
              <a:buFont typeface="Arial"/>
              <a:buChar char="•"/>
            </a:pPr>
            <a:r>
              <a:rPr lang="x-none"/>
              <a:t>Emotional </a:t>
            </a:r>
          </a:p>
          <a:p>
            <a:pPr marL="457200" lvl="0" indent="-419100" rtl="0">
              <a:buClr>
                <a:schemeClr val="dk1"/>
              </a:buClr>
              <a:buSzPct val="166666"/>
              <a:buFont typeface="Arial"/>
              <a:buChar char="•"/>
            </a:pPr>
            <a:r>
              <a:rPr lang="x-none"/>
              <a:t>Haven't thought about limiting their audience</a:t>
            </a:r>
          </a:p>
          <a:p>
            <a:endParaRPr lang="x-none"/>
          </a:p>
          <a:p>
            <a:pPr lvl="0" rtl="0">
              <a:buNone/>
            </a:pPr>
            <a:r>
              <a:rPr lang="x-none"/>
              <a:t>Future website developers:</a:t>
            </a:r>
          </a:p>
          <a:p>
            <a:pPr marL="457200" lvl="0" indent="-419100" rtl="0">
              <a:buClr>
                <a:schemeClr val="dk1"/>
              </a:buClr>
              <a:buSzPct val="166666"/>
              <a:buFont typeface="Arial"/>
              <a:buChar char="•"/>
            </a:pPr>
            <a:r>
              <a:rPr lang="x-none"/>
              <a:t>Can put in more fail-safes from study to engage more end-users.</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51C75"/>
        </a:solidFill>
        <a:effectLst/>
      </p:bgPr>
    </p:bg>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000"/>
          </a:xfrm>
          <a:prstGeom prst="rect">
            <a:avLst/>
          </a:prstGeom>
        </p:spPr>
        <p:txBody>
          <a:bodyPr lIns="91425" tIns="91425" rIns="91425" bIns="91425" anchor="ctr" anchorCtr="0">
            <a:spAutoFit/>
          </a:bodyPr>
          <a:lstStyle/>
          <a:p>
            <a:pPr lvl="0" rtl="0">
              <a:buNone/>
            </a:pPr>
            <a:r>
              <a:rPr lang="x-none"/>
              <a:t>Question</a:t>
            </a:r>
          </a:p>
        </p:txBody>
      </p:sp>
      <p:sp>
        <p:nvSpPr>
          <p:cNvPr id="70" name="Shape 70"/>
          <p:cNvSpPr txBox="1">
            <a:spLocks noGrp="1"/>
          </p:cNvSpPr>
          <p:nvPr>
            <p:ph type="body" idx="1"/>
          </p:nvPr>
        </p:nvSpPr>
        <p:spPr>
          <a:xfrm>
            <a:off x="457200" y="1600200"/>
            <a:ext cx="8229600" cy="4967700"/>
          </a:xfrm>
          <a:prstGeom prst="rect">
            <a:avLst/>
          </a:prstGeom>
        </p:spPr>
        <p:txBody>
          <a:bodyPr lIns="91425" tIns="91425" rIns="91425" bIns="91425" anchor="ctr" anchorCtr="0">
            <a:spAutoFit/>
          </a:bodyPr>
          <a:lstStyle/>
          <a:p>
            <a:pPr lvl="0" algn="ctr" rtl="0">
              <a:buNone/>
            </a:pPr>
            <a:r>
              <a:rPr lang="x-none"/>
              <a:t>Would you consider joining a social networking site, if it was detrimental to your workplace?</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51C75"/>
        </a:solidFill>
        <a:effectLst/>
      </p:bgPr>
    </p:bg>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74637"/>
            <a:ext cx="8229600" cy="1143000"/>
          </a:xfrm>
          <a:prstGeom prst="rect">
            <a:avLst/>
          </a:prstGeom>
        </p:spPr>
        <p:txBody>
          <a:bodyPr lIns="91425" tIns="91425" rIns="91425" bIns="91425" anchor="ctr" anchorCtr="0">
            <a:spAutoFit/>
          </a:bodyPr>
          <a:lstStyle/>
          <a:p>
            <a:pPr lvl="0" rtl="0">
              <a:buNone/>
            </a:pPr>
            <a:r>
              <a:rPr lang="x-none"/>
              <a:t> </a:t>
            </a:r>
          </a:p>
        </p:txBody>
      </p:sp>
      <p:sp>
        <p:nvSpPr>
          <p:cNvPr id="76" name="Shape 76"/>
          <p:cNvSpPr txBox="1">
            <a:spLocks noGrp="1"/>
          </p:cNvSpPr>
          <p:nvPr>
            <p:ph type="body" idx="1"/>
          </p:nvPr>
        </p:nvSpPr>
        <p:spPr>
          <a:xfrm>
            <a:off x="457200" y="1600200"/>
            <a:ext cx="8229600" cy="4967700"/>
          </a:xfrm>
          <a:prstGeom prst="rect">
            <a:avLst/>
          </a:prstGeom>
        </p:spPr>
        <p:txBody>
          <a:bodyPr lIns="91425" tIns="91425" rIns="91425" bIns="91425" anchor="t" anchorCtr="0">
            <a:spAutoFit/>
          </a:bodyPr>
          <a:lstStyle/>
          <a:p>
            <a:pPr marL="2286000" lvl="0" indent="0" rtl="0">
              <a:buNone/>
            </a:pPr>
            <a:r>
              <a:rPr lang="x-none" sz="4800">
                <a:solidFill>
                  <a:srgbClr val="000000"/>
                </a:solidFill>
              </a:rPr>
              <a:t>
</a:t>
            </a:r>
          </a:p>
          <a:p>
            <a:pPr marL="2286000" lvl="0" indent="0" rtl="0">
              <a:buNone/>
            </a:pPr>
            <a:r>
              <a:rPr lang="x-none" sz="4800">
                <a:solidFill>
                  <a:srgbClr val="000000"/>
                </a:solidFill>
              </a:rPr>
              <a:t>Thank You!</a:t>
            </a:r>
          </a:p>
        </p:txBody>
      </p:sp>
    </p:spTree>
  </p:cSld>
  <p:clrMapOvr>
    <a:masterClrMapping/>
  </p:clrMapOvr>
  <p:transition spd="slow">
    <p:cut/>
  </p:transition>
</p:sld>
</file>

<file path=ppt/theme/theme1.xml><?xml version="1.0" encoding="utf-8"?>
<a:theme xmlns:a="http://schemas.openxmlformats.org/drawingml/2006/main">
  <a:themeElements>
    <a:clrScheme name="Custom 354">
      <a:dk1>
        <a:srgbClr val="000000"/>
      </a:dk1>
      <a:lt1>
        <a:srgbClr val="FFFFFF"/>
      </a:lt1>
      <a:dk2>
        <a:srgbClr val="30182B"/>
      </a:dk2>
      <a:lt2>
        <a:srgbClr val="DFDFDF"/>
      </a:lt2>
      <a:accent1>
        <a:srgbClr val="592D50"/>
      </a:accent1>
      <a:accent2>
        <a:srgbClr val="D3A67A"/>
      </a:accent2>
      <a:accent3>
        <a:srgbClr val="45485F"/>
      </a:accent3>
      <a:accent4>
        <a:srgbClr val="6B9756"/>
      </a:accent4>
      <a:accent5>
        <a:srgbClr val="7D576E"/>
      </a:accent5>
      <a:accent6>
        <a:srgbClr val="4C1A23"/>
      </a:accent6>
      <a:hlink>
        <a:srgbClr val="511E3E"/>
      </a:hlink>
      <a:folHlink>
        <a:srgbClr val="9EA0A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274</Words>
  <Application>Microsoft Office PowerPoint</Application>
  <PresentationFormat>On-screen Show (4:3)</PresentationFormat>
  <Paragraphs>32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
      <vt:lpstr>"I regretted the minute I pressed share":  A Qualitative Study of Regrets on Facebook</vt:lpstr>
      <vt:lpstr> Abstract</vt:lpstr>
      <vt:lpstr>Criticism</vt:lpstr>
      <vt:lpstr>Appreciation</vt:lpstr>
      <vt:lpstr>Explanation</vt:lpstr>
      <vt:lpstr>Question</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regretted the minute I pressed share":  A Qualitative Study of Regrets on Facebook</dc:title>
  <cp:lastModifiedBy>Clark Thomborson</cp:lastModifiedBy>
  <cp:revision>1</cp:revision>
  <dcterms:modified xsi:type="dcterms:W3CDTF">2012-09-16T23:30:48Z</dcterms:modified>
</cp:coreProperties>
</file>