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D63CB62C-6F3D-4FB9-9B96-4AB836DE2184}" type="datetimeFigureOut">
              <a:rPr lang="en-NZ" smtClean="0"/>
              <a:pPr/>
              <a:t>1/10/2012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3CB62C-6F3D-4FB9-9B96-4AB836DE2184}" type="datetimeFigureOut">
              <a:rPr lang="en-NZ" smtClean="0"/>
              <a:pPr/>
              <a:t>1/10/2012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3CB62C-6F3D-4FB9-9B96-4AB836DE2184}" type="datetimeFigureOut">
              <a:rPr lang="en-NZ" smtClean="0"/>
              <a:pPr/>
              <a:t>1/10/2012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D63CB62C-6F3D-4FB9-9B96-4AB836DE2184}" type="datetimeFigureOut">
              <a:rPr lang="en-NZ" smtClean="0"/>
              <a:pPr/>
              <a:t>1/10/2012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3CB62C-6F3D-4FB9-9B96-4AB836DE2184}" type="datetimeFigureOut">
              <a:rPr lang="en-NZ" smtClean="0"/>
              <a:pPr/>
              <a:t>1/10/2012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D63CB62C-6F3D-4FB9-9B96-4AB836DE2184}" type="datetimeFigureOut">
              <a:rPr lang="en-NZ" smtClean="0"/>
              <a:pPr/>
              <a:t>1/10/2012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D63CB62C-6F3D-4FB9-9B96-4AB836DE2184}" type="datetimeFigureOut">
              <a:rPr lang="en-NZ" smtClean="0"/>
              <a:pPr/>
              <a:t>1/10/2012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D63CB62C-6F3D-4FB9-9B96-4AB836DE2184}" type="datetimeFigureOut">
              <a:rPr lang="en-NZ" smtClean="0"/>
              <a:pPr/>
              <a:t>1/10/2012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CB62C-6F3D-4FB9-9B96-4AB836DE2184}" type="datetimeFigureOut">
              <a:rPr lang="en-NZ" smtClean="0"/>
              <a:pPr/>
              <a:t>1/10/2012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3CB62C-6F3D-4FB9-9B96-4AB836DE2184}" type="datetimeFigureOut">
              <a:rPr lang="en-NZ" smtClean="0"/>
              <a:pPr/>
              <a:t>1/10/2012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3CB62C-6F3D-4FB9-9B96-4AB836DE2184}" type="datetimeFigureOut">
              <a:rPr lang="en-NZ" smtClean="0"/>
              <a:pPr/>
              <a:t>1/10/2012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FB86E67E-98FB-4EB9-AD05-1FE31BA06449}"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CB62C-6F3D-4FB9-9B96-4AB836DE2184}" type="datetimeFigureOut">
              <a:rPr lang="en-NZ" smtClean="0"/>
              <a:pPr/>
              <a:t>1/10/2012</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6E67E-98FB-4EB9-AD05-1FE31BA06449}"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0"/>
            <a:ext cx="9144000" cy="6858000"/>
            <a:chOff x="0" y="0"/>
            <a:chExt cx="9144000" cy="6858000"/>
          </a:xfrm>
        </p:grpSpPr>
        <p:sp>
          <p:nvSpPr>
            <p:cNvPr id="5" name="Rectangle 4"/>
            <p:cNvSpPr/>
            <p:nvPr/>
          </p:nvSpPr>
          <p:spPr>
            <a:xfrm>
              <a:off x="0" y="404664"/>
              <a:ext cx="9144000" cy="64533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NZ"/>
            </a:p>
          </p:txBody>
        </p:sp>
        <p:sp>
          <p:nvSpPr>
            <p:cNvPr id="6" name="Rectangle 5"/>
            <p:cNvSpPr/>
            <p:nvPr/>
          </p:nvSpPr>
          <p:spPr>
            <a:xfrm>
              <a:off x="7380312" y="0"/>
              <a:ext cx="1080120"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 name="Picture 6" descr="Facebook-Silhouette_normal.gif"/>
            <p:cNvPicPr>
              <a:picLocks noChangeAspect="1"/>
            </p:cNvPicPr>
            <p:nvPr/>
          </p:nvPicPr>
          <p:blipFill>
            <a:blip r:embed="rId2" cstate="print"/>
            <a:stretch>
              <a:fillRect/>
            </a:stretch>
          </p:blipFill>
          <p:spPr>
            <a:xfrm>
              <a:off x="6876256" y="90730"/>
              <a:ext cx="465589" cy="293321"/>
            </a:xfrm>
            <a:prstGeom prst="rect">
              <a:avLst/>
            </a:prstGeom>
          </p:spPr>
        </p:pic>
      </p:grpSp>
      <p:sp>
        <p:nvSpPr>
          <p:cNvPr id="2" name="Title 1"/>
          <p:cNvSpPr>
            <a:spLocks noGrp="1"/>
          </p:cNvSpPr>
          <p:nvPr>
            <p:ph type="ctrTitle"/>
          </p:nvPr>
        </p:nvSpPr>
        <p:spPr>
          <a:xfrm>
            <a:off x="395536" y="1916832"/>
            <a:ext cx="8458200" cy="1470025"/>
          </a:xfrm>
        </p:spPr>
        <p:txBody>
          <a:bodyPr>
            <a:noAutofit/>
          </a:bodyPr>
          <a:lstStyle/>
          <a:p>
            <a:r>
              <a:rPr lang="en-NZ" sz="3600" dirty="0" smtClean="0"/>
              <a:t>“I regretted the minute I pressed share”: </a:t>
            </a:r>
            <a:br>
              <a:rPr lang="en-NZ" sz="3600" dirty="0" smtClean="0"/>
            </a:br>
            <a:r>
              <a:rPr lang="en-NZ" sz="3600" dirty="0" smtClean="0"/>
              <a:t>A Qualitative Study of Regrets on Facebook</a:t>
            </a:r>
            <a:endParaRPr lang="en-NZ" sz="3600" dirty="0"/>
          </a:p>
        </p:txBody>
      </p:sp>
      <p:sp>
        <p:nvSpPr>
          <p:cNvPr id="3" name="Subtitle 2"/>
          <p:cNvSpPr>
            <a:spLocks noGrp="1"/>
          </p:cNvSpPr>
          <p:nvPr>
            <p:ph type="subTitle" idx="1"/>
          </p:nvPr>
        </p:nvSpPr>
        <p:spPr>
          <a:xfrm>
            <a:off x="1403648" y="4437112"/>
            <a:ext cx="6400800" cy="648072"/>
          </a:xfrm>
        </p:spPr>
        <p:txBody>
          <a:bodyPr>
            <a:normAutofit/>
          </a:bodyPr>
          <a:lstStyle/>
          <a:p>
            <a:r>
              <a:rPr lang="en-NZ" dirty="0" smtClean="0"/>
              <a:t>Presenter: Arvie Carpio</a:t>
            </a:r>
            <a:endParaRPr lang="en-NZ" dirty="0" smtClean="0"/>
          </a:p>
        </p:txBody>
      </p:sp>
      <p:sp>
        <p:nvSpPr>
          <p:cNvPr id="4" name="TextBox 3"/>
          <p:cNvSpPr txBox="1"/>
          <p:nvPr/>
        </p:nvSpPr>
        <p:spPr>
          <a:xfrm>
            <a:off x="683568" y="3212976"/>
            <a:ext cx="7920880" cy="646331"/>
          </a:xfrm>
          <a:prstGeom prst="rect">
            <a:avLst/>
          </a:prstGeom>
          <a:noFill/>
        </p:spPr>
        <p:txBody>
          <a:bodyPr wrap="square" rtlCol="0">
            <a:spAutoFit/>
          </a:bodyPr>
          <a:lstStyle/>
          <a:p>
            <a:pPr algn="ctr"/>
            <a:r>
              <a:rPr lang="en-NZ" i="1" dirty="0" smtClean="0"/>
              <a:t>Y. Wang, S. </a:t>
            </a:r>
            <a:r>
              <a:rPr lang="en-NZ" i="1" dirty="0" err="1" smtClean="0"/>
              <a:t>Komanduri</a:t>
            </a:r>
            <a:r>
              <a:rPr lang="en-NZ" i="1" dirty="0" smtClean="0"/>
              <a:t>, P.G. Leon, G. </a:t>
            </a:r>
            <a:r>
              <a:rPr lang="en-NZ" i="1" dirty="0" err="1" smtClean="0"/>
              <a:t>Norcie</a:t>
            </a:r>
            <a:r>
              <a:rPr lang="en-NZ" i="1" dirty="0" smtClean="0"/>
              <a:t>, A. </a:t>
            </a:r>
            <a:r>
              <a:rPr lang="en-NZ" i="1" dirty="0" err="1" smtClean="0"/>
              <a:t>Acquisti</a:t>
            </a:r>
            <a:r>
              <a:rPr lang="en-NZ" i="1" dirty="0" smtClean="0"/>
              <a:t>, and L.F. </a:t>
            </a:r>
            <a:r>
              <a:rPr lang="en-NZ" i="1" dirty="0" err="1" smtClean="0"/>
              <a:t>Cranor</a:t>
            </a:r>
            <a:r>
              <a:rPr lang="en-NZ" i="1" dirty="0" smtClean="0"/>
              <a:t>. Symposium on Usable Privacy and Security (SOUPS) 2011, p. 1-13.</a:t>
            </a:r>
            <a:endParaRPr lang="en-NZ"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000" cy="6858000"/>
            <a:chOff x="0" y="0"/>
            <a:chExt cx="9144000" cy="6858000"/>
          </a:xfrm>
        </p:grpSpPr>
        <p:sp>
          <p:nvSpPr>
            <p:cNvPr id="5" name="Rectangle 4"/>
            <p:cNvSpPr/>
            <p:nvPr/>
          </p:nvSpPr>
          <p:spPr>
            <a:xfrm>
              <a:off x="0" y="404664"/>
              <a:ext cx="9144000" cy="64533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NZ"/>
            </a:p>
          </p:txBody>
        </p:sp>
        <p:sp>
          <p:nvSpPr>
            <p:cNvPr id="6" name="Rectangle 5"/>
            <p:cNvSpPr/>
            <p:nvPr/>
          </p:nvSpPr>
          <p:spPr>
            <a:xfrm>
              <a:off x="7380312" y="0"/>
              <a:ext cx="1080120"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 name="Picture 6" descr="Facebook-Silhouette_normal.gif"/>
            <p:cNvPicPr>
              <a:picLocks noChangeAspect="1"/>
            </p:cNvPicPr>
            <p:nvPr/>
          </p:nvPicPr>
          <p:blipFill>
            <a:blip r:embed="rId2" cstate="print"/>
            <a:stretch>
              <a:fillRect/>
            </a:stretch>
          </p:blipFill>
          <p:spPr>
            <a:xfrm>
              <a:off x="6876256" y="90730"/>
              <a:ext cx="465589" cy="293321"/>
            </a:xfrm>
            <a:prstGeom prst="rect">
              <a:avLst/>
            </a:prstGeom>
          </p:spPr>
        </p:pic>
      </p:grpSp>
      <p:sp>
        <p:nvSpPr>
          <p:cNvPr id="2" name="Title 1"/>
          <p:cNvSpPr>
            <a:spLocks noGrp="1"/>
          </p:cNvSpPr>
          <p:nvPr>
            <p:ph type="title"/>
          </p:nvPr>
        </p:nvSpPr>
        <p:spPr>
          <a:xfrm>
            <a:off x="467544" y="476672"/>
            <a:ext cx="8229600" cy="1143000"/>
          </a:xfrm>
        </p:spPr>
        <p:txBody>
          <a:bodyPr/>
          <a:lstStyle/>
          <a:p>
            <a:r>
              <a:rPr lang="en-NZ" dirty="0" smtClean="0"/>
              <a:t>Summary</a:t>
            </a:r>
            <a:endParaRPr lang="en-NZ" dirty="0"/>
          </a:p>
        </p:txBody>
      </p:sp>
      <p:sp>
        <p:nvSpPr>
          <p:cNvPr id="3" name="Content Placeholder 2"/>
          <p:cNvSpPr>
            <a:spLocks noGrp="1"/>
          </p:cNvSpPr>
          <p:nvPr>
            <p:ph idx="1"/>
          </p:nvPr>
        </p:nvSpPr>
        <p:spPr>
          <a:xfrm>
            <a:off x="467544" y="1772816"/>
            <a:ext cx="8229600" cy="4525963"/>
          </a:xfrm>
        </p:spPr>
        <p:txBody>
          <a:bodyPr>
            <a:normAutofit fontScale="92500" lnSpcReduction="20000"/>
          </a:bodyPr>
          <a:lstStyle/>
          <a:p>
            <a:r>
              <a:rPr lang="en-NZ" dirty="0" smtClean="0"/>
              <a:t>Investigates users’ regrets with their Facebook posts done with 569 American Facebook users.</a:t>
            </a:r>
          </a:p>
          <a:p>
            <a:pPr>
              <a:buNone/>
            </a:pPr>
            <a:endParaRPr lang="en-NZ" dirty="0" smtClean="0"/>
          </a:p>
          <a:p>
            <a:r>
              <a:rPr lang="en-NZ" dirty="0" smtClean="0"/>
              <a:t>Mainly discussed their methodology used (interviews, user diaries, online surveys) and presented results obtained.</a:t>
            </a:r>
          </a:p>
          <a:p>
            <a:pPr>
              <a:buNone/>
            </a:pPr>
            <a:endParaRPr lang="en-NZ" dirty="0" smtClean="0"/>
          </a:p>
          <a:p>
            <a:r>
              <a:rPr lang="en-NZ" dirty="0" smtClean="0"/>
              <a:t>Presented suggestions of possible implementations to help users avoid regrets in Facebook.</a:t>
            </a:r>
          </a:p>
          <a:p>
            <a:endParaRPr lang="en-N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000" cy="6858000"/>
            <a:chOff x="0" y="0"/>
            <a:chExt cx="9144000" cy="6858000"/>
          </a:xfrm>
        </p:grpSpPr>
        <p:sp>
          <p:nvSpPr>
            <p:cNvPr id="5" name="Rectangle 4"/>
            <p:cNvSpPr/>
            <p:nvPr/>
          </p:nvSpPr>
          <p:spPr>
            <a:xfrm>
              <a:off x="0" y="404664"/>
              <a:ext cx="9144000" cy="64533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NZ"/>
            </a:p>
          </p:txBody>
        </p:sp>
        <p:sp>
          <p:nvSpPr>
            <p:cNvPr id="6" name="Rectangle 5"/>
            <p:cNvSpPr/>
            <p:nvPr/>
          </p:nvSpPr>
          <p:spPr>
            <a:xfrm>
              <a:off x="7380312" y="0"/>
              <a:ext cx="1080120"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 name="Picture 6" descr="Facebook-Silhouette_normal.gif"/>
            <p:cNvPicPr>
              <a:picLocks noChangeAspect="1"/>
            </p:cNvPicPr>
            <p:nvPr/>
          </p:nvPicPr>
          <p:blipFill>
            <a:blip r:embed="rId2" cstate="print"/>
            <a:stretch>
              <a:fillRect/>
            </a:stretch>
          </p:blipFill>
          <p:spPr>
            <a:xfrm>
              <a:off x="6876256" y="90730"/>
              <a:ext cx="465589" cy="293321"/>
            </a:xfrm>
            <a:prstGeom prst="rect">
              <a:avLst/>
            </a:prstGeom>
          </p:spPr>
        </p:pic>
      </p:grpSp>
      <p:sp>
        <p:nvSpPr>
          <p:cNvPr id="2" name="Title 1"/>
          <p:cNvSpPr>
            <a:spLocks noGrp="1"/>
          </p:cNvSpPr>
          <p:nvPr>
            <p:ph type="title"/>
          </p:nvPr>
        </p:nvSpPr>
        <p:spPr>
          <a:xfrm>
            <a:off x="467544" y="476672"/>
            <a:ext cx="8229600" cy="1143000"/>
          </a:xfrm>
        </p:spPr>
        <p:txBody>
          <a:bodyPr/>
          <a:lstStyle/>
          <a:p>
            <a:r>
              <a:rPr lang="en-NZ" dirty="0" smtClean="0"/>
              <a:t>Appreciation</a:t>
            </a:r>
            <a:endParaRPr lang="en-NZ" dirty="0"/>
          </a:p>
        </p:txBody>
      </p:sp>
      <p:sp>
        <p:nvSpPr>
          <p:cNvPr id="3" name="Content Placeholder 2"/>
          <p:cNvSpPr>
            <a:spLocks noGrp="1"/>
          </p:cNvSpPr>
          <p:nvPr>
            <p:ph idx="1"/>
          </p:nvPr>
        </p:nvSpPr>
        <p:spPr>
          <a:xfrm>
            <a:off x="467544" y="1844824"/>
            <a:ext cx="8229600" cy="4525963"/>
          </a:xfrm>
        </p:spPr>
        <p:txBody>
          <a:bodyPr>
            <a:normAutofit fontScale="77500" lnSpcReduction="20000"/>
          </a:bodyPr>
          <a:lstStyle/>
          <a:p>
            <a:r>
              <a:rPr lang="en-NZ" dirty="0" smtClean="0"/>
              <a:t>Protection of personal assets revealed online: self image, photos, things we say, our likes and dislikes, emotion at certain points in time, etc. Identified as posts in Facebook.</a:t>
            </a:r>
          </a:p>
          <a:p>
            <a:pPr>
              <a:buNone/>
            </a:pPr>
            <a:endParaRPr lang="en-NZ" dirty="0" smtClean="0"/>
          </a:p>
          <a:p>
            <a:r>
              <a:rPr lang="en-NZ" dirty="0" smtClean="0"/>
              <a:t>Attacker is our own self. Different states (has intended purpose or in a highly emotional state) of a person were identified which makes us possible to perform an attack against ourselves.</a:t>
            </a:r>
          </a:p>
          <a:p>
            <a:pPr>
              <a:buNone/>
            </a:pPr>
            <a:endParaRPr lang="en-NZ" dirty="0" smtClean="0"/>
          </a:p>
          <a:p>
            <a:r>
              <a:rPr lang="en-NZ" dirty="0" smtClean="0"/>
              <a:t>If attack is successful, damage done is quantified through regrets and effects on our real lives (losing a job, broken relationships).</a:t>
            </a:r>
          </a:p>
          <a:p>
            <a:endParaRPr lang="en-NZ" dirty="0" smtClean="0"/>
          </a:p>
          <a:p>
            <a:endParaRPr lang="en-N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000" cy="6858000"/>
            <a:chOff x="0" y="0"/>
            <a:chExt cx="9144000" cy="6858000"/>
          </a:xfrm>
        </p:grpSpPr>
        <p:sp>
          <p:nvSpPr>
            <p:cNvPr id="5" name="Rectangle 4"/>
            <p:cNvSpPr/>
            <p:nvPr/>
          </p:nvSpPr>
          <p:spPr>
            <a:xfrm>
              <a:off x="0" y="404664"/>
              <a:ext cx="9144000" cy="64533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NZ"/>
            </a:p>
          </p:txBody>
        </p:sp>
        <p:sp>
          <p:nvSpPr>
            <p:cNvPr id="6" name="Rectangle 5"/>
            <p:cNvSpPr/>
            <p:nvPr/>
          </p:nvSpPr>
          <p:spPr>
            <a:xfrm>
              <a:off x="7380312" y="0"/>
              <a:ext cx="1080120"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 name="Picture 6" descr="Facebook-Silhouette_normal.gif"/>
            <p:cNvPicPr>
              <a:picLocks noChangeAspect="1"/>
            </p:cNvPicPr>
            <p:nvPr/>
          </p:nvPicPr>
          <p:blipFill>
            <a:blip r:embed="rId2" cstate="print"/>
            <a:stretch>
              <a:fillRect/>
            </a:stretch>
          </p:blipFill>
          <p:spPr>
            <a:xfrm>
              <a:off x="6876256" y="90730"/>
              <a:ext cx="465589" cy="293321"/>
            </a:xfrm>
            <a:prstGeom prst="rect">
              <a:avLst/>
            </a:prstGeom>
          </p:spPr>
        </p:pic>
      </p:grpSp>
      <p:sp>
        <p:nvSpPr>
          <p:cNvPr id="2" name="Title 1"/>
          <p:cNvSpPr>
            <a:spLocks noGrp="1"/>
          </p:cNvSpPr>
          <p:nvPr>
            <p:ph type="title"/>
          </p:nvPr>
        </p:nvSpPr>
        <p:spPr>
          <a:xfrm>
            <a:off x="467544" y="548680"/>
            <a:ext cx="8229600" cy="1143000"/>
          </a:xfrm>
        </p:spPr>
        <p:txBody>
          <a:bodyPr/>
          <a:lstStyle/>
          <a:p>
            <a:r>
              <a:rPr lang="en-NZ" dirty="0" smtClean="0"/>
              <a:t>Criticism</a:t>
            </a:r>
            <a:endParaRPr lang="en-NZ" dirty="0"/>
          </a:p>
        </p:txBody>
      </p:sp>
      <p:sp>
        <p:nvSpPr>
          <p:cNvPr id="3" name="Content Placeholder 2"/>
          <p:cNvSpPr>
            <a:spLocks noGrp="1"/>
          </p:cNvSpPr>
          <p:nvPr>
            <p:ph idx="1"/>
          </p:nvPr>
        </p:nvSpPr>
        <p:spPr>
          <a:xfrm>
            <a:off x="467544" y="1916832"/>
            <a:ext cx="8229600" cy="4525963"/>
          </a:xfrm>
        </p:spPr>
        <p:txBody>
          <a:bodyPr>
            <a:normAutofit fontScale="77500" lnSpcReduction="20000"/>
          </a:bodyPr>
          <a:lstStyle/>
          <a:p>
            <a:r>
              <a:rPr lang="en-NZ" dirty="0" smtClean="0"/>
              <a:t>Regrets was the only analytic lens which was used to identify negative Facebook experience. They did not show the basis of this decision. </a:t>
            </a:r>
          </a:p>
          <a:p>
            <a:pPr lvl="1">
              <a:buFont typeface="Wingdings" pitchFamily="2" charset="2"/>
              <a:buChar char="Ø"/>
            </a:pPr>
            <a:r>
              <a:rPr lang="en-NZ" dirty="0" smtClean="0"/>
              <a:t>Was regret the only negative experience possible in Facebook? Was it the most common negative experience in Facebook?</a:t>
            </a:r>
          </a:p>
          <a:p>
            <a:endParaRPr lang="en-NZ" dirty="0" smtClean="0"/>
          </a:p>
          <a:p>
            <a:r>
              <a:rPr lang="en-NZ" dirty="0" smtClean="0"/>
              <a:t>They only asked about users’ posts which they regretted</a:t>
            </a:r>
            <a:r>
              <a:rPr lang="en-NZ" dirty="0" smtClean="0"/>
              <a:t>. There are also other sources of regrets on Facebook such as tagged photos of yourself by others, “like”-</a:t>
            </a:r>
            <a:r>
              <a:rPr lang="en-NZ" dirty="0" err="1" smtClean="0"/>
              <a:t>ing</a:t>
            </a:r>
            <a:r>
              <a:rPr lang="en-NZ" dirty="0" smtClean="0"/>
              <a:t> other people’s posts, Facebook games, and many more which could also be main avenues for regrets</a:t>
            </a:r>
            <a:r>
              <a:rPr lang="en-NZ" dirty="0" smtClean="0"/>
              <a:t>.</a:t>
            </a:r>
          </a:p>
          <a:p>
            <a:pPr lvl="1">
              <a:buFont typeface="Wingdings" pitchFamily="2" charset="2"/>
              <a:buChar char="Ø"/>
            </a:pPr>
            <a:r>
              <a:rPr lang="en-NZ" dirty="0" smtClean="0"/>
              <a:t>Why </a:t>
            </a:r>
            <a:r>
              <a:rPr lang="en-NZ" dirty="0" smtClean="0"/>
              <a:t>did they only consider posts? Were posts the main Facebook feature as a mechanism for users’ regrets?</a:t>
            </a:r>
            <a:endParaRPr lang="en-N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000" cy="6858000"/>
            <a:chOff x="0" y="0"/>
            <a:chExt cx="9144000" cy="6858000"/>
          </a:xfrm>
        </p:grpSpPr>
        <p:sp>
          <p:nvSpPr>
            <p:cNvPr id="5" name="Rectangle 4"/>
            <p:cNvSpPr/>
            <p:nvPr/>
          </p:nvSpPr>
          <p:spPr>
            <a:xfrm>
              <a:off x="0" y="404664"/>
              <a:ext cx="9144000" cy="645333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NZ"/>
            </a:p>
          </p:txBody>
        </p:sp>
        <p:sp>
          <p:nvSpPr>
            <p:cNvPr id="6" name="Rectangle 5"/>
            <p:cNvSpPr/>
            <p:nvPr/>
          </p:nvSpPr>
          <p:spPr>
            <a:xfrm>
              <a:off x="7380312" y="0"/>
              <a:ext cx="1080120" cy="404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7" name="Picture 6" descr="Facebook-Silhouette_normal.gif"/>
            <p:cNvPicPr>
              <a:picLocks noChangeAspect="1"/>
            </p:cNvPicPr>
            <p:nvPr/>
          </p:nvPicPr>
          <p:blipFill>
            <a:blip r:embed="rId2" cstate="print"/>
            <a:stretch>
              <a:fillRect/>
            </a:stretch>
          </p:blipFill>
          <p:spPr>
            <a:xfrm>
              <a:off x="6876256" y="90730"/>
              <a:ext cx="465589" cy="293321"/>
            </a:xfrm>
            <a:prstGeom prst="rect">
              <a:avLst/>
            </a:prstGeom>
          </p:spPr>
        </p:pic>
      </p:grpSp>
      <p:sp>
        <p:nvSpPr>
          <p:cNvPr id="2" name="Title 1"/>
          <p:cNvSpPr>
            <a:spLocks noGrp="1"/>
          </p:cNvSpPr>
          <p:nvPr>
            <p:ph type="title"/>
          </p:nvPr>
        </p:nvSpPr>
        <p:spPr>
          <a:xfrm>
            <a:off x="467544" y="692696"/>
            <a:ext cx="8229600" cy="1143000"/>
          </a:xfrm>
        </p:spPr>
        <p:txBody>
          <a:bodyPr/>
          <a:lstStyle/>
          <a:p>
            <a:r>
              <a:rPr lang="en-NZ" dirty="0" smtClean="0"/>
              <a:t>Question</a:t>
            </a:r>
            <a:endParaRPr lang="en-NZ" dirty="0"/>
          </a:p>
        </p:txBody>
      </p:sp>
      <p:sp>
        <p:nvSpPr>
          <p:cNvPr id="3" name="Content Placeholder 2"/>
          <p:cNvSpPr>
            <a:spLocks noGrp="1"/>
          </p:cNvSpPr>
          <p:nvPr>
            <p:ph idx="1"/>
          </p:nvPr>
        </p:nvSpPr>
        <p:spPr>
          <a:xfrm>
            <a:off x="467544" y="2132856"/>
            <a:ext cx="8229600" cy="3168352"/>
          </a:xfrm>
        </p:spPr>
        <p:txBody>
          <a:bodyPr>
            <a:normAutofit/>
          </a:bodyPr>
          <a:lstStyle/>
          <a:p>
            <a:pPr algn="ctr">
              <a:buNone/>
            </a:pPr>
            <a:r>
              <a:rPr lang="en-NZ" dirty="0" smtClean="0"/>
              <a:t>If an ‘anti-regret’ feature is developed to help protect personal assets on Social Networking System such as Facebook, how likely is it that users would be protected if the authorized users still has the ability to attack themselves? </a:t>
            </a:r>
          </a:p>
          <a:p>
            <a:pPr algn="ctr">
              <a:buNone/>
            </a:pPr>
            <a:endParaRPr lang="en-NZ" dirty="0" smtClean="0"/>
          </a:p>
          <a:p>
            <a:pPr algn="ctr">
              <a:buNone/>
            </a:pPr>
            <a:endParaRPr lang="en-NZ"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790</TotalTime>
  <Words>360</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 regretted the minute I pressed share”:  A Qualitative Study of Regrets on Facebook</vt:lpstr>
      <vt:lpstr>Summary</vt:lpstr>
      <vt:lpstr>Appreciation</vt:lpstr>
      <vt:lpstr>Criticism</vt:lpstr>
      <vt:lpstr>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regretted the minute I pressed share”:  A Qualitative Study of Regrets on Facebook</dc:title>
  <dc:creator>ArvieCarpio</dc:creator>
  <cp:lastModifiedBy>ArvieCarpio</cp:lastModifiedBy>
  <cp:revision>58</cp:revision>
  <dcterms:created xsi:type="dcterms:W3CDTF">2012-09-23T13:26:02Z</dcterms:created>
  <dcterms:modified xsi:type="dcterms:W3CDTF">2012-10-01T20:55:37Z</dcterms:modified>
</cp:coreProperties>
</file>