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51" autoAdjust="0"/>
    <p:restoredTop sz="96448" autoAdjust="0"/>
  </p:normalViewPr>
  <p:slideViewPr>
    <p:cSldViewPr>
      <p:cViewPr>
        <p:scale>
          <a:sx n="60" d="100"/>
          <a:sy n="60" d="100"/>
        </p:scale>
        <p:origin x="-1860" y="-3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340E7D-A308-4657-8ACF-85B2CF82D18D}" type="datetimeFigureOut">
              <a:rPr lang="en-US" smtClean="0"/>
              <a:t>9/17/2012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1681C3-AA83-4C88-B698-C2891AF44F08}" type="slidenum">
              <a:rPr lang="en-US" smtClean="0"/>
              <a:t>‹#›</a:t>
            </a:fld>
            <a:endParaRPr lang="en-US"/>
          </a:p>
        </p:txBody>
      </p:sp>
    </p:spTree>
    <p:extLst>
      <p:ext uri="{BB962C8B-B14F-4D97-AF65-F5344CB8AC3E}">
        <p14:creationId xmlns:p14="http://schemas.microsoft.com/office/powerpoint/2010/main" val="1049668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article discusses various behavioral factors identified in academic literature and compares  it to factors identified in reported cases. </a:t>
            </a:r>
            <a:endParaRPr lang="en-US" dirty="0"/>
          </a:p>
        </p:txBody>
      </p:sp>
      <p:sp>
        <p:nvSpPr>
          <p:cNvPr id="4" name="Slide Number Placeholder 3"/>
          <p:cNvSpPr>
            <a:spLocks noGrp="1"/>
          </p:cNvSpPr>
          <p:nvPr>
            <p:ph type="sldNum" sz="quarter" idx="10"/>
          </p:nvPr>
        </p:nvSpPr>
        <p:spPr/>
        <p:txBody>
          <a:bodyPr/>
          <a:lstStyle/>
          <a:p>
            <a:fld id="{B31681C3-AA83-4C88-B698-C2891AF44F08}" type="slidenum">
              <a:rPr lang="en-US" smtClean="0"/>
              <a:t>2</a:t>
            </a:fld>
            <a:endParaRPr lang="en-US"/>
          </a:p>
        </p:txBody>
      </p:sp>
    </p:spTree>
    <p:extLst>
      <p:ext uri="{BB962C8B-B14F-4D97-AF65-F5344CB8AC3E}">
        <p14:creationId xmlns:p14="http://schemas.microsoft.com/office/powerpoint/2010/main" val="3909146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1681C3-AA83-4C88-B698-C2891AF44F08}" type="slidenum">
              <a:rPr lang="en-US" smtClean="0"/>
              <a:t>3</a:t>
            </a:fld>
            <a:endParaRPr lang="en-US"/>
          </a:p>
        </p:txBody>
      </p:sp>
    </p:spTree>
    <p:extLst>
      <p:ext uri="{BB962C8B-B14F-4D97-AF65-F5344CB8AC3E}">
        <p14:creationId xmlns:p14="http://schemas.microsoft.com/office/powerpoint/2010/main" val="3946124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paper uses percentages to show how much of an influence a particular behavioral factor has been on insider threat of an incident case report. So Spooner et al., Moore et al. and </a:t>
            </a:r>
            <a:r>
              <a:rPr lang="en-US" baseline="0" dirty="0" err="1" smtClean="0"/>
              <a:t>Cappeli</a:t>
            </a:r>
            <a:r>
              <a:rPr lang="en-US" baseline="0" dirty="0" smtClean="0"/>
              <a:t> et al. are references to incident reports and as you can see for the behavioral factor “ Access and level of trust” Spooner states that 100% had some level of </a:t>
            </a:r>
            <a:r>
              <a:rPr lang="en-US" baseline="0" dirty="0" err="1" smtClean="0"/>
              <a:t>priveledged</a:t>
            </a:r>
            <a:r>
              <a:rPr lang="en-US" baseline="0" dirty="0" smtClean="0"/>
              <a:t> access, Moore stated  that 67% and </a:t>
            </a:r>
            <a:r>
              <a:rPr lang="en-US" baseline="0" dirty="0" err="1" smtClean="0"/>
              <a:t>Cappeli</a:t>
            </a:r>
            <a:r>
              <a:rPr lang="en-US" baseline="0" dirty="0" smtClean="0"/>
              <a:t> stated that 75% of the insiders had </a:t>
            </a:r>
            <a:r>
              <a:rPr lang="en-US" baseline="0" dirty="0" err="1" smtClean="0"/>
              <a:t>proveledged</a:t>
            </a:r>
            <a:r>
              <a:rPr lang="en-US" baseline="0" dirty="0" smtClean="0"/>
              <a:t> access to the stolen data. Through the use of these figures the reader can easily tell that for the factor motivation, revenge is a major influence for some cases while financial gain is a major influence for another.</a:t>
            </a:r>
            <a:endParaRPr lang="en-US" dirty="0"/>
          </a:p>
        </p:txBody>
      </p:sp>
      <p:sp>
        <p:nvSpPr>
          <p:cNvPr id="4" name="Slide Number Placeholder 3"/>
          <p:cNvSpPr>
            <a:spLocks noGrp="1"/>
          </p:cNvSpPr>
          <p:nvPr>
            <p:ph type="sldNum" sz="quarter" idx="10"/>
          </p:nvPr>
        </p:nvSpPr>
        <p:spPr/>
        <p:txBody>
          <a:bodyPr/>
          <a:lstStyle/>
          <a:p>
            <a:fld id="{B31681C3-AA83-4C88-B698-C2891AF44F08}" type="slidenum">
              <a:rPr lang="en-US" smtClean="0"/>
              <a:t>4</a:t>
            </a:fld>
            <a:endParaRPr lang="en-US"/>
          </a:p>
        </p:txBody>
      </p:sp>
    </p:spTree>
    <p:extLst>
      <p:ext uri="{BB962C8B-B14F-4D97-AF65-F5344CB8AC3E}">
        <p14:creationId xmlns:p14="http://schemas.microsoft.com/office/powerpoint/2010/main" val="2360417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A3924B-B441-49EF-A39D-E2BA34D1B307}" type="datetimeFigureOut">
              <a:rPr lang="en-US" smtClean="0"/>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35198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924B-B441-49EF-A39D-E2BA34D1B307}" type="datetimeFigureOut">
              <a:rPr lang="en-US" smtClean="0"/>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3136302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924B-B441-49EF-A39D-E2BA34D1B307}" type="datetimeFigureOut">
              <a:rPr lang="en-US" smtClean="0"/>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3106403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A3924B-B441-49EF-A39D-E2BA34D1B307}" type="datetimeFigureOut">
              <a:rPr lang="en-US" smtClean="0"/>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2424838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A3924B-B441-49EF-A39D-E2BA34D1B307}" type="datetimeFigureOut">
              <a:rPr lang="en-US" smtClean="0"/>
              <a:t>9/17/2012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3843154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A3924B-B441-49EF-A39D-E2BA34D1B307}" type="datetimeFigureOut">
              <a:rPr lang="en-US" smtClean="0"/>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143871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A3924B-B441-49EF-A39D-E2BA34D1B307}" type="datetimeFigureOut">
              <a:rPr lang="en-US" smtClean="0"/>
              <a:t>9/17/2012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129479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A3924B-B441-49EF-A39D-E2BA34D1B307}" type="datetimeFigureOut">
              <a:rPr lang="en-US" smtClean="0"/>
              <a:t>9/17/2012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2390907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A3924B-B441-49EF-A39D-E2BA34D1B307}" type="datetimeFigureOut">
              <a:rPr lang="en-US" smtClean="0"/>
              <a:t>9/17/2012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195952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3924B-B441-49EF-A39D-E2BA34D1B307}" type="datetimeFigureOut">
              <a:rPr lang="en-US" smtClean="0"/>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2982915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3924B-B441-49EF-A39D-E2BA34D1B307}" type="datetimeFigureOut">
              <a:rPr lang="en-US" smtClean="0"/>
              <a:t>9/17/2012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D0E20A-169F-46E0-AAEA-9032B6414A48}" type="slidenum">
              <a:rPr lang="en-US" smtClean="0"/>
              <a:t>‹#›</a:t>
            </a:fld>
            <a:endParaRPr lang="en-US"/>
          </a:p>
        </p:txBody>
      </p:sp>
    </p:spTree>
    <p:extLst>
      <p:ext uri="{BB962C8B-B14F-4D97-AF65-F5344CB8AC3E}">
        <p14:creationId xmlns:p14="http://schemas.microsoft.com/office/powerpoint/2010/main" val="1330898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A3924B-B441-49EF-A39D-E2BA34D1B307}" type="datetimeFigureOut">
              <a:rPr lang="en-US" smtClean="0"/>
              <a:t>9/17/2012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0E20A-169F-46E0-AAEA-9032B6414A48}" type="slidenum">
              <a:rPr lang="en-US" smtClean="0"/>
              <a:t>‹#›</a:t>
            </a:fld>
            <a:endParaRPr lang="en-US"/>
          </a:p>
        </p:txBody>
      </p:sp>
    </p:spTree>
    <p:extLst>
      <p:ext uri="{BB962C8B-B14F-4D97-AF65-F5344CB8AC3E}">
        <p14:creationId xmlns:p14="http://schemas.microsoft.com/office/powerpoint/2010/main" val="1331820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Insider Threat Behavior Factors: A comparison of theory with reported</a:t>
            </a:r>
            <a:br>
              <a:rPr lang="en-US" b="1" dirty="0"/>
            </a:br>
            <a:r>
              <a:rPr lang="en-US" b="1" dirty="0"/>
              <a:t>incidents</a:t>
            </a:r>
            <a:endParaRPr lang="en-US" dirty="0"/>
          </a:p>
        </p:txBody>
      </p:sp>
      <p:sp>
        <p:nvSpPr>
          <p:cNvPr id="3" name="Subtitle 2"/>
          <p:cNvSpPr>
            <a:spLocks noGrp="1"/>
          </p:cNvSpPr>
          <p:nvPr>
            <p:ph type="subTitle" idx="1"/>
          </p:nvPr>
        </p:nvSpPr>
        <p:spPr/>
        <p:txBody>
          <a:bodyPr>
            <a:noAutofit/>
          </a:bodyPr>
          <a:lstStyle/>
          <a:p>
            <a:r>
              <a:rPr lang="en-US" sz="1800" dirty="0">
                <a:solidFill>
                  <a:schemeClr val="tx1"/>
                </a:solidFill>
              </a:rPr>
              <a:t>2012 45th Hawaii International Conference on System Sciences</a:t>
            </a:r>
            <a:endParaRPr lang="en-US" sz="1800" dirty="0" smtClean="0">
              <a:solidFill>
                <a:schemeClr val="tx1"/>
              </a:solidFill>
            </a:endParaRPr>
          </a:p>
          <a:p>
            <a:r>
              <a:rPr lang="en-US" sz="1800" dirty="0" err="1" smtClean="0">
                <a:solidFill>
                  <a:schemeClr val="tx1"/>
                </a:solidFill>
              </a:rPr>
              <a:t>Asmaa</a:t>
            </a:r>
            <a:r>
              <a:rPr lang="en-US" sz="1800" dirty="0" smtClean="0">
                <a:solidFill>
                  <a:schemeClr val="tx1"/>
                </a:solidFill>
              </a:rPr>
              <a:t> </a:t>
            </a:r>
            <a:r>
              <a:rPr lang="en-US" sz="1800" dirty="0" err="1" smtClean="0">
                <a:solidFill>
                  <a:schemeClr val="tx1"/>
                </a:solidFill>
              </a:rPr>
              <a:t>Munshi</a:t>
            </a:r>
            <a:r>
              <a:rPr lang="en-US" sz="1800" dirty="0" smtClean="0">
                <a:solidFill>
                  <a:schemeClr val="tx1"/>
                </a:solidFill>
              </a:rPr>
              <a:t>, Curtin </a:t>
            </a:r>
            <a:r>
              <a:rPr lang="en-US" sz="1800" dirty="0">
                <a:solidFill>
                  <a:schemeClr val="tx1"/>
                </a:solidFill>
              </a:rPr>
              <a:t>University</a:t>
            </a:r>
          </a:p>
          <a:p>
            <a:r>
              <a:rPr lang="en-US" sz="1800" dirty="0" smtClean="0">
                <a:solidFill>
                  <a:schemeClr val="tx1"/>
                </a:solidFill>
              </a:rPr>
              <a:t>Peter Dell, Curtin </a:t>
            </a:r>
            <a:r>
              <a:rPr lang="en-US" sz="1800" dirty="0">
                <a:solidFill>
                  <a:schemeClr val="tx1"/>
                </a:solidFill>
              </a:rPr>
              <a:t>University</a:t>
            </a:r>
          </a:p>
          <a:p>
            <a:r>
              <a:rPr lang="en-US" sz="1800" dirty="0" smtClean="0">
                <a:solidFill>
                  <a:schemeClr val="tx1"/>
                </a:solidFill>
              </a:rPr>
              <a:t>Helen Armstrong, Curtin University</a:t>
            </a:r>
          </a:p>
          <a:p>
            <a:endParaRPr lang="en-US" sz="1800" dirty="0">
              <a:solidFill>
                <a:schemeClr val="tx1"/>
              </a:solidFill>
            </a:endParaRPr>
          </a:p>
          <a:p>
            <a:r>
              <a:rPr lang="en-US" sz="1800" dirty="0" smtClean="0">
                <a:solidFill>
                  <a:schemeClr val="tx1"/>
                </a:solidFill>
              </a:rPr>
              <a:t>By </a:t>
            </a:r>
            <a:r>
              <a:rPr lang="en-US" sz="1800" dirty="0" err="1" smtClean="0">
                <a:solidFill>
                  <a:schemeClr val="tx1"/>
                </a:solidFill>
              </a:rPr>
              <a:t>Afshaa</a:t>
            </a:r>
            <a:r>
              <a:rPr lang="en-US" sz="1800" dirty="0" smtClean="0">
                <a:solidFill>
                  <a:schemeClr val="tx1"/>
                </a:solidFill>
              </a:rPr>
              <a:t> </a:t>
            </a:r>
            <a:r>
              <a:rPr lang="en-US" sz="1800" dirty="0" err="1" smtClean="0">
                <a:solidFill>
                  <a:schemeClr val="tx1"/>
                </a:solidFill>
              </a:rPr>
              <a:t>Sacranie</a:t>
            </a:r>
            <a:endParaRPr lang="en-US" sz="1800" dirty="0">
              <a:solidFill>
                <a:schemeClr val="tx1"/>
              </a:solidFill>
            </a:endParaRPr>
          </a:p>
        </p:txBody>
      </p:sp>
    </p:spTree>
    <p:extLst>
      <p:ext uri="{BB962C8B-B14F-4D97-AF65-F5344CB8AC3E}">
        <p14:creationId xmlns:p14="http://schemas.microsoft.com/office/powerpoint/2010/main" val="1435476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marL="0" indent="0" algn="ctr">
              <a:buNone/>
            </a:pPr>
            <a:r>
              <a:rPr lang="en-US" dirty="0" smtClean="0"/>
              <a:t>The article compares behavioral factors that influence insider threats identified in academic literature to those identified in reported cases.</a:t>
            </a:r>
          </a:p>
          <a:p>
            <a:pPr marL="0" indent="0" algn="ctr">
              <a:buNone/>
            </a:pPr>
            <a:r>
              <a:rPr lang="en-US" dirty="0" smtClean="0"/>
              <a:t>It discusses each of these factors and compares the percentage of each factors influence in reported cases.</a:t>
            </a:r>
            <a:endParaRPr lang="en-US" dirty="0"/>
          </a:p>
        </p:txBody>
      </p:sp>
    </p:spTree>
    <p:extLst>
      <p:ext uri="{BB962C8B-B14F-4D97-AF65-F5344CB8AC3E}">
        <p14:creationId xmlns:p14="http://schemas.microsoft.com/office/powerpoint/2010/main" val="3067434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Comment</a:t>
            </a: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sz="2000" b="1" dirty="0"/>
              <a:t>The question that </a:t>
            </a:r>
            <a:r>
              <a:rPr lang="en-US" sz="2000" b="1" dirty="0" smtClean="0"/>
              <a:t>the paper is answering is not clearly stated, it would </a:t>
            </a:r>
            <a:r>
              <a:rPr lang="en-US" sz="2000" b="1" dirty="0"/>
              <a:t>be expected to be mentioned at the start of the </a:t>
            </a:r>
            <a:r>
              <a:rPr lang="en-US" sz="2000" b="1" dirty="0" smtClean="0"/>
              <a:t>paper. </a:t>
            </a:r>
            <a:r>
              <a:rPr lang="en-US" sz="2000" b="1" dirty="0"/>
              <a:t>The paper </a:t>
            </a:r>
            <a:r>
              <a:rPr lang="en-US" sz="2000" b="1" dirty="0" smtClean="0"/>
              <a:t>has </a:t>
            </a:r>
            <a:r>
              <a:rPr lang="en-US" sz="2000" b="1" dirty="0"/>
              <a:t>an abstract, introduction, a method and a conclusion which would indicate that this may be a scientific research </a:t>
            </a:r>
            <a:r>
              <a:rPr lang="en-US" sz="2000" b="1" dirty="0" smtClean="0"/>
              <a:t>paper. </a:t>
            </a:r>
            <a:r>
              <a:rPr lang="en-US" sz="2000" b="1" dirty="0"/>
              <a:t>H</a:t>
            </a:r>
            <a:r>
              <a:rPr lang="en-US" sz="2000" b="1" dirty="0" smtClean="0"/>
              <a:t>owever </a:t>
            </a:r>
            <a:r>
              <a:rPr lang="en-US" sz="2000" b="1" dirty="0"/>
              <a:t>it clearly states what it is doing but not </a:t>
            </a:r>
            <a:r>
              <a:rPr lang="en-US" sz="2000" b="1" dirty="0" smtClean="0"/>
              <a:t>clear why </a:t>
            </a:r>
            <a:r>
              <a:rPr lang="en-US" sz="2000" b="1" dirty="0"/>
              <a:t>they are comparing the behavioral factors from the two sources, there is no clear question stated</a:t>
            </a:r>
            <a:r>
              <a:rPr lang="en-US" sz="2000" b="1" dirty="0" smtClean="0"/>
              <a:t>.</a:t>
            </a:r>
          </a:p>
          <a:p>
            <a:pPr marL="0" indent="0">
              <a:buNone/>
            </a:pPr>
            <a:r>
              <a:rPr lang="en-US" sz="2000" dirty="0" smtClean="0"/>
              <a:t>“</a:t>
            </a:r>
            <a:r>
              <a:rPr lang="en-US" sz="2000" i="1" dirty="0" smtClean="0"/>
              <a:t>This</a:t>
            </a:r>
            <a:r>
              <a:rPr lang="en-US" sz="2000" dirty="0"/>
              <a:t> </a:t>
            </a:r>
            <a:r>
              <a:rPr lang="en-US" sz="2000" i="1" dirty="0" smtClean="0"/>
              <a:t>paper </a:t>
            </a:r>
            <a:r>
              <a:rPr lang="en-US" sz="2000" i="1" dirty="0"/>
              <a:t>examines a number of theoretical models </a:t>
            </a:r>
            <a:r>
              <a:rPr lang="en-US" sz="2000" i="1" dirty="0" smtClean="0"/>
              <a:t>drawn</a:t>
            </a:r>
            <a:r>
              <a:rPr lang="en-US" sz="2000" dirty="0"/>
              <a:t> </a:t>
            </a:r>
            <a:r>
              <a:rPr lang="en-US" sz="2000" i="1" dirty="0" smtClean="0"/>
              <a:t>from </a:t>
            </a:r>
            <a:r>
              <a:rPr lang="en-US" sz="2000" i="1" dirty="0"/>
              <a:t>academic literature to identify a set of factors </a:t>
            </a:r>
            <a:r>
              <a:rPr lang="en-US" sz="2000" i="1" dirty="0" smtClean="0"/>
              <a:t>that</a:t>
            </a:r>
            <a:r>
              <a:rPr lang="en-US" sz="2000" dirty="0"/>
              <a:t> </a:t>
            </a:r>
            <a:r>
              <a:rPr lang="en-US" sz="2000" i="1" dirty="0" smtClean="0"/>
              <a:t>are </a:t>
            </a:r>
            <a:r>
              <a:rPr lang="en-US" sz="2000" i="1" dirty="0"/>
              <a:t>thought to be behavior factors associated </a:t>
            </a:r>
            <a:r>
              <a:rPr lang="en-US" sz="2000" i="1" dirty="0" smtClean="0"/>
              <a:t>with</a:t>
            </a:r>
            <a:r>
              <a:rPr lang="en-US" sz="2000" dirty="0"/>
              <a:t> </a:t>
            </a:r>
            <a:r>
              <a:rPr lang="en-US" sz="2000" i="1" dirty="0" smtClean="0"/>
              <a:t>insider </a:t>
            </a:r>
            <a:r>
              <a:rPr lang="en-US" sz="2000" i="1" dirty="0"/>
              <a:t>threats</a:t>
            </a:r>
            <a:r>
              <a:rPr lang="en-US" sz="2000" i="1" dirty="0" smtClean="0"/>
              <a:t>.”</a:t>
            </a:r>
          </a:p>
          <a:p>
            <a:r>
              <a:rPr lang="en-US" sz="2000" dirty="0" smtClean="0"/>
              <a:t>This statement indicates that the aim of the paper is to analyze these models but it is not</a:t>
            </a:r>
          </a:p>
          <a:p>
            <a:r>
              <a:rPr lang="en-US" sz="2000" dirty="0" smtClean="0"/>
              <a:t>The word “examines” – the paper does not examine these models</a:t>
            </a:r>
          </a:p>
          <a:p>
            <a:r>
              <a:rPr lang="en-US" sz="2000" dirty="0" smtClean="0"/>
              <a:t>Yes a few models are slightly described but to be the aim of the paper  they would have to be discussed in detail and the paper would have to show how these factors are identified from the analysis of each of these models</a:t>
            </a:r>
          </a:p>
          <a:p>
            <a:r>
              <a:rPr lang="en-US" sz="2000" dirty="0" smtClean="0"/>
              <a:t>The clear aim of identifying factors that require further study not stated</a:t>
            </a:r>
            <a:endParaRPr lang="en-US" sz="2000" dirty="0"/>
          </a:p>
          <a:p>
            <a:pPr marL="0" indent="0">
              <a:buNone/>
            </a:pPr>
            <a:endParaRPr lang="en-US" dirty="0"/>
          </a:p>
          <a:p>
            <a:endParaRPr lang="en-US" dirty="0"/>
          </a:p>
        </p:txBody>
      </p:sp>
    </p:spTree>
    <p:extLst>
      <p:ext uri="{BB962C8B-B14F-4D97-AF65-F5344CB8AC3E}">
        <p14:creationId xmlns:p14="http://schemas.microsoft.com/office/powerpoint/2010/main" val="1683024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Appreciative Comment</a:t>
            </a:r>
            <a:endParaRPr lang="en-US" dirty="0"/>
          </a:p>
        </p:txBody>
      </p:sp>
      <p:sp>
        <p:nvSpPr>
          <p:cNvPr id="3" name="Content Placeholder 2"/>
          <p:cNvSpPr>
            <a:spLocks noGrp="1"/>
          </p:cNvSpPr>
          <p:nvPr>
            <p:ph idx="1"/>
          </p:nvPr>
        </p:nvSpPr>
        <p:spPr/>
        <p:txBody>
          <a:bodyPr>
            <a:normAutofit/>
          </a:bodyPr>
          <a:lstStyle/>
          <a:p>
            <a:pPr marL="400050" lvl="1" indent="0">
              <a:buNone/>
            </a:pPr>
            <a:r>
              <a:rPr lang="en-US" sz="2600" dirty="0" smtClean="0"/>
              <a:t>The use of figures to compare the percent of influence the different factors have in each reported case.</a:t>
            </a:r>
          </a:p>
          <a:p>
            <a:pPr marL="857250" lvl="1" indent="-457200">
              <a:buFont typeface="Arial" pitchFamily="34" charset="0"/>
              <a:buChar char="•"/>
            </a:pPr>
            <a:r>
              <a:rPr lang="en-US" sz="2600" dirty="0" smtClean="0"/>
              <a:t>Access and level of trust is a behavioral factor:</a:t>
            </a:r>
          </a:p>
          <a:p>
            <a:pPr marL="400050" lvl="1" indent="0">
              <a:buNone/>
            </a:pPr>
            <a:endParaRPr lang="en-US" sz="2600" dirty="0" smtClean="0"/>
          </a:p>
          <a:p>
            <a:endParaRPr lang="en-US" sz="2400" dirty="0" smtClean="0"/>
          </a:p>
          <a:p>
            <a:pPr marL="514350" indent="-514350">
              <a:buFont typeface="+mj-lt"/>
              <a:buAutoNum type="arabicPeriod"/>
            </a:pPr>
            <a:endParaRPr lang="en-US" sz="2400" dirty="0" smtClean="0"/>
          </a:p>
          <a:p>
            <a:pPr marL="514350" indent="-514350">
              <a:buFont typeface="+mj-lt"/>
              <a:buAutoNum type="arabicPeriod"/>
            </a:pP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899100748"/>
              </p:ext>
            </p:extLst>
          </p:nvPr>
        </p:nvGraphicFramePr>
        <p:xfrm>
          <a:off x="1524000" y="3200400"/>
          <a:ext cx="5943600" cy="2834640"/>
        </p:xfrm>
        <a:graphic>
          <a:graphicData uri="http://schemas.openxmlformats.org/drawingml/2006/table">
            <a:tbl>
              <a:tblPr firstRow="1" bandRow="1">
                <a:tableStyleId>{073A0DAA-6AF3-43AB-8588-CEC1D06C72B9}</a:tableStyleId>
              </a:tblPr>
              <a:tblGrid>
                <a:gridCol w="1981200"/>
                <a:gridCol w="1981200"/>
                <a:gridCol w="1981200"/>
              </a:tblGrid>
              <a:tr h="653143">
                <a:tc>
                  <a:txBody>
                    <a:bodyPr/>
                    <a:lstStyle/>
                    <a:p>
                      <a:r>
                        <a:rPr lang="en-US" dirty="0" smtClean="0"/>
                        <a:t>Incident Report </a:t>
                      </a:r>
                      <a:endParaRPr lang="en-US" dirty="0"/>
                    </a:p>
                  </a:txBody>
                  <a:tcPr/>
                </a:tc>
                <a:tc>
                  <a:txBody>
                    <a:bodyPr/>
                    <a:lstStyle/>
                    <a:p>
                      <a:r>
                        <a:rPr lang="en-US" dirty="0" smtClean="0"/>
                        <a:t>% of insiders with some level of privileged access to stolen data</a:t>
                      </a:r>
                      <a:endParaRPr lang="en-US" dirty="0"/>
                    </a:p>
                  </a:txBody>
                  <a:tcPr/>
                </a:tc>
                <a:tc>
                  <a:txBody>
                    <a:bodyPr/>
                    <a:lstStyle/>
                    <a:p>
                      <a:r>
                        <a:rPr lang="en-US" dirty="0" smtClean="0"/>
                        <a:t>Core category of insider threat</a:t>
                      </a:r>
                      <a:endParaRPr lang="en-US" dirty="0"/>
                    </a:p>
                  </a:txBody>
                  <a:tcPr/>
                </a:tc>
              </a:tr>
              <a:tr h="264885">
                <a:tc>
                  <a:txBody>
                    <a:bodyPr/>
                    <a:lstStyle/>
                    <a:p>
                      <a:r>
                        <a:rPr lang="en-US" sz="1800" dirty="0" smtClean="0"/>
                        <a:t>Spooner et al .</a:t>
                      </a:r>
                      <a:endParaRPr lang="en-US" dirty="0"/>
                    </a:p>
                  </a:txBody>
                  <a:tcPr/>
                </a:tc>
                <a:tc>
                  <a:txBody>
                    <a:bodyPr/>
                    <a:lstStyle/>
                    <a:p>
                      <a:r>
                        <a:rPr lang="en-US" dirty="0" smtClean="0"/>
                        <a:t>100%</a:t>
                      </a:r>
                      <a:endParaRPr lang="en-US" dirty="0"/>
                    </a:p>
                  </a:txBody>
                  <a:tcPr/>
                </a:tc>
                <a:tc>
                  <a:txBody>
                    <a:bodyPr/>
                    <a:lstStyle/>
                    <a:p>
                      <a:r>
                        <a:rPr lang="en-US" dirty="0" smtClean="0"/>
                        <a:t>Theft of IP</a:t>
                      </a:r>
                      <a:endParaRPr lang="en-US" dirty="0"/>
                    </a:p>
                  </a:txBody>
                  <a:tcPr/>
                </a:tc>
              </a:tr>
              <a:tr h="264885">
                <a:tc>
                  <a:txBody>
                    <a:bodyPr/>
                    <a:lstStyle/>
                    <a:p>
                      <a:r>
                        <a:rPr lang="en-US" sz="1800" dirty="0" smtClean="0"/>
                        <a:t>Moore et al. </a:t>
                      </a:r>
                      <a:endParaRPr lang="en-US" dirty="0"/>
                    </a:p>
                  </a:txBody>
                  <a:tcPr/>
                </a:tc>
                <a:tc>
                  <a:txBody>
                    <a:bodyPr/>
                    <a:lstStyle/>
                    <a:p>
                      <a:r>
                        <a:rPr lang="en-US" dirty="0" smtClean="0"/>
                        <a:t>67%</a:t>
                      </a:r>
                      <a:endParaRPr lang="en-US" dirty="0"/>
                    </a:p>
                  </a:txBody>
                  <a:tcPr/>
                </a:tc>
                <a:tc>
                  <a:txBody>
                    <a:bodyPr/>
                    <a:lstStyle/>
                    <a:p>
                      <a:r>
                        <a:rPr lang="en-US" dirty="0" smtClean="0"/>
                        <a:t>Theft of IP</a:t>
                      </a:r>
                      <a:endParaRPr lang="en-US" dirty="0"/>
                    </a:p>
                  </a:txBody>
                  <a:tcPr/>
                </a:tc>
              </a:tr>
              <a:tr h="264885">
                <a:tc>
                  <a:txBody>
                    <a:bodyPr/>
                    <a:lstStyle/>
                    <a:p>
                      <a:r>
                        <a:rPr lang="en-US" sz="1800" dirty="0" err="1" smtClean="0"/>
                        <a:t>Cappelli</a:t>
                      </a:r>
                      <a:r>
                        <a:rPr lang="en-US" sz="1800" dirty="0" smtClean="0"/>
                        <a:t> et al. </a:t>
                      </a:r>
                      <a:endParaRPr lang="en-US" dirty="0"/>
                    </a:p>
                  </a:txBody>
                  <a:tcPr/>
                </a:tc>
                <a:tc>
                  <a:txBody>
                    <a:bodyPr/>
                    <a:lstStyle/>
                    <a:p>
                      <a:r>
                        <a:rPr lang="en-US" dirty="0" smtClean="0"/>
                        <a:t>75% out of 78%</a:t>
                      </a:r>
                      <a:endParaRPr lang="en-US" dirty="0"/>
                    </a:p>
                  </a:txBody>
                  <a:tcPr/>
                </a:tc>
                <a:tc>
                  <a:txBody>
                    <a:bodyPr/>
                    <a:lstStyle/>
                    <a:p>
                      <a:r>
                        <a:rPr lang="en-US" sz="1800" b="0" i="0" u="none" strike="noStrike" kern="1200" baseline="0" dirty="0" smtClean="0">
                          <a:solidFill>
                            <a:schemeClr val="dk1"/>
                          </a:solidFill>
                          <a:latin typeface="+mn-lt"/>
                          <a:ea typeface="+mn-ea"/>
                          <a:cs typeface="+mn-cs"/>
                        </a:rPr>
                        <a:t>IT sabotage, fraud and</a:t>
                      </a:r>
                    </a:p>
                    <a:p>
                      <a:r>
                        <a:rPr lang="en-US" sz="1800" b="0" i="0" u="none" strike="noStrike" kern="1200" baseline="0" dirty="0" smtClean="0">
                          <a:solidFill>
                            <a:schemeClr val="dk1"/>
                          </a:solidFill>
                          <a:latin typeface="+mn-lt"/>
                          <a:ea typeface="+mn-ea"/>
                          <a:cs typeface="+mn-cs"/>
                        </a:rPr>
                        <a:t>Theft of IP</a:t>
                      </a:r>
                      <a:endParaRPr lang="en-US" dirty="0"/>
                    </a:p>
                  </a:txBody>
                  <a:tcPr/>
                </a:tc>
              </a:tr>
            </a:tbl>
          </a:graphicData>
        </a:graphic>
      </p:graphicFrame>
    </p:spTree>
    <p:extLst>
      <p:ext uri="{BB962C8B-B14F-4D97-AF65-F5344CB8AC3E}">
        <p14:creationId xmlns:p14="http://schemas.microsoft.com/office/powerpoint/2010/main" val="3860554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normAutofit fontScale="92500"/>
          </a:bodyPr>
          <a:lstStyle/>
          <a:p>
            <a:r>
              <a:rPr lang="en-US" sz="2400" dirty="0" smtClean="0"/>
              <a:t>Motivation </a:t>
            </a:r>
            <a:r>
              <a:rPr lang="en-US" sz="2400" dirty="0"/>
              <a:t>is a behavioral </a:t>
            </a:r>
            <a:r>
              <a:rPr lang="en-US" sz="2400" dirty="0" smtClean="0"/>
              <a:t>factor and “Researchers </a:t>
            </a:r>
            <a:r>
              <a:rPr lang="en-US" sz="2400" dirty="0"/>
              <a:t>have suggested as many as 84% of </a:t>
            </a:r>
            <a:r>
              <a:rPr lang="en-US" sz="2400" dirty="0" smtClean="0"/>
              <a:t>the  incidents </a:t>
            </a:r>
            <a:r>
              <a:rPr lang="en-US" sz="2400" dirty="0"/>
              <a:t>were motivated by </a:t>
            </a:r>
            <a:r>
              <a:rPr lang="en-US" sz="2400" dirty="0" smtClean="0"/>
              <a:t>revenge”</a:t>
            </a:r>
          </a:p>
          <a:p>
            <a:endParaRPr lang="en-US" sz="2400" dirty="0"/>
          </a:p>
          <a:p>
            <a:endParaRPr lang="en-US" sz="2400" dirty="0" smtClean="0"/>
          </a:p>
          <a:p>
            <a:endParaRPr lang="en-US" sz="2400" dirty="0"/>
          </a:p>
          <a:p>
            <a:endParaRPr lang="en-US" sz="2400" dirty="0" smtClean="0"/>
          </a:p>
          <a:p>
            <a:endParaRPr lang="en-US" sz="2400" dirty="0"/>
          </a:p>
          <a:p>
            <a:pPr marL="0" indent="0">
              <a:buNone/>
            </a:pPr>
            <a:endParaRPr lang="en-US" sz="2400" dirty="0" smtClean="0"/>
          </a:p>
          <a:p>
            <a:pPr marL="0" indent="0">
              <a:buNone/>
            </a:pPr>
            <a:endParaRPr lang="en-US" sz="2400" dirty="0"/>
          </a:p>
          <a:p>
            <a:pPr marL="0" indent="0">
              <a:buNone/>
            </a:pPr>
            <a:r>
              <a:rPr lang="en-US" sz="2400" dirty="0" smtClean="0"/>
              <a:t>Why do you think revenge is a major factor in causing an insider threat?</a:t>
            </a:r>
            <a:endParaRPr lang="en-US" sz="2400" dirty="0"/>
          </a:p>
        </p:txBody>
      </p:sp>
      <p:graphicFrame>
        <p:nvGraphicFramePr>
          <p:cNvPr id="4" name="Table 3"/>
          <p:cNvGraphicFramePr>
            <a:graphicFrameLocks noGrp="1"/>
          </p:cNvGraphicFramePr>
          <p:nvPr>
            <p:extLst>
              <p:ext uri="{D42A27DB-BD31-4B8C-83A1-F6EECF244321}">
                <p14:modId xmlns:p14="http://schemas.microsoft.com/office/powerpoint/2010/main" val="3585796843"/>
              </p:ext>
            </p:extLst>
          </p:nvPr>
        </p:nvGraphicFramePr>
        <p:xfrm>
          <a:off x="1752600" y="2438400"/>
          <a:ext cx="5638800" cy="2621280"/>
        </p:xfrm>
        <a:graphic>
          <a:graphicData uri="http://schemas.openxmlformats.org/drawingml/2006/table">
            <a:tbl>
              <a:tblPr firstRow="1" bandRow="1">
                <a:tableStyleId>{073A0DAA-6AF3-43AB-8588-CEC1D06C72B9}</a:tableStyleId>
              </a:tblPr>
              <a:tblGrid>
                <a:gridCol w="1879600"/>
                <a:gridCol w="1879600"/>
                <a:gridCol w="1879600"/>
              </a:tblGrid>
              <a:tr h="737419">
                <a:tc>
                  <a:txBody>
                    <a:bodyPr/>
                    <a:lstStyle/>
                    <a:p>
                      <a:r>
                        <a:rPr lang="en-US" dirty="0" smtClean="0"/>
                        <a:t>Incident Report </a:t>
                      </a:r>
                      <a:endParaRPr lang="en-US" dirty="0"/>
                    </a:p>
                  </a:txBody>
                  <a:tcPr/>
                </a:tc>
                <a:tc>
                  <a:txBody>
                    <a:bodyPr/>
                    <a:lstStyle/>
                    <a:p>
                      <a:r>
                        <a:rPr lang="en-US" dirty="0" smtClean="0"/>
                        <a:t>% of insiders </a:t>
                      </a:r>
                      <a:r>
                        <a:rPr lang="en-US" sz="1800" b="0" i="0" u="none" strike="noStrike" kern="1200" baseline="0" dirty="0" smtClean="0">
                          <a:solidFill>
                            <a:schemeClr val="lt1"/>
                          </a:solidFill>
                          <a:latin typeface="+mn-lt"/>
                          <a:ea typeface="+mn-ea"/>
                          <a:cs typeface="+mn-cs"/>
                        </a:rPr>
                        <a:t>motivated by a desire for revenge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Core category of insider threat</a:t>
                      </a:r>
                    </a:p>
                    <a:p>
                      <a:endParaRPr lang="en-US" dirty="0"/>
                    </a:p>
                  </a:txBody>
                  <a:tcPr/>
                </a:tc>
              </a:tr>
              <a:tr h="294968">
                <a:tc>
                  <a:txBody>
                    <a:bodyPr/>
                    <a:lstStyle/>
                    <a:p>
                      <a:r>
                        <a:rPr lang="en-US" sz="1800" b="0" i="0" u="none" strike="noStrike" kern="1200" baseline="0" dirty="0" smtClean="0">
                          <a:solidFill>
                            <a:schemeClr val="dk1"/>
                          </a:solidFill>
                          <a:latin typeface="+mn-lt"/>
                          <a:ea typeface="+mn-ea"/>
                          <a:cs typeface="+mn-cs"/>
                        </a:rPr>
                        <a:t>Hanley et al.</a:t>
                      </a:r>
                      <a:endParaRPr lang="en-US" dirty="0"/>
                    </a:p>
                  </a:txBody>
                  <a:tcPr/>
                </a:tc>
                <a:tc>
                  <a:txBody>
                    <a:bodyPr/>
                    <a:lstStyle/>
                    <a:p>
                      <a:r>
                        <a:rPr lang="en-US" dirty="0" smtClean="0"/>
                        <a:t>80%</a:t>
                      </a:r>
                      <a:endParaRPr lang="en-US" dirty="0"/>
                    </a:p>
                  </a:txBody>
                  <a:tcPr/>
                </a:tc>
                <a:tc>
                  <a:txBody>
                    <a:bodyPr/>
                    <a:lstStyle/>
                    <a:p>
                      <a:r>
                        <a:rPr lang="en-US" dirty="0" smtClean="0"/>
                        <a:t>Theft of IP</a:t>
                      </a:r>
                      <a:endParaRPr lang="en-US" dirty="0"/>
                    </a:p>
                  </a:txBody>
                  <a:tcPr/>
                </a:tc>
              </a:tr>
              <a:tr h="701040">
                <a:tc>
                  <a:txBody>
                    <a:bodyPr/>
                    <a:lstStyle/>
                    <a:p>
                      <a:r>
                        <a:rPr lang="en-US" sz="1800" b="0" i="0" u="none" strike="noStrike" kern="1200" baseline="0" dirty="0" smtClean="0">
                          <a:solidFill>
                            <a:schemeClr val="dk1"/>
                          </a:solidFill>
                          <a:latin typeface="+mn-lt"/>
                          <a:ea typeface="+mn-ea"/>
                          <a:cs typeface="+mn-cs"/>
                        </a:rPr>
                        <a:t>Kowalski et al</a:t>
                      </a:r>
                      <a:endParaRPr lang="en-US" dirty="0"/>
                    </a:p>
                  </a:txBody>
                  <a:tcPr/>
                </a:tc>
                <a:tc>
                  <a:txBody>
                    <a:bodyPr/>
                    <a:lstStyle/>
                    <a:p>
                      <a:r>
                        <a:rPr lang="en-US" dirty="0" smtClean="0"/>
                        <a:t>Only around</a:t>
                      </a:r>
                      <a:r>
                        <a:rPr lang="en-US" baseline="0" dirty="0" smtClean="0"/>
                        <a:t> 20%</a:t>
                      </a:r>
                      <a:endParaRPr lang="en-US" dirty="0"/>
                    </a:p>
                  </a:txBody>
                  <a:tcPr/>
                </a:tc>
                <a:tc>
                  <a:txBody>
                    <a:bodyPr/>
                    <a:lstStyle/>
                    <a:p>
                      <a:r>
                        <a:rPr lang="en-US" sz="1800" b="0" i="0" u="none" strike="noStrike" kern="1200" baseline="0" dirty="0" smtClean="0">
                          <a:solidFill>
                            <a:schemeClr val="dk1"/>
                          </a:solidFill>
                          <a:latin typeface="+mn-lt"/>
                          <a:ea typeface="+mn-ea"/>
                          <a:cs typeface="+mn-cs"/>
                        </a:rPr>
                        <a:t>IT sabotage, fraud and Theft of IP</a:t>
                      </a:r>
                      <a:endParaRPr lang="en-US" dirty="0"/>
                    </a:p>
                  </a:txBody>
                  <a:tcPr/>
                </a:tc>
              </a:tr>
              <a:tr h="294968">
                <a:tc>
                  <a:txBody>
                    <a:bodyPr/>
                    <a:lstStyle/>
                    <a:p>
                      <a:r>
                        <a:rPr lang="en-US" sz="1800" dirty="0" err="1" smtClean="0"/>
                        <a:t>Cappelli</a:t>
                      </a:r>
                      <a:r>
                        <a:rPr lang="en-US" sz="1800" dirty="0" smtClean="0"/>
                        <a:t> et al. </a:t>
                      </a:r>
                      <a:endParaRPr lang="en-US" dirty="0"/>
                    </a:p>
                  </a:txBody>
                  <a:tcPr/>
                </a:tc>
                <a:tc>
                  <a:txBody>
                    <a:bodyPr/>
                    <a:lstStyle/>
                    <a:p>
                      <a:r>
                        <a:rPr lang="en-US" dirty="0" smtClean="0"/>
                        <a:t>More</a:t>
                      </a:r>
                      <a:r>
                        <a:rPr lang="en-US" baseline="0" dirty="0" smtClean="0"/>
                        <a:t> than 50%</a:t>
                      </a:r>
                      <a:endParaRPr lang="en-US" dirty="0"/>
                    </a:p>
                  </a:txBody>
                  <a:tcPr/>
                </a:tc>
                <a:tc>
                  <a:txBody>
                    <a:bodyPr/>
                    <a:lstStyle/>
                    <a:p>
                      <a:r>
                        <a:rPr lang="en-US" sz="1800" b="0" i="0" u="none" strike="noStrike" kern="1200" baseline="0" dirty="0" smtClean="0">
                          <a:solidFill>
                            <a:schemeClr val="dk1"/>
                          </a:solidFill>
                          <a:latin typeface="+mn-lt"/>
                          <a:ea typeface="+mn-ea"/>
                          <a:cs typeface="+mn-cs"/>
                        </a:rPr>
                        <a:t>IT sabotage, fraud and Theft of IP</a:t>
                      </a:r>
                      <a:endParaRPr lang="en-US" dirty="0"/>
                    </a:p>
                  </a:txBody>
                  <a:tcPr/>
                </a:tc>
              </a:tr>
            </a:tbl>
          </a:graphicData>
        </a:graphic>
      </p:graphicFrame>
    </p:spTree>
    <p:extLst>
      <p:ext uri="{BB962C8B-B14F-4D97-AF65-F5344CB8AC3E}">
        <p14:creationId xmlns:p14="http://schemas.microsoft.com/office/powerpoint/2010/main" val="7082361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610</Words>
  <Application>Microsoft Office PowerPoint</Application>
  <PresentationFormat>On-screen Show (4:3)</PresentationFormat>
  <Paragraphs>62</Paragraphs>
  <Slides>5</Slides>
  <Notes>3</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Insider Threat Behavior Factors: A comparison of theory with reported incidents</vt:lpstr>
      <vt:lpstr>Summary</vt:lpstr>
      <vt:lpstr>Critical Comment</vt:lpstr>
      <vt:lpstr>Appreciative Comment</vt:lpstr>
      <vt:lpstr>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Insider Threat Behavior Factors: A comparison of theory with reported incidents</dc:title>
  <dc:creator>Owner</dc:creator>
  <cp:lastModifiedBy>Owner</cp:lastModifiedBy>
  <cp:revision>26</cp:revision>
  <dcterms:created xsi:type="dcterms:W3CDTF">2012-09-01T22:38:39Z</dcterms:created>
  <dcterms:modified xsi:type="dcterms:W3CDTF">2012-09-18T03:22:20Z</dcterms:modified>
</cp:coreProperties>
</file>