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91" r:id="rId4"/>
    <p:sldId id="258" r:id="rId5"/>
    <p:sldId id="259" r:id="rId6"/>
    <p:sldId id="260" r:id="rId7"/>
    <p:sldId id="290" r:id="rId8"/>
    <p:sldId id="292" r:id="rId9"/>
    <p:sldId id="293" r:id="rId10"/>
    <p:sldId id="294" r:id="rId11"/>
    <p:sldId id="261" r:id="rId12"/>
    <p:sldId id="262" r:id="rId13"/>
    <p:sldId id="295" r:id="rId14"/>
    <p:sldId id="296" r:id="rId15"/>
    <p:sldId id="263" r:id="rId16"/>
    <p:sldId id="289" r:id="rId17"/>
    <p:sldId id="288" r:id="rId18"/>
    <p:sldId id="265" r:id="rId19"/>
    <p:sldId id="266" r:id="rId20"/>
    <p:sldId id="268" r:id="rId21"/>
    <p:sldId id="269" r:id="rId22"/>
    <p:sldId id="270" r:id="rId23"/>
    <p:sldId id="271" r:id="rId24"/>
    <p:sldId id="272" r:id="rId25"/>
    <p:sldId id="273" r:id="rId26"/>
    <p:sldId id="280" r:id="rId27"/>
    <p:sldId id="281" r:id="rId28"/>
    <p:sldId id="283" r:id="rId29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1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DEFC2-CFE9-4169-A127-0AE2411E9D03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DC5A30B9-8099-4475-A1B7-BA9C8C3C6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AE134-FEFB-44BD-B288-75CD87669D3C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26FEE9AC-EE3F-4A00-9493-05F1FE05C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0E274-C144-4B3A-B061-3CDBEB2D447C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4102164A-4003-470E-8BAC-BA17E9C34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CFB2-04A6-46A0-8D99-9B6F7FC1985A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F0E47-67BF-47F7-A5E9-A49890A47BBD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FAF92-CCAB-4393-9565-78BD6DA29CE3}" type="datetime5">
              <a:rPr lang="en-US"/>
              <a:pPr>
                <a:defRPr/>
              </a:pPr>
              <a:t>22-Jul-12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725sc09-11.</a:t>
            </a:r>
            <a:fld id="{BC1A2737-8B01-493C-99F7-643E8D6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4A2D9-0CC4-407C-BA71-80DF97B2D4BC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0D18E89F-F34F-4968-8D9B-F8580510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01D0-BFD9-48CC-865B-DA0C56285A6F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FB6A32DC-28B0-4DDD-BAF9-86DFBC00E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58C47-BC09-47F2-9465-0DA9DDBD2280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CEFE18A0-D83A-42CC-A3A1-2FBC3C93F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86938-DDFA-40F4-89F2-1D9C3BD7BAB4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383E12D-A2C4-4100-AF3A-47CC3227B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DB639-0695-4B7E-8B5E-EF3D1EA593D7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DCD6A09D-F86E-4B8F-8337-EE44B1F6C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54CD-7B94-4068-8470-DACE8721D4DA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BFD30360-BD46-4986-9AC2-6C637906F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2522A-B728-45B5-8C84-481AAEFE6139}" type="datetime5">
              <a:rPr lang="en-US"/>
              <a:pPr>
                <a:defRPr/>
              </a:pPr>
              <a:t>22-Jul-12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788D5426-5464-4BF0-B77A-08E201FBD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6DB3CA4-6309-4306-86AB-74A6A69115B1}" type="datetime5">
              <a:rPr lang="en-US"/>
              <a:pPr>
                <a:defRPr/>
              </a:pPr>
              <a:t>22-Jul-12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Presentations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auckland.ac.nz/~cthombor/Pubs/Old/WatermarkingTPandObf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red.com/dangerroom/2007/05/urban_legend_l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smtClean="0"/>
              <a:t>Basics of Cryptography and Steganography </a:t>
            </a:r>
            <a:br>
              <a:rPr lang="en-US" dirty="0" smtClean="0"/>
            </a:br>
            <a:r>
              <a:rPr lang="en-US" dirty="0" smtClean="0"/>
              <a:t>(Handout 5)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July 2012</a:t>
            </a:r>
          </a:p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 smtClean="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So far, we have considered only interception attacks.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The Message Authentication Code (MAC) is the last </a:t>
            </a:r>
            <a:r>
              <a:rPr lang="en-US" sz="2400" dirty="0" err="1" smtClean="0"/>
              <a:t>ciphertext</a:t>
            </a:r>
            <a:r>
              <a:rPr lang="en-US" sz="2400" dirty="0" smtClean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Changing any message bit will change the MAC.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Unless you know the secret key, you can’t compute a MAC from the plaintext.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Sending a plaintext message, plus its MAC, will ensure message integrity to anyone who knows the (shared) secret key.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This defends against modification and fabrication!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Note: changing a bit in an encrypted message will make it unreadable, but there’s no general-purpose algorithm to determine “readability”.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Keyed hashes (HMACs) are another approach.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[</a:t>
            </a:r>
            <a:r>
              <a:rPr lang="en-US" sz="2400" dirty="0" smtClean="0"/>
              <a:t>Stamp, pp. 136-7]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3E720FB5-28F7-4269-A484-D0A2BB778919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 smtClean="0"/>
              <a:t>Public Key Cryptography</a:t>
            </a:r>
            <a:endParaRPr lang="en-A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Encryption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i="1" dirty="0" smtClean="0"/>
              <a:t>: Plaintext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Cyphertext</a:t>
            </a:r>
            <a:endParaRPr lang="en-US" sz="2000" i="1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Decryption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i="1" dirty="0" smtClean="0"/>
              <a:t>: </a:t>
            </a:r>
            <a:r>
              <a:rPr lang="en-US" sz="2400" i="1" dirty="0" err="1" smtClean="0"/>
              <a:t>Cyphertext</a:t>
            </a:r>
            <a:r>
              <a:rPr lang="en-US" sz="2400" i="1" dirty="0" smtClean="0"/>
              <a:t>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Plaintext</a:t>
            </a:r>
            <a:endParaRPr lang="en-US" sz="2000" dirty="0" smtClean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receiver can decrypt if they know the decryption key </a:t>
            </a:r>
            <a:r>
              <a:rPr lang="en-US" sz="2400" i="1" dirty="0" err="1" smtClean="0">
                <a:solidFill>
                  <a:srgbClr val="FF0000"/>
                </a:solidFill>
              </a:rPr>
              <a:t>k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: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i="1" dirty="0" smtClean="0">
                <a:sym typeface="Symbol" pitchFamily="18" charset="2"/>
              </a:rPr>
              <a:t></a:t>
            </a:r>
            <a:r>
              <a:rPr lang="en-US" i="1" dirty="0" smtClean="0"/>
              <a:t> P: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(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(</a:t>
            </a:r>
            <a:r>
              <a:rPr lang="en-US" i="1" dirty="0" smtClean="0"/>
              <a:t> P, </a:t>
            </a:r>
            <a:r>
              <a:rPr lang="en-US" i="1" dirty="0" err="1" smtClean="0">
                <a:solidFill>
                  <a:srgbClr val="FF0000"/>
                </a:solidFill>
              </a:rPr>
              <a:t>k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e</a:t>
            </a:r>
            <a:r>
              <a:rPr lang="en-US" i="1" dirty="0" smtClean="0"/>
              <a:t> </a:t>
            </a:r>
            <a:r>
              <a:rPr lang="en-US" dirty="0" smtClean="0"/>
              <a:t>)</a:t>
            </a:r>
            <a:r>
              <a:rPr lang="en-US" i="1" dirty="0" smtClean="0"/>
              <a:t>, </a:t>
            </a:r>
            <a:r>
              <a:rPr lang="en-US" i="1" dirty="0" err="1" smtClean="0">
                <a:solidFill>
                  <a:srgbClr val="FF0000"/>
                </a:solidFill>
              </a:rPr>
              <a:t>k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d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)</a:t>
            </a:r>
            <a:r>
              <a:rPr lang="en-US" i="1" dirty="0" smtClean="0"/>
              <a:t> = P.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In </a:t>
            </a:r>
            <a:r>
              <a:rPr lang="en-US" sz="2400" i="1" dirty="0" smtClean="0"/>
              <a:t>public-key cryptography</a:t>
            </a:r>
            <a:r>
              <a:rPr lang="en-US" sz="2400" dirty="0" smtClean="0"/>
              <a:t>, we use key-pairs (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), where our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cannot be computed efficiently (as far as anyone knows) from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algorithms (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let everyone know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don’t let anyone else know our corresponding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Anybody can send us encrypted messages using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*,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Simpler notation: {</a:t>
            </a:r>
            <a:r>
              <a:rPr lang="en-US" sz="2400" i="1" dirty="0" smtClean="0"/>
              <a:t>P</a:t>
            </a:r>
            <a:r>
              <a:rPr lang="en-US" sz="2400" dirty="0" smtClean="0"/>
              <a:t>}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Clark</a:t>
            </a:r>
            <a:r>
              <a:rPr lang="en-US" sz="2400" i="1" dirty="0" smtClean="0"/>
              <a:t> </a:t>
            </a:r>
            <a:r>
              <a:rPr lang="en-US" sz="2400" dirty="0" smtClean="0"/>
              <a:t>is plaintext </a:t>
            </a:r>
            <a:r>
              <a:rPr lang="en-US" sz="2400" i="1" dirty="0" smtClean="0"/>
              <a:t>P</a:t>
            </a:r>
            <a:r>
              <a:rPr lang="en-US" sz="2400" dirty="0" smtClean="0"/>
              <a:t> that has been encrypted by a secret key named “Clark”.</a:t>
            </a:r>
            <a:r>
              <a:rPr lang="en-US" sz="2400" i="1" dirty="0"/>
              <a:t> </a:t>
            </a:r>
            <a:r>
              <a:rPr lang="en-US" sz="2400" i="1" dirty="0" smtClean="0"/>
              <a:t> </a:t>
            </a:r>
            <a:r>
              <a:rPr lang="en-US" sz="2400" dirty="0" smtClean="0"/>
              <a:t>[Stamp, </a:t>
            </a:r>
            <a:r>
              <a:rPr lang="en-US" sz="2400" dirty="0" smtClean="0"/>
              <a:t>p. 107]</a:t>
            </a:r>
            <a:endParaRPr lang="en-US" sz="2400" dirty="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3C4E2B9F-0EE9-4F4E-A944-62925F865B5C}" type="slidenum">
              <a:rPr lang="en-US" sz="1000" smtClean="0">
                <a:latin typeface="Arial" charset="0"/>
              </a:rPr>
              <a:pPr/>
              <a:t>11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mtClean="0"/>
              <a:t>Authentication in PK Cryptography</a:t>
            </a:r>
            <a:endParaRPr lang="en-A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We can use our secret key </a:t>
            </a:r>
            <a:r>
              <a:rPr lang="en-US" sz="2000" b="1" i="1" smtClean="0">
                <a:solidFill>
                  <a:srgbClr val="FF0000"/>
                </a:solidFill>
              </a:rPr>
              <a:t>s</a:t>
            </a:r>
            <a:r>
              <a:rPr lang="en-US" sz="2000" b="1" i="1" smtClean="0"/>
              <a:t> </a:t>
            </a:r>
            <a:r>
              <a:rPr lang="en-US" sz="2000" smtClean="0"/>
              <a:t>to encrypt a message which everyone can decrypt using our public key </a:t>
            </a:r>
            <a:r>
              <a:rPr lang="en-US" sz="2000" b="1" i="1" smtClean="0">
                <a:solidFill>
                  <a:srgbClr val="FF0000"/>
                </a:solidFill>
              </a:rPr>
              <a:t>p</a:t>
            </a:r>
            <a:r>
              <a:rPr lang="en-US" sz="2000" smtClean="0"/>
              <a:t>. </a:t>
            </a:r>
            <a:endParaRPr lang="en-AU" sz="2000" smtClean="0"/>
          </a:p>
          <a:p>
            <a:pPr lvl="1">
              <a:lnSpc>
                <a:spcPct val="90000"/>
              </a:lnSpc>
            </a:pPr>
            <a:r>
              <a:rPr lang="en-US" sz="2000" i="1" smtClean="0">
                <a:solidFill>
                  <a:srgbClr val="FF0000"/>
                </a:solidFill>
              </a:rPr>
              <a:t>E</a:t>
            </a:r>
            <a:r>
              <a:rPr lang="en-US" sz="2000" smtClean="0"/>
              <a:t>(</a:t>
            </a:r>
            <a:r>
              <a:rPr lang="en-US" sz="2000" i="1" smtClean="0"/>
              <a:t>P,</a:t>
            </a:r>
            <a:r>
              <a:rPr lang="en-US" sz="2000" i="1" smtClean="0">
                <a:solidFill>
                  <a:srgbClr val="FF0000"/>
                </a:solidFill>
              </a:rPr>
              <a:t> </a:t>
            </a:r>
            <a:r>
              <a:rPr lang="en-US" sz="2000" b="1" i="1" smtClean="0">
                <a:solidFill>
                  <a:srgbClr val="FF0000"/>
                </a:solidFill>
              </a:rPr>
              <a:t>s</a:t>
            </a:r>
            <a:r>
              <a:rPr lang="en-US" sz="2000" smtClean="0"/>
              <a:t>)</a:t>
            </a:r>
            <a:r>
              <a:rPr lang="en-US" sz="2000" i="1" smtClean="0"/>
              <a:t> </a:t>
            </a:r>
            <a:r>
              <a:rPr lang="en-US" sz="2000" smtClean="0"/>
              <a:t>is a “signed message”.  Simpler notation: [</a:t>
            </a:r>
            <a:r>
              <a:rPr lang="en-US" sz="2000" i="1" smtClean="0"/>
              <a:t>P</a:t>
            </a:r>
            <a:r>
              <a:rPr lang="en-US" sz="2000" smtClean="0"/>
              <a:t>]</a:t>
            </a:r>
            <a:r>
              <a:rPr lang="en-US" sz="2000" b="1" baseline="-25000" smtClean="0">
                <a:solidFill>
                  <a:srgbClr val="FF0000"/>
                </a:solidFill>
              </a:rPr>
              <a:t>Clark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Only people who know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the secret key named “Clark” 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Anyone who knows the public key for “Clark” 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This defends against impersonation and repudiation attacks!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We may have many public/private key pairs: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A “public key infrastructure” (PKI) will help us discover other people’s public keys (</a:t>
            </a:r>
            <a:r>
              <a:rPr lang="en-US" sz="2000" b="1" i="1" smtClean="0">
                <a:solidFill>
                  <a:srgbClr val="FF0000"/>
                </a:solidFill>
              </a:rPr>
              <a:t>p</a:t>
            </a:r>
            <a:r>
              <a:rPr lang="en-US" sz="2000" b="1" i="1" baseline="-25000" smtClean="0">
                <a:solidFill>
                  <a:srgbClr val="FF0000"/>
                </a:solidFill>
              </a:rPr>
              <a:t>1</a:t>
            </a:r>
            <a:r>
              <a:rPr lang="en-US" sz="2000" smtClean="0"/>
              <a:t>, </a:t>
            </a:r>
            <a:r>
              <a:rPr lang="en-US" sz="2000" b="1" i="1" smtClean="0">
                <a:solidFill>
                  <a:srgbClr val="FF0000"/>
                </a:solidFill>
              </a:rPr>
              <a:t>p</a:t>
            </a:r>
            <a:r>
              <a:rPr lang="en-US" sz="2000" b="1" i="1" baseline="-25000" smtClean="0">
                <a:solidFill>
                  <a:srgbClr val="FF0000"/>
                </a:solidFill>
              </a:rPr>
              <a:t>2</a:t>
            </a:r>
            <a:r>
              <a:rPr lang="en-US" sz="2000" smtClean="0"/>
              <a:t>, …), if we know the names of these keys and where they were registered.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 registry database is called a “certificate authority” (CA).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Warning: someone might register a key under your name!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68D003EF-9B8A-4941-84E8-75791B6FAA8C}" type="slidenum">
              <a:rPr lang="en-US" sz="1000" smtClean="0">
                <a:latin typeface="Arial" charset="0"/>
              </a:rPr>
              <a:pPr/>
              <a:t>12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19138"/>
          </a:xfrm>
        </p:spPr>
        <p:txBody>
          <a:bodyPr/>
          <a:lstStyle/>
          <a:p>
            <a:r>
              <a:rPr lang="en-US" smtClean="0"/>
              <a:t>A Simple Cryptographic Protocol</a:t>
            </a:r>
            <a:endParaRPr lang="en-AU" smtClean="0"/>
          </a:p>
        </p:txBody>
      </p:sp>
      <p:grpSp>
        <p:nvGrpSpPr>
          <p:cNvPr id="27651" name="Group 24"/>
          <p:cNvGrpSpPr>
            <a:grpSpLocks/>
          </p:cNvGrpSpPr>
          <p:nvPr/>
        </p:nvGrpSpPr>
        <p:grpSpPr bwMode="auto">
          <a:xfrm>
            <a:off x="1547813" y="692150"/>
            <a:ext cx="5300662" cy="2514600"/>
            <a:chOff x="975" y="663"/>
            <a:chExt cx="3339" cy="1584"/>
          </a:xfrm>
        </p:grpSpPr>
        <p:sp>
          <p:nvSpPr>
            <p:cNvPr id="27655" name="Line 2"/>
            <p:cNvSpPr>
              <a:spLocks noChangeShapeType="1"/>
            </p:cNvSpPr>
            <p:nvPr/>
          </p:nvSpPr>
          <p:spPr bwMode="auto">
            <a:xfrm>
              <a:off x="2248" y="999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pic>
          <p:nvPicPr>
            <p:cNvPr id="27656" name="Picture 5" descr="45_TheMarchHare_bi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759"/>
              <a:ext cx="69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1288" y="1959"/>
              <a:ext cx="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Alice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760" y="195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Bob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2670" y="663"/>
              <a:ext cx="4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latin typeface="Arial" charset="0"/>
                  <a:cs typeface="Arial" charset="0"/>
                </a:rPr>
                <a:t>R</a:t>
              </a:r>
              <a:r>
                <a:rPr lang="en-US" i="1" baseline="-25000">
                  <a:latin typeface="Arial" charset="0"/>
                  <a:cs typeface="Arial" charset="0"/>
                </a:rPr>
                <a:t>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pic>
          <p:nvPicPr>
            <p:cNvPr id="27660" name="Picture 10" descr="alice03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759"/>
              <a:ext cx="1158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104" y="1431"/>
              <a:ext cx="15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{</a:t>
              </a:r>
              <a:r>
                <a:rPr lang="en-US" i="1">
                  <a:latin typeface="Arial" charset="0"/>
                  <a:cs typeface="Arial" charset="0"/>
                </a:rPr>
                <a:t>SK</a:t>
              </a:r>
              <a:r>
                <a:rPr lang="en-US">
                  <a:latin typeface="Arial" charset="0"/>
                  <a:cs typeface="Arial" charset="0"/>
                </a:rPr>
                <a:t>}</a:t>
              </a:r>
              <a:r>
                <a:rPr lang="en-US" i="1" baseline="-25000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{P}</a:t>
              </a:r>
              <a:r>
                <a:rPr lang="en-US" i="1" baseline="-25000">
                  <a:latin typeface="Arial" charset="0"/>
                  <a:cs typeface="Arial" charset="0"/>
                </a:rPr>
                <a:t>SK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2154" y="1047"/>
              <a:ext cx="13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[</a:t>
              </a:r>
              <a:r>
                <a:rPr lang="en-US" i="1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“Bob”]</a:t>
              </a:r>
              <a:r>
                <a:rPr lang="en-US" i="1" baseline="-25000">
                  <a:latin typeface="Arial" charset="0"/>
                  <a:cs typeface="Arial" charset="0"/>
                </a:rPr>
                <a:t>CA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3" name="Line 17"/>
            <p:cNvSpPr>
              <a:spLocks noChangeShapeType="1"/>
            </p:cNvSpPr>
            <p:nvPr/>
          </p:nvSpPr>
          <p:spPr bwMode="auto">
            <a:xfrm flipH="1">
              <a:off x="2250" y="1383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7664" name="Line 18"/>
            <p:cNvSpPr>
              <a:spLocks noChangeShapeType="1"/>
            </p:cNvSpPr>
            <p:nvPr/>
          </p:nvSpPr>
          <p:spPr bwMode="auto">
            <a:xfrm>
              <a:off x="2248" y="1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7652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27653" name="Text Box 22"/>
          <p:cNvSpPr txBox="1">
            <a:spLocks noChangeArrowheads="1"/>
          </p:cNvSpPr>
          <p:nvPr/>
        </p:nvSpPr>
        <p:spPr bwMode="auto">
          <a:xfrm>
            <a:off x="250825" y="3213100"/>
            <a:ext cx="85693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>
                <a:latin typeface="Arial" charset="0"/>
                <a:cs typeface="Arial" charset="0"/>
              </a:rPr>
              <a:t>Alice sends a service request 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r>
              <a:rPr lang="en-US">
                <a:latin typeface="Arial" charset="0"/>
                <a:cs typeface="Arial" charset="0"/>
              </a:rPr>
              <a:t> to Bob.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>
                <a:latin typeface="Arial" charset="0"/>
                <a:cs typeface="Arial" charset="0"/>
              </a:rPr>
              <a:t>Bob replies with his digital certificate.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Bob’s certificate contains Bob’s public key </a:t>
            </a:r>
            <a:r>
              <a:rPr lang="en-AU" sz="2000" i="1">
                <a:latin typeface="Arial" charset="0"/>
                <a:cs typeface="Arial" charset="0"/>
              </a:rPr>
              <a:t>B </a:t>
            </a:r>
            <a:r>
              <a:rPr lang="en-AU" sz="2000">
                <a:latin typeface="Arial" charset="0"/>
                <a:cs typeface="Arial" charset="0"/>
              </a:rPr>
              <a:t>and Bob’s name.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This certificate was signed by a Certificate Authority, using a public key </a:t>
            </a:r>
            <a:r>
              <a:rPr lang="en-AU" sz="2000" i="1">
                <a:latin typeface="Arial" charset="0"/>
                <a:cs typeface="Arial" charset="0"/>
              </a:rPr>
              <a:t>CA </a:t>
            </a:r>
            <a:r>
              <a:rPr lang="en-AU" sz="2000">
                <a:latin typeface="Arial" charset="0"/>
                <a:cs typeface="Arial" charset="0"/>
              </a:rPr>
              <a:t>which Alice already knows.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AU">
                <a:latin typeface="Arial" charset="0"/>
                <a:cs typeface="Arial" charset="0"/>
              </a:rPr>
              <a:t>Alice creates a symmetric key </a:t>
            </a:r>
            <a:r>
              <a:rPr lang="en-AU" i="1">
                <a:latin typeface="Arial" charset="0"/>
                <a:cs typeface="Arial" charset="0"/>
              </a:rPr>
              <a:t>SK</a:t>
            </a:r>
            <a:r>
              <a:rPr lang="en-AU">
                <a:latin typeface="Arial" charset="0"/>
                <a:cs typeface="Arial" charset="0"/>
              </a:rPr>
              <a:t>.  This is a “session key”.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Alice sends </a:t>
            </a:r>
            <a:r>
              <a:rPr lang="en-AU" sz="2000" i="1">
                <a:latin typeface="Arial" charset="0"/>
                <a:cs typeface="Arial" charset="0"/>
              </a:rPr>
              <a:t>SK</a:t>
            </a:r>
            <a:r>
              <a:rPr lang="en-AU" sz="2000">
                <a:latin typeface="Arial" charset="0"/>
                <a:cs typeface="Arial" charset="0"/>
              </a:rPr>
              <a:t> to Bob, encrypted with public key </a:t>
            </a:r>
            <a:r>
              <a:rPr lang="en-AU" sz="2000" i="1">
                <a:latin typeface="Arial" charset="0"/>
                <a:cs typeface="Arial" charset="0"/>
              </a:rPr>
              <a:t>B</a:t>
            </a:r>
            <a:r>
              <a:rPr lang="en-AU" sz="200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>
                <a:latin typeface="Arial" charset="0"/>
                <a:cs typeface="Arial" charset="0"/>
              </a:rPr>
              <a:t>Alice and Bob will use </a:t>
            </a:r>
            <a:r>
              <a:rPr lang="en-AU" sz="2000" i="1">
                <a:latin typeface="Arial" charset="0"/>
                <a:cs typeface="Arial" charset="0"/>
              </a:rPr>
              <a:t>SK</a:t>
            </a:r>
            <a:r>
              <a:rPr lang="en-AU" sz="2000">
                <a:latin typeface="Arial" charset="0"/>
                <a:cs typeface="Arial" charset="0"/>
              </a:rPr>
              <a:t> to encrypt their plaintext messages.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mtClean="0"/>
              <a:t>Protocol Analysis</a:t>
            </a:r>
            <a:endParaRPr lang="en-AU" smtClean="0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20574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9812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[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en-US" i="1">
                <a:latin typeface="Arial" charset="0"/>
                <a:cs typeface="Arial" charset="0"/>
              </a:rPr>
              <a:t>, “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Trudy</a:t>
            </a:r>
            <a:r>
              <a:rPr lang="en-US" i="1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]</a:t>
            </a:r>
            <a:r>
              <a:rPr lang="en-US" b="1" i="1" baseline="-25000">
                <a:latin typeface="Arial" charset="0"/>
                <a:cs typeface="Arial" charset="0"/>
              </a:rPr>
              <a:t>CA</a:t>
            </a:r>
            <a:endParaRPr lang="en-AU" b="1" baseline="-25000">
              <a:latin typeface="Arial" charset="0"/>
              <a:cs typeface="Arial" charset="0"/>
            </a:endParaRPr>
          </a:p>
        </p:txBody>
      </p:sp>
      <p:pic>
        <p:nvPicPr>
          <p:cNvPr id="28677" name="Picture 5" descr="45_TheMarchHare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773113"/>
            <a:ext cx="10969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3400" y="2678113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Alice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035925" y="26781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Bob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273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0574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28682" name="Picture 10" descr="alice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73113"/>
            <a:ext cx="1838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667000" y="2420938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Trudy: acting as Alice to Bob,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and as Bob to Alice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en-AU">
              <a:latin typeface="Arial" charset="0"/>
              <a:cs typeface="Arial" charset="0"/>
            </a:endParaRPr>
          </a:p>
        </p:txBody>
      </p:sp>
      <p:pic>
        <p:nvPicPr>
          <p:cNvPr id="28684" name="Picture 12" descr="dod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009650"/>
            <a:ext cx="114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8288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388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0801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864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[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“Bob”]</a:t>
            </a:r>
            <a:r>
              <a:rPr lang="en-US" i="1" baseline="-25000">
                <a:latin typeface="Arial" charset="0"/>
              </a:rPr>
              <a:t>CA</a:t>
            </a:r>
            <a:endParaRPr lang="en-AU" i="1" baseline="-25000">
              <a:latin typeface="Arial" charset="0"/>
              <a:cs typeface="Arial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56388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0574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388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4102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57200" y="3213100"/>
            <a:ext cx="80772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01700" indent="-358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How can Alice detect that Trudy is “in the middle”?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What does your web-browser do, when it receives a digital certificate that says “Trudy” instead of “Bob”?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Trudy’s certificate might be [T, “Bob”]</a:t>
            </a:r>
            <a:r>
              <a:rPr lang="en-US" baseline="-25000" dirty="0">
                <a:latin typeface="Arial" charset="0"/>
                <a:cs typeface="Arial" charset="0"/>
              </a:rPr>
              <a:t>CA’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If you follow a URL to “https://www.bankofamerica.org”, your browser might form an SSL connection with a Nigerian website which spoofs the website of a legitimate bank!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Have you ever inspected an SSL certificate? </a:t>
            </a:r>
            <a:endParaRPr lang="en-AU" dirty="0">
              <a:latin typeface="Arial" charset="0"/>
              <a:cs typeface="Arial" charset="0"/>
            </a:endParaRPr>
          </a:p>
        </p:txBody>
      </p:sp>
      <p:sp>
        <p:nvSpPr>
          <p:cNvPr id="28695" name="Slide Number Placeholder 2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06BED529-D2C9-4158-8C77-DF5047E33AF4}" type="slidenum">
              <a:rPr lang="en-US" sz="1000" smtClean="0">
                <a:latin typeface="Arial" charset="0"/>
              </a:rPr>
              <a:pPr/>
              <a:t>14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 smtClean="0"/>
              <a:t>Attacks on Cryptographic Protocols</a:t>
            </a:r>
            <a:endParaRPr lang="en-A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weakest point in the system may not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See Ferguson &amp; Schneier, </a:t>
            </a:r>
            <a:r>
              <a:rPr lang="en-US" sz="2400" i="1" smtClean="0"/>
              <a:t>Practical Cryptography, </a:t>
            </a:r>
            <a:r>
              <a:rPr lang="en-US" sz="2400" smtClean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For example: you should consider what identification was required, when a CA accepted a key, before you accept any public key from that CA as a “proof of identity”.</a:t>
            </a:r>
            <a:endParaRPr lang="en-AU" sz="2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559AD6A1-88D7-4C26-A3BA-6C665201CF2F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Limitations and Usage of PKI</a:t>
            </a:r>
            <a:endParaRPr lang="en-A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66800"/>
            <a:ext cx="8207375" cy="5386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If a Certificate Authority is offline, or if you can’t be bothered to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Warning: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Key Continuity Management is an alternative to PKI.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The first time someone presents a key, you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When someone presents a key that you have previously accepted, it’s probably ok.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If someone presents a changed key, you should think carefully before accepting!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This idea was introduced in SSH, in 1996.  It was named, and identified as a general design principle, by Peter Gutmann (</a:t>
            </a:r>
            <a:r>
              <a:rPr lang="en-AU" sz="2000" smtClean="0">
                <a:hlinkClick r:id="rId2"/>
              </a:rPr>
              <a:t>http://www.cs.auckland.ac.nz/~pgut001/</a:t>
            </a:r>
            <a:r>
              <a:rPr lang="en-AU" sz="200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smtClean="0"/>
              <a:t>Reference: Simson Garfinkel, in </a:t>
            </a:r>
            <a:r>
              <a:rPr lang="en-AU" sz="2000" smtClean="0">
                <a:hlinkClick r:id="rId3"/>
              </a:rPr>
              <a:t>http://www.simson.net/thesis/pki3.pdf</a:t>
            </a:r>
            <a:endParaRPr lang="en-AU" sz="20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1BD42389-8385-453E-ADB3-5DFFC832351A}" type="slidenum">
              <a:rPr lang="en-US" sz="1000" smtClean="0">
                <a:latin typeface="Arial" charset="0"/>
              </a:rPr>
              <a:pPr/>
              <a:t>16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 smtClean="0"/>
              <a:t>Identification and Authentication</a:t>
            </a:r>
            <a:endParaRPr lang="en-A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dirty="0" smtClean="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 dirty="0" smtClean="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 dirty="0" smtClean="0"/>
              <a:t>Warning: you (and others) must trust the operations of your local machine!  We’ll return to this subject…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AF7A7D31-390B-43E2-97D1-79A5F06EE790}" type="slidenum">
              <a:rPr lang="en-US" sz="1000" smtClean="0">
                <a:latin typeface="Arial" charset="0"/>
              </a:rPr>
              <a:pPr/>
              <a:t>17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 dirty="0" smtClean="0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dirty="0" smtClean="0"/>
              <a:t>Christian Collberg &amp; Clark Thomborson</a:t>
            </a:r>
          </a:p>
          <a:p>
            <a:r>
              <a:rPr lang="en-NZ" sz="2800" i="1" dirty="0" smtClean="0"/>
              <a:t>IEEE Transactions on Software Engineering 28:8, </a:t>
            </a:r>
            <a:r>
              <a:rPr lang="en-NZ" sz="2800" dirty="0" smtClean="0"/>
              <a:t>735-746, August </a:t>
            </a:r>
            <a:r>
              <a:rPr lang="en-NZ" sz="2800" dirty="0" smtClean="0"/>
              <a:t>2002</a:t>
            </a:r>
            <a:endParaRPr lang="en-NZ" sz="2800" i="1" dirty="0" smtClean="0"/>
          </a:p>
          <a:p>
            <a:endParaRPr lang="en-NZ" sz="2000" i="1" dirty="0" smtClean="0"/>
          </a:p>
          <a:p>
            <a:r>
              <a:rPr lang="en-NZ" sz="2000" i="1" dirty="0" smtClean="0"/>
              <a:t>Note: This article is not on the 725 reading list.  </a:t>
            </a:r>
          </a:p>
          <a:p>
            <a:r>
              <a:rPr lang="en-NZ" sz="2000" i="1" dirty="0" smtClean="0"/>
              <a:t>Author’s copy available at</a:t>
            </a:r>
            <a:r>
              <a:rPr lang="en-NZ" i="1" dirty="0" smtClean="0"/>
              <a:t> </a:t>
            </a:r>
            <a:r>
              <a:rPr lang="en-NZ" sz="1800" dirty="0">
                <a:hlinkClick r:id="rId2"/>
              </a:rPr>
              <a:t>http://www.cs.auckland.ac.nz/~cthombor/Pubs/Old/WatermarkingTPandObf.pdf</a:t>
            </a:r>
            <a:endParaRPr lang="en-NZ" sz="1800" i="1" dirty="0" smtClean="0"/>
          </a:p>
          <a:p>
            <a:endParaRPr lang="en-US" i="1" dirty="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B67FC613-BB3C-4721-B813-1A3A4C783860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Visible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chemeClr val="accent2"/>
                </a:solidFill>
              </a:rPr>
              <a:t>invisible</a:t>
            </a:r>
            <a:r>
              <a:rPr lang="en-US" sz="2400" smtClean="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Robust</a:t>
            </a:r>
            <a:r>
              <a:rPr lang="en-US" sz="2400" smtClean="0"/>
              <a:t> (difficult to remove) or </a:t>
            </a:r>
            <a:r>
              <a:rPr lang="en-US" sz="2400" smtClean="0">
                <a:solidFill>
                  <a:schemeClr val="accent2"/>
                </a:solidFill>
              </a:rPr>
              <a:t>fragile</a:t>
            </a:r>
            <a:r>
              <a:rPr lang="en-US" sz="240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Watermarking</a:t>
            </a:r>
            <a:r>
              <a:rPr lang="en-US" sz="2400" smtClean="0"/>
              <a:t> (only one extra message per cover) or </a:t>
            </a:r>
            <a:r>
              <a:rPr lang="en-US" sz="2400" smtClean="0">
                <a:solidFill>
                  <a:schemeClr val="accent2"/>
                </a:solidFill>
              </a:rPr>
              <a:t>fingerprinting</a:t>
            </a:r>
            <a:r>
              <a:rPr lang="en-US" sz="2400" smtClean="0"/>
              <a:t> (different versions of the cover carry different messages).</a:t>
            </a:r>
            <a:endParaRPr lang="en-US" sz="28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33B20386-DC8A-4812-89C9-E92103CD273B}" type="slidenum">
              <a:rPr lang="en-US" sz="1000" smtClean="0">
                <a:latin typeface="Arial" charset="0"/>
              </a:rPr>
              <a:pPr/>
              <a:t>19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913"/>
            <a:ext cx="8856984" cy="935831"/>
          </a:xfrm>
        </p:spPr>
        <p:txBody>
          <a:bodyPr/>
          <a:lstStyle/>
          <a:p>
            <a:r>
              <a:rPr lang="en-AU" sz="3200" dirty="0" smtClean="0"/>
              <a:t>My Attack </a:t>
            </a:r>
            <a:r>
              <a:rPr lang="en-AU" sz="3200" dirty="0" smtClean="0"/>
              <a:t>Taxonomy for Communication </a:t>
            </a:r>
            <a:r>
              <a:rPr lang="en-AU" sz="3200" dirty="0" smtClean="0"/>
              <a:t>Systems </a:t>
            </a:r>
            <a:r>
              <a:rPr lang="en-AU" sz="3200" dirty="0" smtClean="0">
                <a:solidFill>
                  <a:srgbClr val="FF0000"/>
                </a:solidFill>
              </a:rPr>
              <a:t>with </a:t>
            </a:r>
            <a:r>
              <a:rPr lang="en-AU" sz="3200" dirty="0">
                <a:solidFill>
                  <a:srgbClr val="FF0000"/>
                </a:solidFill>
              </a:rPr>
              <a:t>A</a:t>
            </a:r>
            <a:r>
              <a:rPr lang="en-AU" sz="3200" dirty="0" smtClean="0">
                <a:solidFill>
                  <a:srgbClr val="FF0000"/>
                </a:solidFill>
              </a:rPr>
              <a:t>ccess </a:t>
            </a:r>
            <a:r>
              <a:rPr lang="en-AU" sz="3200" dirty="0">
                <a:solidFill>
                  <a:srgbClr val="FF0000"/>
                </a:solidFill>
              </a:rPr>
              <a:t>C</a:t>
            </a:r>
            <a:r>
              <a:rPr lang="en-AU" sz="3200" dirty="0" smtClean="0">
                <a:solidFill>
                  <a:srgbClr val="FF0000"/>
                </a:solidFill>
              </a:rPr>
              <a:t>ontrol and Identification</a:t>
            </a:r>
            <a:endParaRPr lang="en-AU" sz="3200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1"/>
            <a:ext cx="8280920" cy="496852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b="1" i="1" dirty="0" smtClean="0"/>
              <a:t>Interception</a:t>
            </a:r>
            <a:r>
              <a:rPr lang="en-US" sz="2800" i="1" dirty="0" smtClean="0"/>
              <a:t> </a:t>
            </a:r>
            <a:r>
              <a:rPr lang="en-US" sz="2800" dirty="0" smtClean="0"/>
              <a:t>(attacker reads the message);</a:t>
            </a:r>
            <a:r>
              <a:rPr lang="en-US" sz="2800" i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2800" b="1" i="1" dirty="0"/>
              <a:t>Interruption</a:t>
            </a:r>
            <a:r>
              <a:rPr lang="en-US" sz="2800" i="1" dirty="0" smtClean="0"/>
              <a:t> </a:t>
            </a:r>
            <a:r>
              <a:rPr lang="en-US" sz="2800" dirty="0" smtClean="0"/>
              <a:t>(attacker prevents </a:t>
            </a:r>
            <a:r>
              <a:rPr lang="en-US" sz="2800" dirty="0" smtClean="0"/>
              <a:t>message delivery</a:t>
            </a:r>
            <a:r>
              <a:rPr lang="en-US" sz="2800" dirty="0" smtClean="0"/>
              <a:t>);</a:t>
            </a:r>
          </a:p>
          <a:p>
            <a:pPr marL="609600" indent="-609600">
              <a:buFontTx/>
              <a:buAutoNum type="arabicPeriod"/>
            </a:pPr>
            <a:r>
              <a:rPr lang="en-US" sz="2800" b="1" i="1" dirty="0"/>
              <a:t>Modificatio</a:t>
            </a:r>
            <a:r>
              <a:rPr lang="en-US" sz="2800" b="1" i="1" dirty="0"/>
              <a:t>n</a:t>
            </a:r>
            <a:r>
              <a:rPr lang="en-US" sz="2800" i="1" dirty="0" smtClean="0"/>
              <a:t> </a:t>
            </a:r>
            <a:r>
              <a:rPr lang="en-US" sz="2800" dirty="0" smtClean="0"/>
              <a:t>(attacker changes </a:t>
            </a:r>
            <a:r>
              <a:rPr lang="en-US" sz="2800" dirty="0" smtClean="0"/>
              <a:t>a </a:t>
            </a:r>
            <a:r>
              <a:rPr lang="en-US" sz="2800" dirty="0" smtClean="0"/>
              <a:t>message);</a:t>
            </a:r>
          </a:p>
          <a:p>
            <a:pPr marL="609600" indent="-609600">
              <a:buFontTx/>
              <a:buAutoNum type="arabicPeriod"/>
            </a:pPr>
            <a:r>
              <a:rPr lang="en-AU" sz="2800" b="1" i="1" dirty="0" smtClean="0"/>
              <a:t>Impersonation</a:t>
            </a:r>
            <a:r>
              <a:rPr lang="en-AU" sz="2800" dirty="0" smtClean="0"/>
              <a:t> </a:t>
            </a:r>
            <a:r>
              <a:rPr lang="en-AU" sz="2800" dirty="0" smtClean="0"/>
              <a:t>(attacker pretends to be </a:t>
            </a:r>
            <a:r>
              <a:rPr lang="en-AU" sz="2800" dirty="0" smtClean="0"/>
              <a:t>an </a:t>
            </a:r>
            <a:r>
              <a:rPr lang="en-AU" sz="2800" dirty="0" smtClean="0">
                <a:solidFill>
                  <a:srgbClr val="FF0000"/>
                </a:solidFill>
              </a:rPr>
              <a:t>authorised</a:t>
            </a:r>
            <a:r>
              <a:rPr lang="en-AU" sz="2800" dirty="0" smtClean="0"/>
              <a:t> receiver);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800" b="1" i="1" dirty="0"/>
              <a:t>Fabrication</a:t>
            </a:r>
            <a:r>
              <a:rPr lang="en-US" sz="2800" dirty="0"/>
              <a:t> (attacker </a:t>
            </a:r>
            <a:r>
              <a:rPr lang="en-US" sz="2800" dirty="0" smtClean="0"/>
              <a:t>pretends to be an </a:t>
            </a:r>
            <a:r>
              <a:rPr lang="en-US" sz="2800" dirty="0" err="1" smtClean="0">
                <a:solidFill>
                  <a:srgbClr val="FF0000"/>
                </a:solidFill>
              </a:rPr>
              <a:t>authorised</a:t>
            </a:r>
            <a:r>
              <a:rPr lang="en-US" sz="2800" dirty="0" smtClean="0"/>
              <a:t> sender);</a:t>
            </a:r>
            <a:endParaRPr lang="en-AU" sz="2800" dirty="0" smtClean="0"/>
          </a:p>
          <a:p>
            <a:pPr marL="609600" indent="-609600">
              <a:buFontTx/>
              <a:buAutoNum type="arabicPeriod"/>
            </a:pPr>
            <a:r>
              <a:rPr lang="en-AU" sz="2800" b="1" i="1" dirty="0"/>
              <a:t>Repudiation</a:t>
            </a:r>
            <a:r>
              <a:rPr lang="en-AU" sz="2800" dirty="0" smtClean="0"/>
              <a:t> (attacker </a:t>
            </a:r>
            <a:r>
              <a:rPr lang="en-AU" sz="2800" dirty="0" smtClean="0"/>
              <a:t>falsely </a:t>
            </a:r>
            <a:r>
              <a:rPr lang="en-AU" sz="2800" dirty="0" smtClean="0"/>
              <a:t>asserts that they did not send or receive a message</a:t>
            </a:r>
            <a:r>
              <a:rPr lang="en-AU" sz="2800" dirty="0" smtClean="0"/>
              <a:t>).</a:t>
            </a:r>
          </a:p>
          <a:p>
            <a:pPr marL="609600" indent="-609600">
              <a:buFontTx/>
              <a:buAutoNum type="arabicPeriod"/>
            </a:pPr>
            <a:r>
              <a:rPr lang="en-AU" sz="2800" b="1" i="1" dirty="0">
                <a:solidFill>
                  <a:srgbClr val="FF0000"/>
                </a:solidFill>
              </a:rPr>
              <a:t>Subversion</a:t>
            </a:r>
            <a:r>
              <a:rPr lang="en-AU" sz="2800" dirty="0" smtClean="0"/>
              <a:t> (two or more attackers communicate on a </a:t>
            </a:r>
            <a:r>
              <a:rPr lang="en-AU" sz="2800" dirty="0" err="1" smtClean="0"/>
              <a:t>stegochannel</a:t>
            </a:r>
            <a:r>
              <a:rPr lang="en-AU" sz="2800" dirty="0" smtClean="0"/>
              <a:t>).</a:t>
            </a:r>
            <a:endParaRPr lang="en-AU" sz="2800" i="1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8B74475A-B61A-4F2F-88C0-D14E8096693F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Watermarks should be </a:t>
            </a:r>
            <a:r>
              <a:rPr lang="en-US" sz="2800" dirty="0" smtClean="0">
                <a:solidFill>
                  <a:srgbClr val="FF0000"/>
                </a:solidFill>
              </a:rPr>
              <a:t>stealthy</a:t>
            </a:r>
            <a:r>
              <a:rPr lang="en-US" sz="2800" dirty="0" smtClean="0"/>
              <a:t> -- difficult for an adversary to locate.</a:t>
            </a:r>
          </a:p>
          <a:p>
            <a:r>
              <a:rPr lang="en-US" sz="2800" dirty="0" smtClean="0"/>
              <a:t>Watermarks should be </a:t>
            </a:r>
            <a:r>
              <a:rPr lang="en-US" sz="2800" dirty="0" smtClean="0">
                <a:solidFill>
                  <a:srgbClr val="FF0000"/>
                </a:solidFill>
              </a:rPr>
              <a:t>resilient</a:t>
            </a:r>
            <a:r>
              <a:rPr lang="en-US" sz="2800" dirty="0" smtClean="0"/>
              <a:t> to attack -- resisting attempts at removal even if they are located.</a:t>
            </a:r>
          </a:p>
          <a:p>
            <a:r>
              <a:rPr lang="en-US" sz="2800" dirty="0" smtClean="0"/>
              <a:t>Watermarks should have a </a:t>
            </a:r>
            <a:r>
              <a:rPr lang="en-US" sz="2800" dirty="0" smtClean="0">
                <a:solidFill>
                  <a:srgbClr val="FF0000"/>
                </a:solidFill>
              </a:rPr>
              <a:t>high data-rate</a:t>
            </a:r>
            <a:r>
              <a:rPr lang="en-US" sz="2800" dirty="0" smtClean="0"/>
              <a:t> -- so that we can store a meaningful message without significantly increasing the size of the object. 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BAB3311E-AE2C-4F72-970A-36C305CA1E83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Subtractive</a:t>
            </a:r>
            <a:r>
              <a:rPr lang="en-US" sz="2800" smtClean="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Additive</a:t>
            </a:r>
            <a:r>
              <a:rPr lang="en-US" sz="2800" smtClean="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Distortive</a:t>
            </a:r>
            <a:r>
              <a:rPr lang="en-US" sz="2800" smtClean="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Collusive</a:t>
            </a:r>
            <a:r>
              <a:rPr lang="en-US" sz="2800" smtClean="0"/>
              <a:t> attacks: examine two fingerprinted objects, or a watermarked object and its unwatermarked cover; find the differences; construct a new object without a recognisable mark.</a:t>
            </a:r>
            <a:endParaRPr lang="en-US" sz="2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B931C257-1EA8-43A7-8599-82AF1A8AA063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Obfuscation</a:t>
            </a:r>
            <a:r>
              <a:rPr lang="en-US" sz="2800" smtClean="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Tamperproofing</a:t>
            </a:r>
            <a:r>
              <a:rPr lang="en-US" sz="2800" smtClean="0"/>
              <a:t>: we can add integrity-checking code that (almost always) renders it unusable if the object is modified.</a:t>
            </a:r>
            <a:endParaRPr lang="en-US" sz="2800" b="1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6694823D-E33F-4157-BEC7-E6AE7DCFCAC1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Classification of Software Watermarks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executable.</a:t>
            </a:r>
          </a:p>
          <a:p>
            <a:pPr>
              <a:buFont typeface="Wingdings" pitchFamily="2" charset="2"/>
              <a:buChar char="F"/>
            </a:pPr>
            <a:r>
              <a:rPr lang="en-US" sz="2800" smtClean="0">
                <a:solidFill>
                  <a:srgbClr val="FF0000"/>
                </a:solidFill>
              </a:rPr>
              <a:t>Dynamic data</a:t>
            </a:r>
            <a:r>
              <a:rPr lang="en-US" sz="2800" smtClean="0"/>
              <a:t> watermarks are stored in a program’s execution state.  Such watermarks are resilient to distortive (obfuscation) attacks.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E70CDF07-FD2A-434D-9389-CEA1B25DA136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Watermarks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800" smtClean="0"/>
              <a:t> are carried (steganographically) in the instruction execution sequence of a program, when it is given a special input.</a:t>
            </a:r>
          </a:p>
          <a:p>
            <a:pPr>
              <a:buFont typeface="Wingdings" pitchFamily="2" charset="2"/>
              <a:buChar char="F"/>
            </a:pPr>
            <a:r>
              <a:rPr lang="en-US" sz="2800" b="1" smtClean="0">
                <a:solidFill>
                  <a:srgbClr val="FF0000"/>
                </a:solidFill>
              </a:rPr>
              <a:t>Data Structure Watermarks</a:t>
            </a:r>
            <a:r>
              <a:rPr lang="en-US" sz="2800" smtClean="0"/>
              <a:t> are built (steganographically) by a program, when it is given a special input sequence (possibly null).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23B8A205-7482-4B59-B42C-AD6DD7FE85C7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smtClean="0"/>
              <a:t>The watermark is visible -- if you know where to look!</a:t>
            </a:r>
          </a:p>
          <a:p>
            <a:r>
              <a:rPr lang="en-US" sz="2800" smtClean="0"/>
              <a:t>Not resilient, once the secret is out.</a:t>
            </a:r>
          </a:p>
          <a:p>
            <a:r>
              <a:rPr lang="en-US" sz="2800" smtClean="0"/>
              <a:t>See www.eeggs.com</a:t>
            </a:r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2911E865-DE0C-45AD-97C5-F8966745D4C1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We were the first (in 1997) to use “opaque predicates” to obfuscate the control structure of software.</a:t>
            </a: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{A; B } </a:t>
            </a:r>
            <a:r>
              <a:rPr lang="en-US" sz="2800" smtClean="0">
                <a:sym typeface="Symbol" pitchFamily="18" charset="2"/>
              </a:rPr>
              <a:t></a:t>
            </a:r>
            <a:endParaRPr lang="en-US" sz="28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9623" name="Text Box 55"/>
          <p:cNvSpPr txBox="1">
            <a:spLocks noChangeArrowheads="1"/>
          </p:cNvSpPr>
          <p:nvPr/>
        </p:nvSpPr>
        <p:spPr bwMode="auto">
          <a:xfrm>
            <a:off x="1371600" y="6186488"/>
            <a:ext cx="4367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solidFill>
                  <a:srgbClr val="FF0000"/>
                </a:solidFill>
              </a:rPr>
              <a:t>(“always false” is not shown)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2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Software obfuscation can make it more difficult for pirates to defeat standard tamperproofing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watermarking can embed “ownership marks” in software, making it difficult for anyone to be sure that they have “removed all the marks”.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R&amp;D is required before robust obfuscating and watermarking tools will be easy to use.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smtClean="0"/>
              <a:t>Analysing a Security Requirement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/>
          <a:lstStyle/>
          <a:p>
            <a:pPr>
              <a:spcAft>
                <a:spcPct val="25000"/>
              </a:spcAft>
            </a:pPr>
            <a:r>
              <a:rPr lang="en-US" sz="2800" dirty="0" smtClean="0"/>
              <a:t>“Suppose a sender [</a:t>
            </a:r>
            <a:r>
              <a:rPr lang="en-US" sz="2800" b="1" dirty="0" smtClean="0">
                <a:solidFill>
                  <a:schemeClr val="accent1"/>
                </a:solidFill>
              </a:rPr>
              <a:t>Alice</a:t>
            </a:r>
            <a:r>
              <a:rPr lang="en-US" sz="2800" dirty="0" smtClean="0"/>
              <a:t>]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wants </a:t>
            </a:r>
            <a:r>
              <a:rPr lang="en-US" sz="2800" dirty="0" smtClean="0"/>
              <a:t>to send a message to a receiver [</a:t>
            </a:r>
            <a:r>
              <a:rPr lang="en-US" sz="2800" b="1" dirty="0" smtClean="0">
                <a:solidFill>
                  <a:schemeClr val="accent2"/>
                </a:solidFill>
              </a:rPr>
              <a:t>Bob</a:t>
            </a:r>
            <a:r>
              <a:rPr lang="en-US" sz="2800" dirty="0" smtClean="0"/>
              <a:t>].</a:t>
            </a:r>
          </a:p>
          <a:p>
            <a:pPr marL="857250" lvl="1" indent="-457200">
              <a:spcAft>
                <a:spcPct val="25000"/>
              </a:spcAft>
            </a:pPr>
            <a:r>
              <a:rPr lang="en-US" dirty="0" smtClean="0"/>
              <a:t>Moreover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b="1" dirty="0" smtClean="0">
                <a:solidFill>
                  <a:schemeClr val="accent1"/>
                </a:solidFill>
              </a:rPr>
              <a:t>Alice</a:t>
            </a:r>
            <a:r>
              <a:rPr lang="en-US" dirty="0" smtClean="0"/>
              <a:t>] wants to send the message securely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b="1" dirty="0" smtClean="0">
                <a:solidFill>
                  <a:schemeClr val="accent1"/>
                </a:solidFill>
              </a:rPr>
              <a:t>Alice</a:t>
            </a:r>
            <a:r>
              <a:rPr lang="en-US" dirty="0" smtClean="0"/>
              <a:t>] wants to make sure </a:t>
            </a:r>
            <a:r>
              <a:rPr lang="en-US" dirty="0" smtClean="0"/>
              <a:t>an</a:t>
            </a:r>
            <a:br>
              <a:rPr lang="en-US" dirty="0" smtClean="0"/>
            </a:br>
            <a:r>
              <a:rPr lang="en-US" dirty="0" smtClean="0"/>
              <a:t>eavesdropper [</a:t>
            </a:r>
            <a:r>
              <a:rPr lang="en-US" b="1" dirty="0" smtClean="0">
                <a:solidFill>
                  <a:srgbClr val="FF0000"/>
                </a:solidFill>
              </a:rPr>
              <a:t>Eve</a:t>
            </a:r>
            <a:r>
              <a:rPr lang="en-US" dirty="0" smtClean="0"/>
              <a:t>] </a:t>
            </a:r>
            <a:r>
              <a:rPr lang="en-US" dirty="0" smtClean="0"/>
              <a:t>cannot read the message.” </a:t>
            </a:r>
            <a:endParaRPr lang="en-US" dirty="0" smtClean="0"/>
          </a:p>
          <a:p>
            <a:pPr>
              <a:spcAft>
                <a:spcPct val="25000"/>
              </a:spcAft>
            </a:pPr>
            <a:r>
              <a:rPr lang="en-US" sz="2800" dirty="0" smtClean="0"/>
              <a:t>(</a:t>
            </a:r>
            <a:r>
              <a:rPr lang="en-US" sz="2800" dirty="0" err="1" smtClean="0"/>
              <a:t>Schneier</a:t>
            </a:r>
            <a:r>
              <a:rPr lang="en-US" sz="2800" dirty="0" smtClean="0"/>
              <a:t>, </a:t>
            </a:r>
            <a:r>
              <a:rPr lang="en-US" sz="2800" i="1" dirty="0" smtClean="0"/>
              <a:t>Applied Cryptography</a:t>
            </a:r>
            <a:r>
              <a:rPr lang="en-US" sz="2800" dirty="0" smtClean="0"/>
              <a:t>,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edition, 1996)</a:t>
            </a:r>
          </a:p>
          <a:p>
            <a:pPr>
              <a:spcAft>
                <a:spcPct val="25000"/>
              </a:spcAft>
            </a:pPr>
            <a:r>
              <a:rPr lang="en-US" sz="2800" b="1" dirty="0" smtClean="0"/>
              <a:t>Exercise 1.</a:t>
            </a:r>
            <a:r>
              <a:rPr lang="en-US" sz="2800" dirty="0" smtClean="0"/>
              <a:t> Draw a picture of this scenario.</a:t>
            </a:r>
          </a:p>
          <a:p>
            <a:pPr>
              <a:spcAft>
                <a:spcPct val="25000"/>
              </a:spcAft>
            </a:pPr>
            <a:r>
              <a:rPr lang="en-US" sz="2800" b="1" dirty="0" smtClean="0"/>
              <a:t>Exercise 2.</a:t>
            </a:r>
            <a:r>
              <a:rPr lang="en-US" sz="2800" dirty="0" smtClean="0"/>
              <a:t> Discuss Alice’s security requirements, using the </a:t>
            </a:r>
            <a:r>
              <a:rPr lang="en-US" sz="2800" dirty="0" smtClean="0"/>
              <a:t>terminology developed </a:t>
            </a:r>
            <a:r>
              <a:rPr lang="en-US" sz="2800" dirty="0" smtClean="0"/>
              <a:t>in </a:t>
            </a:r>
            <a:r>
              <a:rPr lang="en-US" sz="2800" dirty="0" err="1" smtClean="0"/>
              <a:t>CompSci</a:t>
            </a:r>
            <a:r>
              <a:rPr lang="en-US" sz="2800" dirty="0" smtClean="0"/>
              <a:t> </a:t>
            </a:r>
            <a:r>
              <a:rPr lang="en-US" sz="2800" dirty="0" smtClean="0"/>
              <a:t>725. </a:t>
            </a:r>
            <a:endParaRPr lang="en-AU" sz="2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err="1" smtClean="0">
                <a:latin typeface="Arial" charset="0"/>
              </a:rPr>
              <a:t>CompSci</a:t>
            </a:r>
            <a:r>
              <a:rPr lang="en-US" sz="1000" dirty="0" smtClean="0">
                <a:latin typeface="Arial" charset="0"/>
              </a:rPr>
              <a:t> 725sc07-10.</a:t>
            </a:r>
            <a:fld id="{65CA9F77-7B5A-4032-BF63-14FED025524C}" type="slidenum">
              <a:rPr lang="en-US" sz="1000" smtClean="0">
                <a:latin typeface="Arial" charset="0"/>
              </a:rPr>
              <a:pPr/>
              <a:t>3</a:t>
            </a:fld>
            <a:endParaRPr lang="en-US" sz="1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38" y="3044825"/>
            <a:ext cx="7772400" cy="3384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Cryptology</a:t>
            </a:r>
            <a:r>
              <a:rPr lang="en-US" dirty="0" smtClean="0"/>
              <a:t>: the art (science) of communication with secret codes.  Includes 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Cryptography:</a:t>
            </a:r>
            <a:r>
              <a:rPr lang="en-US" dirty="0" smtClean="0"/>
              <a:t> the making of secret codes.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Cryptanalysis:</a:t>
            </a:r>
            <a:r>
              <a:rPr lang="en-US" dirty="0" smtClean="0"/>
              <a:t> </a:t>
            </a:r>
            <a:r>
              <a:rPr lang="en-US" dirty="0" smtClean="0"/>
              <a:t>“breaking” codes, so that the plaintext of a message is revealed.</a:t>
            </a:r>
          </a:p>
          <a:p>
            <a:pPr>
              <a:lnSpc>
                <a:spcPct val="90000"/>
              </a:lnSpc>
            </a:pPr>
            <a:r>
              <a:rPr lang="en-AU" dirty="0" smtClean="0"/>
              <a:t>Exercise 3: </a:t>
            </a:r>
            <a:r>
              <a:rPr lang="en-AU" sz="2800" dirty="0" smtClean="0"/>
              <a:t>Let </a:t>
            </a:r>
            <a:r>
              <a:rPr lang="en-AU" sz="2800" b="1" dirty="0" smtClean="0">
                <a:solidFill>
                  <a:srgbClr val="FF0000"/>
                </a:solidFill>
              </a:rPr>
              <a:t>Eve</a:t>
            </a:r>
            <a:r>
              <a:rPr lang="en-AU" sz="2800" dirty="0" smtClean="0"/>
              <a:t> be a cryptographer with access to the </a:t>
            </a:r>
            <a:r>
              <a:rPr lang="en-AU" sz="2800" dirty="0" err="1" smtClean="0"/>
              <a:t>ciphertext</a:t>
            </a:r>
            <a:r>
              <a:rPr lang="en-AU" sz="2800" dirty="0" smtClean="0"/>
              <a:t>.  For each of the attacks in my taxonomy, who are the threat agents? </a:t>
            </a:r>
            <a:endParaRPr lang="en-AU" sz="28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998538"/>
          </a:xfrm>
        </p:spPr>
        <p:txBody>
          <a:bodyPr/>
          <a:lstStyle/>
          <a:p>
            <a:r>
              <a:rPr lang="en-US" smtClean="0"/>
              <a:t>Terminology of Cryptography</a:t>
            </a:r>
            <a:endParaRPr lang="en-AU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66963" y="2344738"/>
            <a:ext cx="2039937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Encryption</a:t>
            </a:r>
            <a:endParaRPr lang="en-AU" sz="28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476750" y="1201738"/>
            <a:ext cx="20415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Decryption</a:t>
            </a:r>
            <a:endParaRPr lang="en-AU" sz="28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17550" y="1196975"/>
            <a:ext cx="952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accent1"/>
                </a:solidFill>
              </a:rPr>
              <a:t>Alice</a:t>
            </a:r>
            <a:endParaRPr lang="en-AU" sz="2800" b="1" dirty="0">
              <a:solidFill>
                <a:schemeClr val="accent1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863482" y="2339975"/>
            <a:ext cx="803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accent2"/>
                </a:solidFill>
              </a:rPr>
              <a:t>Bob</a:t>
            </a:r>
            <a:endParaRPr lang="en-AU" sz="2800" b="1" dirty="0">
              <a:solidFill>
                <a:schemeClr val="accent2"/>
              </a:solidFill>
            </a:endParaRPr>
          </a:p>
        </p:txBody>
      </p:sp>
      <p:cxnSp>
        <p:nvCxnSpPr>
          <p:cNvPr id="18440" name="AutoShape 8"/>
          <p:cNvCxnSpPr>
            <a:cxnSpLocks noChangeShapeType="1"/>
            <a:stCxn id="18438" idx="2"/>
            <a:endCxn id="18436" idx="1"/>
          </p:cNvCxnSpPr>
          <p:nvPr/>
        </p:nvCxnSpPr>
        <p:spPr bwMode="auto">
          <a:xfrm rot="16200000" flipH="1">
            <a:off x="1332707" y="1575594"/>
            <a:ext cx="893762" cy="11747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AutoShape 9"/>
          <p:cNvCxnSpPr>
            <a:cxnSpLocks noChangeShapeType="1"/>
            <a:stCxn id="18436" idx="0"/>
            <a:endCxn id="18437" idx="1"/>
          </p:cNvCxnSpPr>
          <p:nvPr/>
        </p:nvCxnSpPr>
        <p:spPr bwMode="auto">
          <a:xfrm rot="-5400000">
            <a:off x="3493294" y="1361281"/>
            <a:ext cx="877888" cy="10890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AutoShape 10"/>
          <p:cNvCxnSpPr>
            <a:cxnSpLocks noChangeShapeType="1"/>
            <a:stCxn id="18437" idx="2"/>
            <a:endCxn id="18439" idx="1"/>
          </p:cNvCxnSpPr>
          <p:nvPr/>
        </p:nvCxnSpPr>
        <p:spPr bwMode="auto">
          <a:xfrm rot="16200000" flipH="1">
            <a:off x="5744892" y="1482995"/>
            <a:ext cx="871210" cy="1365969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331913" y="1700213"/>
            <a:ext cx="1425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1">
                <a:solidFill>
                  <a:srgbClr val="FF0000"/>
                </a:solidFill>
              </a:rPr>
              <a:t>plaintext</a:t>
            </a:r>
            <a:endParaRPr lang="en-AU" sz="2800" i="1">
              <a:solidFill>
                <a:srgbClr val="FF0000"/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795963" y="1806575"/>
            <a:ext cx="1425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1">
                <a:solidFill>
                  <a:srgbClr val="FF0000"/>
                </a:solidFill>
              </a:rPr>
              <a:t>plaintext</a:t>
            </a:r>
            <a:endParaRPr lang="en-AU" sz="2800" i="1">
              <a:solidFill>
                <a:srgbClr val="FF0000"/>
              </a:solidFill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3421063" y="1773238"/>
            <a:ext cx="1601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i="1">
                <a:solidFill>
                  <a:srgbClr val="FF0000"/>
                </a:solidFill>
              </a:rPr>
              <a:t>ciphertext</a:t>
            </a:r>
            <a:endParaRPr lang="en-AU" sz="2800" i="1">
              <a:solidFill>
                <a:srgbClr val="FF0000"/>
              </a:solidFill>
            </a:endParaRP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827088" y="2420938"/>
            <a:ext cx="655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i="1">
                <a:solidFill>
                  <a:srgbClr val="FF0000"/>
                </a:solidFill>
              </a:rPr>
              <a:t>key</a:t>
            </a:r>
            <a:endParaRPr lang="en-AU" sz="2800" i="1">
              <a:solidFill>
                <a:srgbClr val="FF0000"/>
              </a:solidFill>
            </a:endParaRPr>
          </a:p>
        </p:txBody>
      </p:sp>
      <p:cxnSp>
        <p:nvCxnSpPr>
          <p:cNvPr id="18447" name="AutoShape 18"/>
          <p:cNvCxnSpPr>
            <a:cxnSpLocks noChangeShapeType="1"/>
            <a:stCxn id="18438" idx="1"/>
            <a:endCxn id="18436" idx="1"/>
          </p:cNvCxnSpPr>
          <p:nvPr/>
        </p:nvCxnSpPr>
        <p:spPr bwMode="auto">
          <a:xfrm rot="10800000" flipH="1" flipV="1">
            <a:off x="717550" y="1457325"/>
            <a:ext cx="1649413" cy="1152525"/>
          </a:xfrm>
          <a:prstGeom prst="curvedConnector3">
            <a:avLst>
              <a:gd name="adj1" fmla="val -1386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7877175" y="1757363"/>
            <a:ext cx="655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i="1">
                <a:solidFill>
                  <a:srgbClr val="FF0000"/>
                </a:solidFill>
              </a:rPr>
              <a:t>key</a:t>
            </a:r>
            <a:endParaRPr lang="en-AU" sz="2800" i="1">
              <a:solidFill>
                <a:srgbClr val="FF0000"/>
              </a:solidFill>
            </a:endParaRPr>
          </a:p>
        </p:txBody>
      </p:sp>
      <p:cxnSp>
        <p:nvCxnSpPr>
          <p:cNvPr id="18449" name="AutoShape 20"/>
          <p:cNvCxnSpPr>
            <a:cxnSpLocks noChangeShapeType="1"/>
            <a:stCxn id="18439" idx="3"/>
            <a:endCxn id="18437" idx="3"/>
          </p:cNvCxnSpPr>
          <p:nvPr/>
        </p:nvCxnSpPr>
        <p:spPr bwMode="auto">
          <a:xfrm flipH="1" flipV="1">
            <a:off x="6518275" y="1466057"/>
            <a:ext cx="1148632" cy="1135528"/>
          </a:xfrm>
          <a:prstGeom prst="curvedConnector3">
            <a:avLst>
              <a:gd name="adj1" fmla="val -1990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mtClean="0"/>
              <a:t>A Simple Encryption Scheme</a:t>
            </a:r>
            <a:endParaRPr lang="en-AU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71600"/>
            <a:ext cx="8232775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Rot(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k,s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)</a:t>
            </a:r>
            <a:r>
              <a:rPr lang="en-US" sz="2800" dirty="0" smtClean="0"/>
              <a:t> : “rotate” each character in string 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s</a:t>
            </a:r>
            <a:r>
              <a:rPr lang="en-US" sz="2800" dirty="0" smtClean="0"/>
              <a:t> by 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k</a:t>
            </a:r>
            <a:r>
              <a:rPr lang="en-US" sz="2800" dirty="0" smtClean="0"/>
              <a:t>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i="1" dirty="0" smtClean="0"/>
              <a:t>     		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for( 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=0; 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&lt;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(s); 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++ 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			s[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] = ( s[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] + k ) mod 26;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		return(s);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Exercise 4: write the corresponding decryption routine.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Exercise 5: how many keys must you try, before you can “break” a </a:t>
            </a:r>
            <a:r>
              <a:rPr lang="en-US" sz="2800" dirty="0" err="1" smtClean="0"/>
              <a:t>ciphertext</a:t>
            </a:r>
            <a:r>
              <a:rPr lang="en-US" sz="2800" dirty="0" smtClean="0"/>
              <a:t> 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Rot(</a:t>
            </a:r>
            <a:r>
              <a:rPr lang="en-US" sz="2400" b="1" dirty="0" err="1" smtClean="0">
                <a:solidFill>
                  <a:srgbClr val="A50021"/>
                </a:solidFill>
                <a:latin typeface="Courier New" pitchFamily="49" charset="0"/>
              </a:rPr>
              <a:t>k,s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)</a:t>
            </a:r>
            <a:r>
              <a:rPr lang="en-US" sz="2800" dirty="0" smtClean="0"/>
              <a:t>?</a:t>
            </a:r>
          </a:p>
          <a:p>
            <a:pPr marL="609600" indent="-609600">
              <a:lnSpc>
                <a:spcPct val="90000"/>
              </a:lnSpc>
            </a:pPr>
            <a:r>
              <a:rPr lang="en-US" sz="2800" dirty="0" smtClean="0"/>
              <a:t>This is a (very weak) “secret-key” encryption scheme, where the secret key is 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k</a:t>
            </a:r>
            <a:r>
              <a:rPr lang="en-US" sz="2800" dirty="0" smtClean="0"/>
              <a:t>.</a:t>
            </a:r>
          </a:p>
          <a:p>
            <a:pPr marL="609600" indent="-609600">
              <a:lnSpc>
                <a:spcPct val="90000"/>
              </a:lnSpc>
            </a:pPr>
            <a:r>
              <a:rPr lang="en-AU" sz="2800" dirty="0" smtClean="0"/>
              <a:t>When </a:t>
            </a:r>
            <a:r>
              <a:rPr lang="en-AU" sz="2400" b="1" dirty="0" smtClean="0">
                <a:solidFill>
                  <a:srgbClr val="A50021"/>
                </a:solidFill>
                <a:latin typeface="Courier New" pitchFamily="49" charset="0"/>
              </a:rPr>
              <a:t>k=3</a:t>
            </a:r>
            <a:r>
              <a:rPr lang="en-AU" sz="2800" dirty="0" smtClean="0"/>
              <a:t>, this is “Caesar’s cipher” [Stamp, p. 22]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F5A4DE34-5349-4860-B44D-307C07B371A3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 smtClean="0"/>
              <a:t>Symmetric and Public-Key Encryption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the decryption key </a:t>
            </a:r>
            <a:r>
              <a:rPr lang="en-US" sz="2800" b="1" smtClean="0">
                <a:solidFill>
                  <a:srgbClr val="A50021"/>
                </a:solidFill>
                <a:latin typeface="Courier New" pitchFamily="49" charset="0"/>
              </a:rPr>
              <a:t>kd</a:t>
            </a:r>
            <a:r>
              <a:rPr lang="en-US" i="1" smtClean="0">
                <a:solidFill>
                  <a:srgbClr val="A50021"/>
                </a:solidFill>
              </a:rPr>
              <a:t> </a:t>
            </a:r>
            <a:r>
              <a:rPr lang="en-US" smtClean="0"/>
              <a:t>can be computed from the encryption key </a:t>
            </a:r>
            <a:r>
              <a:rPr lang="en-US" sz="2800" b="1" smtClean="0">
                <a:solidFill>
                  <a:srgbClr val="A50021"/>
                </a:solidFill>
                <a:latin typeface="Courier New" pitchFamily="49" charset="0"/>
              </a:rPr>
              <a:t>ke</a:t>
            </a:r>
            <a:r>
              <a:rPr lang="en-US" smtClean="0"/>
              <a:t>, then the algorithm is called “symmetric”.</a:t>
            </a:r>
          </a:p>
          <a:p>
            <a:pPr>
              <a:lnSpc>
                <a:spcPct val="90000"/>
              </a:lnSpc>
            </a:pPr>
            <a:r>
              <a:rPr lang="en-US" smtClean="0"/>
              <a:t>Question: is </a:t>
            </a:r>
            <a:r>
              <a:rPr lang="en-US" sz="2800" b="1" smtClean="0">
                <a:solidFill>
                  <a:srgbClr val="A50021"/>
                </a:solidFill>
                <a:latin typeface="Courier New" pitchFamily="49" charset="0"/>
              </a:rPr>
              <a:t>Rot(ke,s)</a:t>
            </a:r>
            <a:r>
              <a:rPr lang="en-US" smtClean="0"/>
              <a:t> a symmetric cipher?</a:t>
            </a:r>
          </a:p>
          <a:p>
            <a:pPr>
              <a:lnSpc>
                <a:spcPct val="90000"/>
              </a:lnSpc>
            </a:pPr>
            <a:r>
              <a:rPr lang="en-US" smtClean="0"/>
              <a:t>If the decryption key </a:t>
            </a:r>
            <a:r>
              <a:rPr lang="en-US" sz="2800" b="1" smtClean="0">
                <a:solidFill>
                  <a:srgbClr val="A50021"/>
                </a:solidFill>
                <a:latin typeface="Courier New" pitchFamily="49" charset="0"/>
              </a:rPr>
              <a:t>kd</a:t>
            </a:r>
            <a:r>
              <a:rPr lang="en-US" smtClean="0"/>
              <a:t> cannot be computed (in a reasonable amount of time) from the encryption key </a:t>
            </a:r>
            <a:r>
              <a:rPr lang="en-US" sz="2800" b="1" smtClean="0">
                <a:solidFill>
                  <a:srgbClr val="A50021"/>
                </a:solidFill>
                <a:latin typeface="Courier New" pitchFamily="49" charset="0"/>
              </a:rPr>
              <a:t>ke</a:t>
            </a:r>
            <a:r>
              <a:rPr lang="en-US" smtClean="0"/>
              <a:t>, then the algorithm is called “asymmetric” or “public-key”.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794CD447-B15E-440C-9346-E56C0B387386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en-US" dirty="0" smtClean="0"/>
              <a:t>One-Time Pads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64096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If our secret key </a:t>
            </a:r>
            <a:r>
              <a:rPr lang="en-US" sz="2400" b="1" i="1" dirty="0" smtClean="0">
                <a:solidFill>
                  <a:srgbClr val="A50021"/>
                </a:solidFill>
              </a:rPr>
              <a:t>K </a:t>
            </a:r>
            <a:r>
              <a:rPr lang="en-US" sz="2400" dirty="0" smtClean="0"/>
              <a:t>is as long as our plaintext message </a:t>
            </a:r>
            <a:r>
              <a:rPr lang="en-US" sz="2400" b="1" i="1" dirty="0" smtClean="0">
                <a:solidFill>
                  <a:srgbClr val="A50021"/>
                </a:solidFill>
              </a:rPr>
              <a:t>P</a:t>
            </a:r>
            <a:r>
              <a:rPr lang="en-US" sz="2400" dirty="0" smtClean="0"/>
              <a:t>, when both are written as binary </a:t>
            </a:r>
            <a:r>
              <a:rPr lang="en-US" sz="2400" dirty="0" err="1" smtClean="0"/>
              <a:t>bitstrings</a:t>
            </a:r>
            <a:r>
              <a:rPr lang="en-US" sz="2400" dirty="0" smtClean="0"/>
              <a:t>, then we can easily compute the bitwise exclusive-or </a:t>
            </a:r>
            <a:r>
              <a:rPr lang="en-US" sz="2400" b="1" i="1" dirty="0" smtClean="0">
                <a:solidFill>
                  <a:srgbClr val="A50021"/>
                </a:solidFill>
              </a:rPr>
              <a:t>K</a:t>
            </a:r>
            <a:r>
              <a:rPr lang="en-US" sz="2400" b="1" dirty="0" smtClean="0">
                <a:solidFill>
                  <a:srgbClr val="A50021"/>
                </a:solidFill>
                <a:sym typeface="Symbol" pitchFamily="18" charset="2"/>
              </a:rPr>
              <a:t></a:t>
            </a:r>
            <a:r>
              <a:rPr lang="en-US" sz="2400" b="1" i="1" dirty="0" smtClean="0">
                <a:solidFill>
                  <a:srgbClr val="A50021"/>
                </a:solidFill>
              </a:rPr>
              <a:t>P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encoding is “provably secure”, if we </a:t>
            </a:r>
            <a:r>
              <a:rPr lang="en-US" sz="2400" b="1" dirty="0" smtClean="0"/>
              <a:t>never</a:t>
            </a:r>
            <a:r>
              <a:rPr lang="en-US" sz="2400" b="1" i="1" dirty="0" smtClean="0"/>
              <a:t> </a:t>
            </a:r>
            <a:r>
              <a:rPr lang="en-US" sz="2400" dirty="0" smtClean="0"/>
              <a:t>re-use the key.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Provably secure = The most efficient way to compute </a:t>
            </a:r>
            <a:r>
              <a:rPr lang="en-US" sz="2400" b="1" i="1" dirty="0" smtClean="0">
                <a:solidFill>
                  <a:srgbClr val="A50021"/>
                </a:solidFill>
              </a:rPr>
              <a:t>P</a:t>
            </a:r>
            <a:r>
              <a:rPr lang="en-US" sz="2400" dirty="0" smtClean="0"/>
              <a:t>, given </a:t>
            </a:r>
            <a:r>
              <a:rPr lang="en-US" sz="2400" b="1" i="1" dirty="0" smtClean="0">
                <a:solidFill>
                  <a:srgbClr val="A50021"/>
                </a:solidFill>
              </a:rPr>
              <a:t>K</a:t>
            </a:r>
            <a:r>
              <a:rPr lang="en-US" sz="2400" b="1" dirty="0" smtClean="0">
                <a:solidFill>
                  <a:srgbClr val="A50021"/>
                </a:solidFill>
                <a:sym typeface="Symbol" pitchFamily="18" charset="2"/>
              </a:rPr>
              <a:t></a:t>
            </a:r>
            <a:r>
              <a:rPr lang="en-US" sz="2400" b="1" i="1" dirty="0" smtClean="0">
                <a:solidFill>
                  <a:srgbClr val="A50021"/>
                </a:solidFill>
              </a:rPr>
              <a:t>P</a:t>
            </a:r>
            <a:r>
              <a:rPr lang="en-US" sz="2400" dirty="0" smtClean="0"/>
              <a:t>, is to try all possible keys </a:t>
            </a:r>
            <a:r>
              <a:rPr lang="en-US" sz="2400" b="1" i="1" dirty="0" smtClean="0">
                <a:solidFill>
                  <a:srgbClr val="A50021"/>
                </a:solidFill>
              </a:rPr>
              <a:t>K</a:t>
            </a:r>
            <a:r>
              <a:rPr lang="en-US" sz="2400" dirty="0" smtClean="0"/>
              <a:t>. [Stamp, pp. 27-29]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 is often impractical to establish long secret keys.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Note: non-cryptographic security goals may </a:t>
            </a:r>
            <a:r>
              <a:rPr lang="en-US" sz="2400" dirty="0" smtClean="0"/>
              <a:t>be </a:t>
            </a:r>
            <a:r>
              <a:rPr lang="en-US" sz="2400" dirty="0" smtClean="0"/>
              <a:t>compromis</a:t>
            </a:r>
            <a:r>
              <a:rPr lang="en-US" sz="2400" dirty="0" smtClean="0"/>
              <a:t>ed </a:t>
            </a:r>
            <a:r>
              <a:rPr lang="en-US" sz="2400" dirty="0" smtClean="0"/>
              <a:t>if an attacker knows that an encrypted message has been sent!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Traffic analysis</a:t>
            </a:r>
            <a:r>
              <a:rPr lang="en-US" sz="2400" dirty="0" smtClean="0"/>
              <a:t>: if a burst of messages is sent from the </a:t>
            </a:r>
            <a:r>
              <a:rPr lang="en-US" sz="2400" dirty="0" smtClean="0"/>
              <a:t>Pentagon… </a:t>
            </a:r>
            <a:r>
              <a:rPr lang="en-US" sz="2400" dirty="0" smtClean="0"/>
              <a:t>[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://www.wired.com/dangerroom/2007/05/urban_legend_le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>]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2400" b="1" dirty="0" smtClean="0"/>
              <a:t>Steganography</a:t>
            </a:r>
            <a:r>
              <a:rPr lang="en-US" sz="2400" dirty="0"/>
              <a:t> </a:t>
            </a:r>
            <a:r>
              <a:rPr lang="en-US" sz="2400" dirty="0" smtClean="0"/>
              <a:t>is </a:t>
            </a:r>
            <a:r>
              <a:rPr lang="en-US" sz="2400" dirty="0" smtClean="0"/>
              <a:t>the art of sending imperceptible messages.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en-US" smtClean="0"/>
              <a:t>Stream Ciphers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r>
              <a:rPr lang="en-US" dirty="0" smtClean="0"/>
              <a:t>We can encrypt an arbitrarily long </a:t>
            </a:r>
            <a:r>
              <a:rPr lang="en-US" dirty="0" err="1" smtClean="0"/>
              <a:t>bitstring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 if we know how to generate an arbitrarily-long “</a:t>
            </a:r>
            <a:r>
              <a:rPr lang="en-US" dirty="0" err="1" smtClean="0"/>
              <a:t>keystring</a:t>
            </a:r>
            <a:r>
              <a:rPr lang="en-US" dirty="0" smtClean="0"/>
              <a:t>” </a:t>
            </a:r>
            <a:r>
              <a:rPr lang="en-US" b="1" i="1" dirty="0" smtClean="0">
                <a:solidFill>
                  <a:srgbClr val="A50021"/>
                </a:solidFill>
              </a:rPr>
              <a:t>S</a:t>
            </a:r>
            <a:r>
              <a:rPr lang="en-US" dirty="0" smtClean="0"/>
              <a:t> from our secret key </a:t>
            </a:r>
            <a:r>
              <a:rPr lang="en-US" b="1" i="1" dirty="0" smtClean="0">
                <a:solidFill>
                  <a:srgbClr val="A50021"/>
                </a:solidFill>
              </a:rPr>
              <a:t>K.</a:t>
            </a:r>
          </a:p>
          <a:p>
            <a:r>
              <a:rPr lang="en-US" dirty="0" smtClean="0"/>
              <a:t>The encryption is the bitwise exclusive-or </a:t>
            </a:r>
            <a:r>
              <a:rPr lang="en-US" b="1" i="1" dirty="0" smtClean="0">
                <a:solidFill>
                  <a:srgbClr val="A50021"/>
                </a:solidFill>
              </a:rPr>
              <a:t>S</a:t>
            </a:r>
            <a:r>
              <a:rPr lang="en-US" b="1" dirty="0" smtClean="0">
                <a:solidFill>
                  <a:srgbClr val="A50021"/>
                </a:solidFill>
                <a:sym typeface="Symbol" pitchFamily="18" charset="2"/>
              </a:rPr>
              <a:t></a:t>
            </a:r>
            <a:r>
              <a:rPr lang="en-US" b="1" i="1" dirty="0" smtClean="0">
                <a:solidFill>
                  <a:srgbClr val="A50021"/>
                </a:solidFill>
              </a:rPr>
              <a:t>P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Decryption is the same function as encryption, because </a:t>
            </a:r>
            <a:r>
              <a:rPr lang="en-US" b="1" i="1" dirty="0" smtClean="0">
                <a:solidFill>
                  <a:srgbClr val="A50021"/>
                </a:solidFill>
              </a:rPr>
              <a:t>S </a:t>
            </a:r>
            <a:r>
              <a:rPr lang="en-US" b="1" dirty="0" smtClean="0">
                <a:solidFill>
                  <a:srgbClr val="A50021"/>
                </a:solidFill>
                <a:sym typeface="Symbol" pitchFamily="18" charset="2"/>
              </a:rPr>
              <a:t></a:t>
            </a:r>
            <a:r>
              <a:rPr lang="en-US" b="1" i="1" dirty="0" smtClean="0">
                <a:solidFill>
                  <a:srgbClr val="A50021"/>
                </a:solidFill>
                <a:sym typeface="Symbol" pitchFamily="18" charset="2"/>
              </a:rPr>
              <a:t>  </a:t>
            </a:r>
            <a:r>
              <a:rPr lang="en-US" b="1" dirty="0" smtClean="0">
                <a:solidFill>
                  <a:srgbClr val="A50021"/>
                </a:solidFill>
                <a:sym typeface="Symbol" pitchFamily="18" charset="2"/>
              </a:rPr>
              <a:t>( </a:t>
            </a:r>
            <a:r>
              <a:rPr lang="en-US" b="1" i="1" dirty="0" smtClean="0">
                <a:solidFill>
                  <a:srgbClr val="A50021"/>
                </a:solidFill>
              </a:rPr>
              <a:t>S </a:t>
            </a:r>
            <a:r>
              <a:rPr lang="en-US" b="1" dirty="0" smtClean="0">
                <a:solidFill>
                  <a:srgbClr val="A50021"/>
                </a:solidFill>
                <a:sym typeface="Symbol" pitchFamily="18" charset="2"/>
              </a:rPr>
              <a:t></a:t>
            </a:r>
            <a:r>
              <a:rPr lang="en-US" b="1" i="1" dirty="0" smtClean="0">
                <a:solidFill>
                  <a:srgbClr val="A50021"/>
                </a:solidFill>
                <a:sym typeface="Symbol" pitchFamily="18" charset="2"/>
              </a:rPr>
              <a:t> </a:t>
            </a:r>
            <a:r>
              <a:rPr lang="en-US" b="1" i="1" dirty="0" smtClean="0">
                <a:solidFill>
                  <a:srgbClr val="A50021"/>
                </a:solidFill>
              </a:rPr>
              <a:t>P </a:t>
            </a:r>
            <a:r>
              <a:rPr lang="en-US" b="1" dirty="0" smtClean="0">
                <a:solidFill>
                  <a:srgbClr val="A50021"/>
                </a:solidFill>
              </a:rPr>
              <a:t>)</a:t>
            </a:r>
            <a:r>
              <a:rPr lang="en-US" b="1" i="1" dirty="0" smtClean="0">
                <a:solidFill>
                  <a:srgbClr val="A50021"/>
                </a:solidFill>
              </a:rPr>
              <a:t> = P</a:t>
            </a:r>
            <a:r>
              <a:rPr lang="en-US" dirty="0" smtClean="0"/>
              <a:t>.</a:t>
            </a:r>
          </a:p>
          <a:p>
            <a:r>
              <a:rPr lang="en-US" dirty="0" smtClean="0"/>
              <a:t>RC4 is a stream cipher used in SSL. [Stamp, p. 52]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6E799E91-F165-4B4F-8499-D1E903528362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en-US" smtClean="0"/>
              <a:t>Block Ciphers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We can encrypt an arbitrarily long </a:t>
            </a:r>
            <a:r>
              <a:rPr lang="en-US" sz="2800" dirty="0" err="1" smtClean="0"/>
              <a:t>bitstring</a:t>
            </a: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rgbClr val="A50021"/>
                </a:solidFill>
              </a:rPr>
              <a:t>P</a:t>
            </a:r>
            <a:r>
              <a:rPr lang="en-US" sz="2800" dirty="0" smtClean="0"/>
              <a:t> by breaking it up into blocks </a:t>
            </a:r>
            <a:r>
              <a:rPr lang="en-US" sz="2800" b="1" i="1" dirty="0" smtClean="0">
                <a:solidFill>
                  <a:srgbClr val="A50021"/>
                </a:solidFill>
              </a:rPr>
              <a:t>P</a:t>
            </a:r>
            <a:r>
              <a:rPr lang="en-US" sz="2800" b="1" baseline="-25000" dirty="0" smtClean="0">
                <a:solidFill>
                  <a:srgbClr val="A50021"/>
                </a:solidFill>
              </a:rPr>
              <a:t>0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rgbClr val="A50021"/>
                </a:solidFill>
              </a:rPr>
              <a:t>P</a:t>
            </a:r>
            <a:r>
              <a:rPr lang="en-US" sz="2800" b="1" baseline="-25000" dirty="0" smtClean="0">
                <a:solidFill>
                  <a:srgbClr val="A50021"/>
                </a:solidFill>
              </a:rPr>
              <a:t>1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rgbClr val="A50021"/>
                </a:solidFill>
              </a:rPr>
              <a:t>P</a:t>
            </a:r>
            <a:r>
              <a:rPr lang="en-US" sz="2800" b="1" baseline="-25000" dirty="0" smtClean="0">
                <a:solidFill>
                  <a:srgbClr val="A50021"/>
                </a:solidFill>
              </a:rPr>
              <a:t>2</a:t>
            </a:r>
            <a:r>
              <a:rPr lang="en-US" sz="2800" dirty="0" smtClean="0"/>
              <a:t>, …, of some convenient size (e.g. 256 bits), then encrypting each block separately.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You must vary the encryption at least slightly for each block, otherwise the attacker can easily discover </a:t>
            </a:r>
            <a:r>
              <a:rPr lang="en-US" sz="2800" b="1" i="1" dirty="0" err="1" smtClean="0">
                <a:solidFill>
                  <a:srgbClr val="A50021"/>
                </a:solidFill>
              </a:rPr>
              <a:t>i</a:t>
            </a:r>
            <a:r>
              <a:rPr lang="en-US" sz="2800" i="1" dirty="0" smtClean="0"/>
              <a:t>, </a:t>
            </a:r>
            <a:r>
              <a:rPr lang="en-US" sz="2800" b="1" i="1" dirty="0" smtClean="0">
                <a:solidFill>
                  <a:srgbClr val="A50021"/>
                </a:solidFill>
              </a:rPr>
              <a:t>j </a:t>
            </a:r>
            <a:r>
              <a:rPr lang="en-US" sz="2800" dirty="0" smtClean="0"/>
              <a:t>: </a:t>
            </a:r>
            <a:r>
              <a:rPr lang="en-US" sz="2800" b="1" i="1" dirty="0" smtClean="0">
                <a:solidFill>
                  <a:srgbClr val="A50021"/>
                </a:solidFill>
              </a:rPr>
              <a:t>P</a:t>
            </a:r>
            <a:r>
              <a:rPr lang="en-US" sz="2800" b="1" i="1" baseline="-25000" dirty="0" smtClean="0">
                <a:solidFill>
                  <a:srgbClr val="A50021"/>
                </a:solidFill>
              </a:rPr>
              <a:t>i</a:t>
            </a:r>
            <a:r>
              <a:rPr lang="en-US" sz="2800" dirty="0" smtClean="0"/>
              <a:t> = </a:t>
            </a:r>
            <a:r>
              <a:rPr lang="en-US" sz="2800" b="1" i="1" dirty="0" err="1" smtClean="0">
                <a:solidFill>
                  <a:srgbClr val="A50021"/>
                </a:solidFill>
              </a:rPr>
              <a:t>P</a:t>
            </a:r>
            <a:r>
              <a:rPr lang="en-US" sz="2800" b="1" i="1" baseline="-25000" dirty="0" err="1" smtClean="0">
                <a:solidFill>
                  <a:srgbClr val="A50021"/>
                </a:solidFill>
              </a:rPr>
              <a:t>j</a:t>
            </a:r>
            <a:r>
              <a:rPr lang="en-US" sz="2800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 common method for varying the block encryptions is “cipher block chaining” (CBC).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Each plaintext block is XOR-</a:t>
            </a:r>
            <a:r>
              <a:rPr lang="en-US" sz="2400" dirty="0" err="1" smtClean="0"/>
              <a:t>ed</a:t>
            </a:r>
            <a:r>
              <a:rPr lang="en-US" sz="2400" dirty="0" smtClean="0"/>
              <a:t> with the </a:t>
            </a:r>
            <a:r>
              <a:rPr lang="en-US" sz="2400" dirty="0" err="1" smtClean="0"/>
              <a:t>ciphertext</a:t>
            </a:r>
            <a:r>
              <a:rPr lang="en-US" sz="2400" dirty="0" smtClean="0"/>
              <a:t> from the previous block, before being encrypted.  </a:t>
            </a:r>
            <a:r>
              <a:rPr lang="en-US" sz="2800" dirty="0" smtClean="0"/>
              <a:t>[Stamp, pp. 57, 72-73]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Common block ciphers: DES, 3DES, AES.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CompSci 725sc07-10.</a:t>
            </a:r>
            <a:fld id="{56CAEBAF-CDAE-4795-B8CC-D0B468E29C14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</TotalTime>
  <Words>2396</Words>
  <Application>Microsoft Office PowerPoint</Application>
  <PresentationFormat>On-screen Show (4:3)</PresentationFormat>
  <Paragraphs>247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Basics of Cryptography and Steganography  (Handout 5)</vt:lpstr>
      <vt:lpstr>My Attack Taxonomy for Communication Systems with Access Control and Identification</vt:lpstr>
      <vt:lpstr>Analysing a Security Requirement</vt:lpstr>
      <vt:lpstr>Terminology of Cryptography</vt:lpstr>
      <vt:lpstr>A Simple Encryption Scheme</vt:lpstr>
      <vt:lpstr>Symmetric and Public-Key Encryption</vt:lpstr>
      <vt:lpstr>One-Time Pads </vt:lpstr>
      <vt:lpstr>Stream Ciphers</vt:lpstr>
      <vt:lpstr>Block Ciphers</vt:lpstr>
      <vt:lpstr>Message Integrity</vt:lpstr>
      <vt:lpstr>Public Key Cryptography</vt:lpstr>
      <vt:lpstr>Authentication in PK Cryptography</vt:lpstr>
      <vt:lpstr>A Simple Cryptographic Protocol</vt:lpstr>
      <vt:lpstr>Protocol Analysis</vt:lpstr>
      <vt:lpstr>Attacks on Cryptographic Protocols</vt:lpstr>
      <vt:lpstr>Limitations and Usage of PKI</vt:lpstr>
      <vt:lpstr>Identification and Authentication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Classification of Software Watermarks</vt:lpstr>
      <vt:lpstr>Dynamic Watermarks</vt:lpstr>
      <vt:lpstr>Easter Eggs</vt:lpstr>
      <vt:lpstr>Software Obfuscation</vt:lpstr>
      <vt:lpstr>Opaque Predicates</vt:lpstr>
      <vt:lpstr>Conclusion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110</cp:revision>
  <cp:lastPrinted>2000-07-11T17:17:34Z</cp:lastPrinted>
  <dcterms:created xsi:type="dcterms:W3CDTF">2000-07-11T15:43:18Z</dcterms:created>
  <dcterms:modified xsi:type="dcterms:W3CDTF">2012-07-21T23:04:25Z</dcterms:modified>
</cp:coreProperties>
</file>