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4" r:id="rId17"/>
    <p:sldId id="290" r:id="rId18"/>
    <p:sldId id="287" r:id="rId19"/>
    <p:sldId id="280" r:id="rId20"/>
    <p:sldId id="286" r:id="rId21"/>
    <p:sldId id="282" r:id="rId22"/>
    <p:sldId id="285" r:id="rId23"/>
    <p:sldId id="288" r:id="rId24"/>
    <p:sldId id="283" r:id="rId25"/>
    <p:sldId id="289" r:id="rId26"/>
    <p:sldId id="272" r:id="rId27"/>
    <p:sldId id="273" r:id="rId28"/>
    <p:sldId id="274" r:id="rId29"/>
    <p:sldId id="275" r:id="rId30"/>
    <p:sldId id="277" r:id="rId31"/>
    <p:sldId id="278" r:id="rId32"/>
    <p:sldId id="279" r:id="rId33"/>
    <p:sldId id="281" r:id="rId34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57" d="100"/>
          <a:sy n="57" d="100"/>
        </p:scale>
        <p:origin x="-160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0036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6413"/>
            <a:ext cx="297338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fld id="{EC97DFB7-BE55-4CBB-B6B9-EFB1B4678F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3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9775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79950"/>
            <a:ext cx="49276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fld id="{342A5C38-D79E-4B99-B581-92EC67334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1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AE80CF-DB60-4C7D-8442-5912CCC87A61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650992C2-C111-406B-82EA-42E7107D8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3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497BA2-F8D3-4826-A9CD-788E94B072BC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7EA1042-A735-47C0-9FA1-A62ACA4EB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51314C-6AF3-40FB-9F6C-C9608DE1B883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7B9D3879-C0F5-48A9-8BDB-F9E2AEF7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C26EE5-3D83-419B-B6F1-1CCD4D3107E5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2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15D36B-419C-4070-9E32-6F24EDAA3932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63473BF-65BB-4DAE-A691-E0E8D80A6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F7036-D578-4B75-A469-48C268EB873B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9E4E21BB-EA58-47F5-BB42-FCA2E770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7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54815B-27A3-43B0-A6A4-04A149398283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12983BEE-471D-4ED8-A3D6-B8F56DE68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13C14A-3020-4F6D-AD9F-64CD4F41C3D7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82C65F1-EA9C-4AB1-AB03-C51C2555C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FAEC6F-932E-44FA-8703-E02A5329E654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FE220572-10CD-4286-977A-8F7F6D2A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FB22D9-764E-4512-94D1-8047F3A10DE4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60268E5-D673-4BCC-826A-4A3F2246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6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958469-3C3D-49C3-90DD-7ADF5C1F3028}" type="datetime5">
              <a:rPr lang="en-US"/>
              <a:pPr>
                <a:defRPr/>
              </a:pPr>
              <a:t>25-Sep-12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DDCF024-D287-4876-B82E-3E6FC580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FD5620C8-174E-4C50-B936-4CF86483C43D}" type="datetime5">
              <a:rPr lang="en-US"/>
              <a:pPr>
                <a:defRPr/>
              </a:pPr>
              <a:t>25-Sep-12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Report Writing #2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sc07 12.</a:t>
            </a:r>
            <a:fld id="{F5E29ED4-9474-48C8-AA09-1DABC3E30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.law.harvard.edu/metaschool/Fisher/integrity/Links/Articles/cotter.html" TargetMode="External"/><Relationship Id="rId2" Type="http://schemas.openxmlformats.org/officeDocument/2006/relationships/hyperlink" Target="http://www.rbs2.com/moral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ckland.ac.nz/uoa/about/teaching/plagiarism/plagiarism.cfm" TargetMode="External"/><Relationship Id="rId2" Type="http://schemas.openxmlformats.org/officeDocument/2006/relationships/hyperlink" Target="http://www.cs.auckland.ac.nz/administration/policies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ana.edu/~wts/pamphlets/plagiarism.shtml" TargetMode="External"/><Relationship Id="rId2" Type="http://schemas.openxmlformats.org/officeDocument/2006/relationships/hyperlink" Target="http://www.ehhs.cmich.edu/~mspears/plagiarism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87B603-CB66-4CEB-8AE7-F14FA19917B7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dirty="0" smtClean="0">
                <a:latin typeface="Arial" charset="0"/>
              </a:rPr>
              <a:t>Report Writing #3</a:t>
            </a:r>
            <a:endParaRPr lang="en-US" sz="1400" dirty="0" smtClean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548C47-8EB4-42BD-9274-C0A1D408E195}" type="slidenum">
              <a:rPr lang="en-US" sz="1000" smtClean="0">
                <a:latin typeface="Arial" charset="0"/>
              </a:rPr>
              <a:pPr/>
              <a:t>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05800" cy="2743200"/>
          </a:xfrm>
        </p:spPr>
        <p:txBody>
          <a:bodyPr/>
          <a:lstStyle/>
          <a:p>
            <a:r>
              <a:rPr lang="en-US" sz="4000" dirty="0" smtClean="0"/>
              <a:t>Software Security</a:t>
            </a:r>
            <a:br>
              <a:rPr lang="en-US" sz="4000" dirty="0" smtClean="0"/>
            </a:br>
            <a:r>
              <a:rPr lang="en-US" sz="4000" dirty="0" err="1" smtClean="0"/>
              <a:t>CompSci</a:t>
            </a:r>
            <a:r>
              <a:rPr lang="en-US" sz="4000" dirty="0" smtClean="0"/>
              <a:t> 725</a:t>
            </a:r>
            <a:br>
              <a:rPr lang="en-US" sz="4000" dirty="0" smtClean="0"/>
            </a:br>
            <a:r>
              <a:rPr lang="en-US" sz="4000" dirty="0" smtClean="0"/>
              <a:t>Handout 12: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Completing </a:t>
            </a:r>
            <a:r>
              <a:rPr lang="en-US" sz="4000" dirty="0" smtClean="0"/>
              <a:t>your Term Paper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Clark Thomborson</a:t>
            </a:r>
          </a:p>
          <a:p>
            <a:r>
              <a:rPr lang="en-US" smtClean="0"/>
              <a:t>University of Auckland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E35310-9F3D-4E82-97D6-3F7776A0F4A7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E2AA204-E9B3-4511-BB19-66BD8DDD3B66}" type="slidenum">
              <a:rPr lang="en-US" sz="1000" smtClean="0">
                <a:latin typeface="Arial" charset="0"/>
              </a:rPr>
              <a:pPr/>
              <a:t>10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“The Introduction”</a:t>
            </a:r>
            <a:endParaRPr lang="en-US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NZ" smtClean="0"/>
              <a:t>Keep it short!</a:t>
            </a:r>
          </a:p>
          <a:p>
            <a:pPr marL="609600" indent="-609600"/>
            <a:r>
              <a:rPr lang="en-NZ" smtClean="0"/>
              <a:t>Woodward suggests three parts: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general field of interest.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main findings of others that will be challenged or developed.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Specify the question to which the current paper is addressed.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7EFF853-4ED0-411D-BBB6-C2232ACF4582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0724267-CE18-4F8F-BA63-57BC34D9FC2B}" type="slidenum">
              <a:rPr lang="en-US" sz="1000" smtClean="0">
                <a:latin typeface="Arial" charset="0"/>
              </a:rPr>
              <a:pPr/>
              <a:t>11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n-NZ" smtClean="0"/>
              <a:t>Papadakis’ “Why and What(4)” Introductions</a:t>
            </a:r>
            <a:endParaRPr lang="en-US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6799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Why </a:t>
            </a:r>
            <a:r>
              <a:rPr lang="en-NZ" sz="2800" smtClean="0"/>
              <a:t>is the topic of interest?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(1)</a:t>
            </a:r>
            <a:r>
              <a:rPr lang="en-NZ" sz="2800" smtClean="0"/>
              <a:t> is the background on the previous solutions, if any?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(2) </a:t>
            </a:r>
            <a:r>
              <a:rPr lang="en-NZ" sz="2800" smtClean="0"/>
              <a:t>is the background on potential solutions?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(3) </a:t>
            </a:r>
            <a:r>
              <a:rPr lang="en-NZ" sz="2800" smtClean="0"/>
              <a:t>was attempted in the present effort (research project)?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(4) </a:t>
            </a:r>
            <a:r>
              <a:rPr lang="en-NZ" sz="2800" smtClean="0"/>
              <a:t>will be presented in this paper?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smtClean="0"/>
              <a:t>Source: </a:t>
            </a:r>
            <a:r>
              <a:rPr lang="en-US" sz="2800" smtClean="0"/>
              <a:t>E. Papadakis, “Why and What for (Four): The Basis for Writing a Good Introduction”, </a:t>
            </a:r>
            <a:r>
              <a:rPr lang="en-US" sz="2800" i="1" smtClean="0"/>
              <a:t>Materials Evaluation 41</a:t>
            </a:r>
            <a:r>
              <a:rPr lang="en-US" sz="2800" smtClean="0"/>
              <a:t>, 20-21, Jan 1983.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5E738A1-4212-45EB-932A-CCB1A9F86B16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975A18-2457-43D9-BA3A-C7324CB73DFD}" type="slidenum">
              <a:rPr lang="en-US" sz="1000" smtClean="0">
                <a:latin typeface="Arial" charset="0"/>
              </a:rPr>
              <a:pPr/>
              <a:t>12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Woodford: “Construct the List of References As You Go Along”</a:t>
            </a:r>
            <a:endParaRPr lang="en-US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NZ" smtClean="0"/>
              <a:t>Woodward (and I) are offering advice, similar to “make backups of your files,” that could help you avoid painful problems.</a:t>
            </a:r>
          </a:p>
          <a:p>
            <a:pPr>
              <a:lnSpc>
                <a:spcPct val="90000"/>
              </a:lnSpc>
            </a:pPr>
            <a:r>
              <a:rPr lang="en-NZ" smtClean="0"/>
              <a:t>I suspect you’ll have to learn this lesson “the hard way”…but just in case you’re listening:</a:t>
            </a:r>
          </a:p>
          <a:p>
            <a:pPr>
              <a:lnSpc>
                <a:spcPct val="90000"/>
              </a:lnSpc>
            </a:pPr>
            <a:r>
              <a:rPr lang="en-NZ" sz="4000" i="1" smtClean="0"/>
              <a:t>Maintain full and accurate notes on your bibliographic sources</a:t>
            </a:r>
            <a:r>
              <a:rPr lang="en-NZ" sz="3600" i="1" smtClean="0"/>
              <a:t>!</a:t>
            </a:r>
            <a:endParaRPr lang="en-US" sz="36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D8F4FF-9F91-4DDA-B33B-9FAA337A1F5A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996E79-E0C8-48D7-AC99-C8E5C3A4937B}" type="slidenum">
              <a:rPr lang="en-US" sz="1000" smtClean="0">
                <a:latin typeface="Arial" charset="0"/>
              </a:rPr>
              <a:pPr/>
              <a:t>13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58200" cy="1143000"/>
          </a:xfrm>
        </p:spPr>
        <p:txBody>
          <a:bodyPr/>
          <a:lstStyle/>
          <a:p>
            <a:r>
              <a:rPr lang="en-NZ" smtClean="0"/>
              <a:t>“Materials and Methods Section(s)”</a:t>
            </a:r>
            <a:endParaRPr lang="en-US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won’t</a:t>
            </a:r>
            <a:r>
              <a:rPr lang="en-NZ" sz="2800" smtClean="0"/>
              <a:t> be reporting on the results of an experiment you have conducted.</a:t>
            </a:r>
          </a:p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will</a:t>
            </a:r>
            <a:r>
              <a:rPr lang="en-NZ" sz="2800" smtClean="0"/>
              <a:t> be reporting on other peoples’ articles, describing their experience with systems they have built or tested.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should</a:t>
            </a:r>
            <a:r>
              <a:rPr lang="en-NZ" sz="2800" smtClean="0"/>
              <a:t> explain the relevant facts about other peoples’ systems and tests.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might</a:t>
            </a:r>
            <a:r>
              <a:rPr lang="en-NZ" sz="2800" smtClean="0"/>
              <a:t> apply a different “analytic method” to the system under test in some article you have read.  If so, you should explain this method.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76E084-0573-4F0C-8A5F-6520BFDE4810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C48C92-FF6F-43A8-8B7A-2AD0B654CEF8}" type="slidenum">
              <a:rPr lang="en-US" sz="1000" smtClean="0">
                <a:latin typeface="Arial" charset="0"/>
              </a:rPr>
              <a:pPr/>
              <a:t>14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NZ" smtClean="0"/>
              <a:t>“Results Section”</a:t>
            </a:r>
            <a:endParaRPr lang="en-US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smtClean="0"/>
              <a:t>If you haven’t yet explained “how” you are analysing your system, this question should be addressed first.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Your results </a:t>
            </a:r>
            <a:r>
              <a:rPr lang="en-NZ" sz="2800" smtClean="0">
                <a:solidFill>
                  <a:srgbClr val="FF0000"/>
                </a:solidFill>
              </a:rPr>
              <a:t>must</a:t>
            </a:r>
            <a:r>
              <a:rPr lang="en-NZ" sz="2800" smtClean="0"/>
              <a:t> be explained in a way that shows your critical and appreciative understanding of your material.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Do </a:t>
            </a:r>
            <a:r>
              <a:rPr lang="en-NZ" sz="2400" smtClean="0">
                <a:solidFill>
                  <a:srgbClr val="FF0000"/>
                </a:solidFill>
              </a:rPr>
              <a:t>not</a:t>
            </a:r>
            <a:r>
              <a:rPr lang="en-NZ" sz="2400" smtClean="0"/>
              <a:t> write this section by a “cut-and-paste” or paraphrase of other people’s conclusions!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</a:t>
            </a:r>
            <a:r>
              <a:rPr lang="en-NZ" sz="2800" smtClean="0">
                <a:solidFill>
                  <a:srgbClr val="FF0000"/>
                </a:solidFill>
              </a:rPr>
              <a:t> not</a:t>
            </a:r>
            <a:r>
              <a:rPr lang="en-NZ" sz="2800" smtClean="0"/>
              <a:t> compare your conclusions to other peoples’ conclusions, in this section.  This can be confusing.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sketch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in your introduction.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compare/contrast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with </a:t>
            </a:r>
            <a:r>
              <a:rPr lang="en-NZ" sz="2400" smtClean="0">
                <a:solidFill>
                  <a:srgbClr val="FF0000"/>
                </a:solidFill>
              </a:rPr>
              <a:t>your results</a:t>
            </a:r>
            <a:r>
              <a:rPr lang="en-NZ" sz="2400" smtClean="0"/>
              <a:t> in your Discussion section.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85B21F2-9EDD-4BEA-B6CF-D92D56EC614E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553D1E-5B19-4B74-8958-8E40EE0F0EBF}" type="slidenum">
              <a:rPr lang="en-US" sz="1000" smtClean="0">
                <a:latin typeface="Arial" charset="0"/>
              </a:rPr>
              <a:pPr/>
              <a:t>15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smtClean="0"/>
              <a:t>“Discussion Section”</a:t>
            </a:r>
            <a:endParaRPr lang="en-US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r>
              <a:rPr lang="en-NZ" sz="2800" smtClean="0"/>
              <a:t>“This section is often the heart of a paper…”</a:t>
            </a:r>
          </a:p>
          <a:p>
            <a:r>
              <a:rPr lang="en-NZ" sz="2800" smtClean="0">
                <a:solidFill>
                  <a:srgbClr val="FF0000"/>
                </a:solidFill>
              </a:rPr>
              <a:t>Don’t</a:t>
            </a:r>
            <a:r>
              <a:rPr lang="en-NZ" sz="2800" smtClean="0"/>
              <a:t> include too much detail!</a:t>
            </a:r>
          </a:p>
          <a:p>
            <a:pPr lvl="1"/>
            <a:r>
              <a:rPr lang="en-NZ" sz="2400" smtClean="0"/>
              <a:t>Your reader is probably not interested in all the subtleties of your understanding.</a:t>
            </a:r>
          </a:p>
          <a:p>
            <a:pPr lvl="1"/>
            <a:r>
              <a:rPr lang="en-NZ" sz="2400" smtClean="0"/>
              <a:t>Keep it simple.</a:t>
            </a:r>
          </a:p>
          <a:p>
            <a:r>
              <a:rPr lang="en-NZ" sz="2800" smtClean="0"/>
              <a:t>Controversial issues make for interesting reading.</a:t>
            </a:r>
          </a:p>
          <a:p>
            <a:pPr lvl="1"/>
            <a:r>
              <a:rPr lang="en-NZ" sz="2400" smtClean="0"/>
              <a:t>Be lucid, fair, and seek to explain rather than refute.</a:t>
            </a:r>
          </a:p>
          <a:p>
            <a:pPr lvl="1"/>
            <a:r>
              <a:rPr lang="en-NZ" sz="2400" smtClean="0"/>
              <a:t>Other authors have other points of view…</a:t>
            </a:r>
          </a:p>
          <a:p>
            <a:r>
              <a:rPr lang="en-NZ" sz="2800" smtClean="0"/>
              <a:t>Speculation should be firmly grounded in evidence you have presented elsewhere in your paper.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BBC3636-5863-4DA6-B5A1-82A5409C51C8}" type="datetime5">
              <a:rPr lang="en-US" sz="1000" smtClean="0">
                <a:latin typeface="Arial" charset="0"/>
              </a:rPr>
              <a:pPr/>
              <a:t>25-Sep-12</a:t>
            </a:fld>
            <a:endParaRPr lang="en-US" sz="14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</a:t>
            </a:r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Moral Rights of an Author</a:t>
            </a:r>
            <a:endParaRPr lang="en-AU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143000"/>
            <a:ext cx="8091487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In many (but not all!) legal codes, an author has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The “</a:t>
            </a:r>
            <a:r>
              <a:rPr lang="en-US" sz="2400" smtClean="0">
                <a:solidFill>
                  <a:srgbClr val="FF0000"/>
                </a:solidFill>
              </a:rPr>
              <a:t>right of integrity</a:t>
            </a:r>
            <a:r>
              <a:rPr lang="en-US" sz="2400" smtClean="0"/>
              <a:t>”.  An author’s words must not be mutilated or distorted (especially if this would damage the author’s honor or reputation).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The “</a:t>
            </a:r>
            <a:r>
              <a:rPr lang="en-US" sz="2400" smtClean="0">
                <a:solidFill>
                  <a:srgbClr val="FF0000"/>
                </a:solidFill>
              </a:rPr>
              <a:t>right of attribution</a:t>
            </a:r>
            <a:r>
              <a:rPr lang="en-US" sz="2400" smtClean="0"/>
              <a:t>”.  The true author has the right to have his/her name on the work, and non-authors may not make false claims of authorship.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These rights are commonly observed in academic ethics, and may be enforced by contracts.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As a student at the University of Auckland, you must honour other authors’ rights of </a:t>
            </a:r>
            <a:r>
              <a:rPr lang="en-US" sz="2800" smtClean="0">
                <a:solidFill>
                  <a:srgbClr val="FF0000"/>
                </a:solidFill>
              </a:rPr>
              <a:t>integrity</a:t>
            </a:r>
            <a:r>
              <a:rPr lang="en-US" sz="2800" smtClean="0"/>
              <a:t> and </a:t>
            </a:r>
            <a:r>
              <a:rPr lang="en-US" sz="2800" smtClean="0">
                <a:solidFill>
                  <a:srgbClr val="FF0000"/>
                </a:solidFill>
              </a:rPr>
              <a:t>attribution</a:t>
            </a:r>
            <a:r>
              <a:rPr lang="en-US" sz="2800" smtClean="0"/>
              <a:t>, especially avoiding </a:t>
            </a:r>
            <a:r>
              <a:rPr lang="en-US" sz="2800" smtClean="0">
                <a:solidFill>
                  <a:srgbClr val="FF0000"/>
                </a:solidFill>
              </a:rPr>
              <a:t>false claims of authorship</a:t>
            </a:r>
            <a:r>
              <a:rPr lang="en-US" sz="2800" smtClean="0"/>
              <a:t>.</a:t>
            </a:r>
            <a:endParaRPr lang="en-A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D1D4A7-BFBB-4CB0-B8CE-47FDC11CEF54}" type="datetime5">
              <a:rPr lang="en-US" sz="1000" smtClean="0">
                <a:latin typeface="Arial" charset="0"/>
              </a:rPr>
              <a:pPr/>
              <a:t>25-Sep-12</a:t>
            </a:fld>
            <a:endParaRPr lang="en-US" sz="1400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</a:t>
            </a:r>
            <a:endParaRPr 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152400"/>
            <a:ext cx="7772400" cy="914400"/>
          </a:xfrm>
        </p:spPr>
        <p:txBody>
          <a:bodyPr/>
          <a:lstStyle/>
          <a:p>
            <a:r>
              <a:rPr lang="en-US" smtClean="0"/>
              <a:t>Other Moral Rights</a:t>
            </a:r>
            <a:br>
              <a:rPr lang="en-US" smtClean="0"/>
            </a:br>
            <a:r>
              <a:rPr lang="en-US" sz="3200" smtClean="0"/>
              <a:t>(not mentioned in Berne Convention)</a:t>
            </a:r>
            <a:endParaRPr lang="en-AU" sz="32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8" y="1295400"/>
            <a:ext cx="8585200" cy="4953000"/>
          </a:xfrm>
        </p:spPr>
        <p:txBody>
          <a:bodyPr/>
          <a:lstStyle/>
          <a:p>
            <a:r>
              <a:rPr lang="en-US" sz="2400" smtClean="0"/>
              <a:t>“The </a:t>
            </a:r>
            <a:r>
              <a:rPr lang="en-US" sz="2400" i="1" smtClean="0"/>
              <a:t>right of </a:t>
            </a:r>
            <a:r>
              <a:rPr lang="en-US" sz="2400" i="1" smtClean="0">
                <a:solidFill>
                  <a:srgbClr val="FF0000"/>
                </a:solidFill>
              </a:rPr>
              <a:t>disclosure</a:t>
            </a:r>
            <a:r>
              <a:rPr lang="en-US" sz="2400" smtClean="0"/>
              <a:t>: the author has the final decision on when and where to publish…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withdraw or retract</a:t>
            </a:r>
            <a:r>
              <a:rPr lang="en-US" sz="2400" smtClean="0"/>
              <a:t>: … the author may purchase at wholesale price all of the remaining copies of the author’s work, then prevent printing of more copies…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reply to criticism</a:t>
            </a:r>
            <a:r>
              <a:rPr lang="en-US" sz="2400" smtClean="0"/>
              <a:t>: … a right to reply to a critic and have the reply published in the same place as the critic’s expression.” </a:t>
            </a:r>
            <a:r>
              <a:rPr lang="en-US" sz="2000" smtClean="0"/>
              <a:t>[Standler, “Moral Rights of Authors in the USA.”  Web document created</a:t>
            </a:r>
            <a:r>
              <a:rPr lang="en-NZ" sz="2000" smtClean="0"/>
              <a:t> 5 April 1998, modified 29 May 1998.</a:t>
            </a:r>
            <a:br>
              <a:rPr lang="en-NZ" sz="2000" smtClean="0"/>
            </a:br>
            <a:r>
              <a:rPr lang="en-US" sz="2000" smtClean="0"/>
              <a:t>Available: </a:t>
            </a:r>
            <a:r>
              <a:rPr lang="en-US" sz="2000" smtClean="0">
                <a:hlinkClick r:id="rId2"/>
              </a:rPr>
              <a:t>http://www.rbs2.com/moral.htm</a:t>
            </a:r>
            <a:r>
              <a:rPr lang="en-US" sz="2000" smtClean="0"/>
              <a:t>, August 2006.]</a:t>
            </a:r>
          </a:p>
          <a:p>
            <a:r>
              <a:rPr lang="en-US" sz="2400" i="1" smtClean="0"/>
              <a:t>rights to </a:t>
            </a:r>
            <a:r>
              <a:rPr lang="en-US" sz="2400" i="1" smtClean="0">
                <a:solidFill>
                  <a:srgbClr val="FF0000"/>
                </a:solidFill>
              </a:rPr>
              <a:t>anonymous and pseudonymous publication</a:t>
            </a:r>
            <a:r>
              <a:rPr lang="en-US" sz="2400" smtClean="0"/>
              <a:t>.  </a:t>
            </a:r>
            <a:r>
              <a:rPr lang="en-US" sz="2000" smtClean="0"/>
              <a:t>[Cotter, </a:t>
            </a:r>
            <a:r>
              <a:rPr lang="en-US" sz="2000" i="1" smtClean="0"/>
              <a:t>76 N.C.L. Rev. 1, </a:t>
            </a:r>
            <a:r>
              <a:rPr lang="en-US" sz="2000" smtClean="0"/>
              <a:t>Nov. 1997.  Available: </a:t>
            </a:r>
            <a:r>
              <a:rPr lang="en-US" sz="2000" smtClean="0">
                <a:hlinkClick r:id="rId3"/>
              </a:rPr>
              <a:t>http://cyber.law.harvard.edu/ metaschool/Fisher/integrity/Links/Articles/cotter.html</a:t>
            </a:r>
            <a:r>
              <a:rPr lang="en-US" sz="2000" smtClean="0"/>
              <a:t>, March 2001.]</a:t>
            </a:r>
            <a:endParaRPr lang="en-A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2A1981F-7F8A-4896-94E9-FDD2B55CA67D}" type="datetime5">
              <a:rPr lang="en-US" sz="1000" smtClean="0">
                <a:latin typeface="Arial" charset="0"/>
              </a:rPr>
              <a:pPr/>
              <a:t>25-Sep-12</a:t>
            </a:fld>
            <a:endParaRPr lang="en-US" sz="14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</a:t>
            </a:r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Academic Honesty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Our departmental and University guidelines are available on the web: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2"/>
              </a:rPr>
              <a:t>http://www.cs.auckland.ac.nz/administration/policies/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3"/>
              </a:rPr>
              <a:t>http://www.auckland.ac.nz/uoa/about/teaching/plagiarism/plagiarism.cfm</a:t>
            </a:r>
            <a:r>
              <a:rPr lang="en-US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Which of the following actions could be justified (or be considered unjustified) with respect to a “right to integrity” or a “right to attribution”?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“using the work of others in preparing an assignment and presenting it as your own...”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“Getting help in understanding from staff and tutors.”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“Making up or fabricating data.”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“Submitting the same, or a substantially similar, assignment that you have done for assessment in more than one course.”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“Assistance (professional or unpaid) with a writing project in order to improve the expression of your own ideas...”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072EBF3-C357-4245-8CE0-7C0C8680C127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A7D0A5-1F2B-4396-B975-3A220726AB74}" type="slidenum">
              <a:rPr lang="en-US" sz="1000" smtClean="0">
                <a:latin typeface="Arial" charset="0"/>
              </a:rPr>
              <a:pPr/>
              <a:t>19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</p:spPr>
        <p:txBody>
          <a:bodyPr/>
          <a:lstStyle/>
          <a:p>
            <a:r>
              <a:rPr lang="en-NZ" smtClean="0"/>
              <a:t>Co-authorship Vs. Assistance</a:t>
            </a:r>
            <a:endParaRPr lang="en-US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6613"/>
            <a:ext cx="8534400" cy="5449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Assistants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your spelling and grammar;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Warn you of stylistic errors (e.g. in your Bibliography, citations, or direct quotations);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Identify and briefly discuss errors in your logic, technical understanding, organisation and presentation of your paper.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Co-authors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Rewrite paragraphs or sections, redraft figures and tables;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errors in logic, understanding, organisation and presentation;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Add to your paper’s “technical content”.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Acknowledge your assistants, briefly and generously, just before your Bibliography.  It will reflect well, both on you (for your honesty and graciousness) and on them (for their ability and effort).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612843-838F-46C8-B30C-41EE79B765B1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56042D-28D0-45E9-9658-CC1BC94A9ACD}" type="slidenum">
              <a:rPr lang="en-US" sz="1000" smtClean="0">
                <a:latin typeface="Arial" charset="0"/>
              </a:rPr>
              <a:pPr/>
              <a:t>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Woodford’s Steps 1 to 6</a:t>
            </a:r>
            <a:endParaRPr 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52578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right time to publish?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question has been asked, and what are the conclusions?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most suitable journal?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How are the findings related to the existing body of knowledge?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Write the title and synopsis.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Reread the “Purpose and Scope” in the chosen journal.</a:t>
            </a:r>
            <a:endParaRPr lang="en-US" sz="2800" dirty="0" smtClean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943600" y="914400"/>
            <a:ext cx="28733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4pm on Friday 12 October 2012!</a:t>
            </a: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Your </a:t>
            </a:r>
            <a:r>
              <a:rPr lang="en-NZ" dirty="0">
                <a:solidFill>
                  <a:srgbClr val="FF0000"/>
                </a:solidFill>
              </a:rPr>
              <a:t>topic.</a:t>
            </a:r>
          </a:p>
          <a:p>
            <a:pPr>
              <a:spcBef>
                <a:spcPct val="50000"/>
              </a:spcBef>
            </a:pP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NZ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This is your critical &amp; appreciative understanding!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Done! (?)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Review my requirements…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AA75FE-ADBE-4E25-AA00-3D7B7520DE4F}" type="datetime5">
              <a:rPr lang="en-US" sz="1000" smtClean="0">
                <a:latin typeface="Arial" charset="0"/>
              </a:rPr>
              <a:pPr/>
              <a:t>25-Sep-12</a:t>
            </a:fld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</a:t>
            </a:r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7225"/>
          </a:xfrm>
        </p:spPr>
        <p:txBody>
          <a:bodyPr/>
          <a:lstStyle/>
          <a:p>
            <a:r>
              <a:rPr lang="en-US" sz="4000" smtClean="0"/>
              <a:t>When to Use Direct Quotes</a:t>
            </a:r>
            <a:endParaRPr lang="en-AU" sz="400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642350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“Use a Quotation: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emphasize a point you’ve made.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provide an example.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an author’s intention.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how historical figures spoke or thought.”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/>
              <a:t>[U of Richmond Writer’s Web, “Effectively Using Direct Quotations”, undated. Available </a:t>
            </a:r>
            <a:r>
              <a:rPr lang="en-US" sz="2000" smtClean="0">
                <a:hlinkClick r:id="rId2"/>
              </a:rPr>
              <a:t>http://writing2.richmond.edu/writing/wweb/dq.html</a:t>
            </a:r>
            <a:r>
              <a:rPr lang="en-US" sz="2000" smtClean="0"/>
              <a:t>, August 2006.]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Which (if any) of these reasons support my decision to directly quote the Writer’s Web on this slide?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My advice for technical writing: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use a direct quotation for definitions and lists.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Don’t quote someone else’s explanation unless you analyze it in your text.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 paraphrase and summary much more often than direct quotation.</a:t>
            </a:r>
            <a:endParaRPr lang="en-A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1628371-7B4E-4A6B-B098-25E78AA4C6AA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891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89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A4B237-593A-4209-979A-C379814937FE}" type="slidenum">
              <a:rPr lang="en-US" sz="1000" smtClean="0">
                <a:latin typeface="Arial" charset="0"/>
              </a:rPr>
              <a:pPr/>
              <a:t>21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r>
              <a:rPr lang="en-NZ" smtClean="0"/>
              <a:t>Quoting a Definition</a:t>
            </a:r>
            <a:endParaRPr lang="en-US" smtClean="0"/>
          </a:p>
        </p:txBody>
      </p:sp>
      <p:pic>
        <p:nvPicPr>
          <p:cNvPr id="38918" name="Picture 3" descr="defc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275" y="2009775"/>
            <a:ext cx="4530725" cy="4156075"/>
          </a:xfrm>
          <a:noFill/>
        </p:spPr>
      </p:pic>
      <p:pic>
        <p:nvPicPr>
          <p:cNvPr id="38919" name="Picture 4" descr="defc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179638"/>
            <a:ext cx="4533900" cy="3625850"/>
          </a:xfrm>
          <a:noFill/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cs typeface="Arial" charset="0"/>
              </a:rPr>
              <a:t>The following paragraphs appear in J McHugh, “Intrusion and intrusion detection, </a:t>
            </a:r>
            <a:r>
              <a:rPr lang="en-US" sz="1800" i="1">
                <a:latin typeface="Arial" charset="0"/>
                <a:cs typeface="Arial" charset="0"/>
              </a:rPr>
              <a:t>IJIS 1:1</a:t>
            </a:r>
            <a:r>
              <a:rPr lang="en-US" sz="1800">
                <a:latin typeface="Arial" charset="0"/>
                <a:cs typeface="Arial" charset="0"/>
              </a:rPr>
              <a:t>, 2001, 14-35.  This is an appropriate style for an extended direct quotation.  Note that the quoted material is delimited clearly (by indentation) even though no quotation marks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68B14B-DA1A-4CA4-93F7-F2461B2AE7EF}" type="datetime5">
              <a:rPr lang="en-US" sz="1000" smtClean="0">
                <a:latin typeface="Arial" charset="0"/>
              </a:rPr>
              <a:pPr/>
              <a:t>25-Sep-12</a:t>
            </a:fld>
            <a:endParaRPr lang="en-US" sz="14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</a:t>
            </a:r>
            <a:endParaRPr 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877300" cy="1066800"/>
          </a:xfrm>
        </p:spPr>
        <p:txBody>
          <a:bodyPr/>
          <a:lstStyle/>
          <a:p>
            <a:r>
              <a:rPr lang="en-US" smtClean="0"/>
              <a:t>“Effectively Using Direct Quotations”</a:t>
            </a:r>
            <a:br>
              <a:rPr lang="en-US" smtClean="0"/>
            </a:br>
            <a:r>
              <a:rPr lang="en-US" sz="2800" smtClean="0"/>
              <a:t>U of Richmond Writer’s Web</a:t>
            </a:r>
            <a:br>
              <a:rPr lang="en-US" sz="2800" smtClean="0"/>
            </a:br>
            <a:r>
              <a:rPr lang="en-US" sz="2400" smtClean="0">
                <a:hlinkClick r:id="rId2"/>
              </a:rPr>
              <a:t>http://writing2.richmond.edu/writing/wweb/dq.html</a:t>
            </a:r>
            <a:r>
              <a:rPr lang="en-US" sz="2400" smtClean="0"/>
              <a:t>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This is a guide to academic style, showing you how to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Make clear attributions to the true author,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Avoid making false claims of authorship for yourself, and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Adjust the author’s words, to suit the context of your writing.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 direct quotation is an exact copy of another person’s words.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cite</a:t>
            </a:r>
            <a:r>
              <a:rPr lang="en-US" sz="2400" smtClean="0"/>
              <a:t> the true author.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omit</a:t>
            </a:r>
            <a:r>
              <a:rPr lang="en-US" sz="2400" smtClean="0"/>
              <a:t> words before, after, or in the middle of the quoted passage.  All changes must be clearly marked.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alter</a:t>
            </a:r>
            <a:r>
              <a:rPr lang="en-US" sz="2400" smtClean="0"/>
              <a:t> words, by using square brackets: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smtClean="0"/>
              <a:t>“[Nero] was the maddest of them all.” (Smith 32)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avoid</a:t>
            </a:r>
            <a:r>
              <a:rPr lang="en-US" sz="2400" smtClean="0"/>
              <a:t> “</a:t>
            </a:r>
            <a:r>
              <a:rPr lang="en-US" sz="2400" smtClean="0">
                <a:solidFill>
                  <a:srgbClr val="FF0000"/>
                </a:solidFill>
              </a:rPr>
              <a:t>misrepresenting</a:t>
            </a:r>
            <a:r>
              <a:rPr lang="en-US" sz="2400" smtClean="0"/>
              <a:t> the … author’s opinion.”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752226E-B268-4621-A0C8-43C50E2E2096}" type="datetime5">
              <a:rPr lang="en-US" sz="1000" smtClean="0">
                <a:latin typeface="Arial" charset="0"/>
              </a:rPr>
              <a:pPr/>
              <a:t>25-Sep-12</a:t>
            </a:fld>
            <a:endParaRPr lang="en-US" sz="14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</a:t>
            </a:r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mtClean="0"/>
              <a:t>Paraphrasing</a:t>
            </a:r>
            <a:endParaRPr lang="en-AU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302625" cy="5616575"/>
          </a:xfrm>
        </p:spPr>
        <p:txBody>
          <a:bodyPr/>
          <a:lstStyle/>
          <a:p>
            <a:pPr marL="522288" lvl="1" indent="-65088">
              <a:lnSpc>
                <a:spcPct val="80000"/>
              </a:lnSpc>
              <a:buFontTx/>
              <a:buNone/>
            </a:pPr>
            <a:r>
              <a:rPr lang="en-US" sz="2400" smtClean="0"/>
              <a:t>“Simply put, PARAPHRASING is putting an author’s work into your own words. … While not plagiarism if done right, it would show little or no creativity and receive an appropriate grade.” </a:t>
            </a:r>
            <a:r>
              <a:rPr lang="en-US" sz="2000" smtClean="0"/>
              <a:t>[</a:t>
            </a:r>
            <a:r>
              <a:rPr lang="en-AU" sz="2000" smtClean="0"/>
              <a:t>M Spears, “Plagiarism Q&amp;A”.  Available </a:t>
            </a:r>
            <a:r>
              <a:rPr lang="en-AU" sz="2000" smtClean="0">
                <a:hlinkClick r:id="rId2"/>
              </a:rPr>
              <a:t>http://www.ehhs.cmich.edu/~mspears/plagiarism.html</a:t>
            </a:r>
            <a:r>
              <a:rPr lang="en-US" sz="2000" smtClean="0"/>
              <a:t>, April 2003]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Here’s my paraphrase: You may show a little creativity by rewording (without plagiarizing) part or all of another paper.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create an appropriate paraphrase, by considering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is likely to know already and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needs to know, in order to understand your argument, or point of view.  (So … you must have a point of view!)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smtClean="0">
                <a:hlinkClick r:id="rId3"/>
              </a:rPr>
              <a:t>http://www.indiana.edu/~wts/pamphlets/plagiarism.shtml</a:t>
            </a:r>
            <a:r>
              <a:rPr lang="en-US" sz="2400" smtClean="0"/>
              <a:t> for some more explanation.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show quite a bit of creativity by appropriately paraphrasing several authors, to support a novel point of view.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94FF15C-6961-446A-AAA4-213925273EE0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FE62F-DD2E-43F6-9E5E-09C163972444}" type="slidenum">
              <a:rPr lang="en-US" sz="1000" smtClean="0">
                <a:latin typeface="Arial" charset="0"/>
              </a:rPr>
              <a:pPr/>
              <a:t>24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en-NZ" smtClean="0"/>
              <a:t>Paraphrasing a Figure</a:t>
            </a:r>
            <a:endParaRPr lang="en-US" smtClean="0"/>
          </a:p>
        </p:txBody>
      </p:sp>
      <p:pic>
        <p:nvPicPr>
          <p:cNvPr id="39942" name="Picture 3" descr="fig1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6632575" cy="4600575"/>
          </a:xfrm>
          <a:noFill/>
        </p:spPr>
      </p:pic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395288" y="884238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The phrase “after [5]” in the caption of a figure in McHugh’s article (cited </a:t>
            </a:r>
            <a:r>
              <a:rPr lang="en-US" sz="1800" dirty="0" smtClean="0">
                <a:latin typeface="Arial" charset="0"/>
                <a:cs typeface="Arial" charset="0"/>
              </a:rPr>
              <a:t>on an earlier slide</a:t>
            </a:r>
            <a:r>
              <a:rPr lang="en-US" sz="1800" dirty="0">
                <a:latin typeface="Arial" charset="0"/>
                <a:cs typeface="Arial" charset="0"/>
              </a:rPr>
              <a:t>) indicates that this is a paraphrase rather than a direct quotation.  If McHugh had been directly quoting a figure, a more appropriate caption would have been “General cases of threats [5].”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96F6609-316B-41E8-BB14-92A7C2333E8C}" type="datetime5">
              <a:rPr lang="en-US" sz="1000" smtClean="0">
                <a:latin typeface="Arial" charset="0"/>
              </a:rPr>
              <a:pPr/>
              <a:t>25-Sep-12</a:t>
            </a:fld>
            <a:endParaRPr lang="en-US" sz="1400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</a:t>
            </a:r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US" smtClean="0"/>
              <a:t>Summarization</a:t>
            </a:r>
            <a:endParaRPr lang="en-AU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0359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summary is “a brief statement giving the main points” [Thorndike-Barnhard Dictionary, 1955].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One technique for summarization is to write one sentence for each paragraph (or section) in an article.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An extended form of the “right to integrity” protects the “artistic impression” of a work.  So …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might seek the original author’s consent before publishing a new </a:t>
            </a:r>
            <a:r>
              <a:rPr lang="en-US" sz="2400" smtClean="0">
                <a:solidFill>
                  <a:srgbClr val="FF0000"/>
                </a:solidFill>
              </a:rPr>
              <a:t>artistic</a:t>
            </a:r>
            <a:r>
              <a:rPr lang="en-US" sz="2400" smtClean="0"/>
              <a:t> work that includes a summary, paraphrase or other adaptation of another poem, picture, or other work of art.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Academic writings are not considered to be “artistic”: you </a:t>
            </a:r>
            <a:r>
              <a:rPr lang="en-US" sz="2400" smtClean="0">
                <a:solidFill>
                  <a:srgbClr val="FF0000"/>
                </a:solidFill>
              </a:rPr>
              <a:t>don’t</a:t>
            </a:r>
            <a:r>
              <a:rPr lang="en-US" sz="2400" smtClean="0"/>
              <a:t> need an academic author’s consent to summarise or paraphrase their work!</a:t>
            </a:r>
            <a:endParaRPr lang="en-A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41BC11-9447-4C2A-9E73-7397D7788F92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90366A9-123C-484D-B190-591E8BB6D7B5}" type="slidenum">
              <a:rPr lang="en-US" sz="1000" smtClean="0">
                <a:latin typeface="Arial" charset="0"/>
              </a:rPr>
              <a:pPr/>
              <a:t>26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19.  Major Alterations?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815263" cy="4514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smtClean="0"/>
              <a:t>19.1 Logical Flaws 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smtClean="0"/>
              <a:t>Avoid confusing facts with opinions or inferences.  (Facts should be supported by reference or observation; opinions are rarely appropriate; inferences should be supported by logical reasoning that is apparent to your reader.)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smtClean="0"/>
              <a:t>Guard against misunderstandings of language, e.g. by defining terms as precisely as possible.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smtClean="0"/>
              <a:t>Source: </a:t>
            </a:r>
            <a:r>
              <a:rPr lang="en-US" sz="2800" smtClean="0"/>
              <a:t>Trelease, S.F. </a:t>
            </a:r>
            <a:r>
              <a:rPr lang="en-US" sz="2800" i="1" smtClean="0"/>
              <a:t>How to Write Scientific and Technical Papers</a:t>
            </a:r>
            <a:r>
              <a:rPr lang="en-US" sz="2800" smtClean="0"/>
              <a:t>, M.I.T. Press, Cambridge, Mass., 1969.</a:t>
            </a:r>
            <a:endParaRPr lang="en-NZ" sz="2800" smtClean="0"/>
          </a:p>
          <a:p>
            <a:pPr marL="609600" indent="-609600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A08F0B0-231B-443D-A9D7-C0EBF08060FF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480738-7161-4FBA-AE1E-DFAFC29DE84F}" type="slidenum">
              <a:rPr lang="en-US" sz="1000" smtClean="0">
                <a:latin typeface="Arial" charset="0"/>
              </a:rPr>
              <a:pPr/>
              <a:t>27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NZ" sz="2800" smtClean="0"/>
              <a:t>19.2 Correct any misquotations.</a:t>
            </a:r>
          </a:p>
          <a:p>
            <a:r>
              <a:rPr lang="en-NZ" sz="2800" i="1" smtClean="0"/>
              <a:t>Precision: </a:t>
            </a:r>
            <a:r>
              <a:rPr lang="en-NZ" sz="2800" smtClean="0"/>
              <a:t>Avoid any suspicion of misinterpretation by</a:t>
            </a:r>
          </a:p>
          <a:p>
            <a:pPr lvl="1"/>
            <a:r>
              <a:rPr lang="en-NZ" sz="2400" smtClean="0"/>
              <a:t>quoting precisely</a:t>
            </a:r>
          </a:p>
          <a:p>
            <a:pPr lvl="1"/>
            <a:r>
              <a:rPr lang="en-NZ" sz="2400" smtClean="0"/>
              <a:t>showing additions by [] and deletions by …</a:t>
            </a:r>
          </a:p>
          <a:p>
            <a:pPr lvl="1"/>
            <a:r>
              <a:rPr lang="en-NZ" sz="2400" smtClean="0"/>
              <a:t>setting quotes in an appropriate context.</a:t>
            </a:r>
          </a:p>
          <a:p>
            <a:r>
              <a:rPr lang="en-NZ" sz="2800" i="1" smtClean="0"/>
              <a:t>Logic: </a:t>
            </a:r>
            <a:r>
              <a:rPr lang="en-NZ" sz="2800" smtClean="0"/>
              <a:t>Be wary of self-deception and wishful thinking.</a:t>
            </a:r>
          </a:p>
          <a:p>
            <a:r>
              <a:rPr lang="en-NZ" sz="2800" i="1" smtClean="0"/>
              <a:t>Clarity: </a:t>
            </a:r>
            <a:r>
              <a:rPr lang="en-NZ" sz="2800" smtClean="0"/>
              <a:t>Be sure that every quotation is relevant to the point under discussion.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8C93A6-47D2-4825-B193-42E0470475AB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1DA99E-EF1F-4BCB-B90C-80883872E969}" type="slidenum">
              <a:rPr lang="en-US" sz="1000" smtClean="0">
                <a:latin typeface="Arial" charset="0"/>
              </a:rPr>
              <a:pPr/>
              <a:t>28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sz="2800" smtClean="0"/>
              <a:t>19.3 Re-examine the order of presentation</a:t>
            </a:r>
          </a:p>
          <a:p>
            <a:r>
              <a:rPr lang="en-NZ" sz="2800" smtClean="0"/>
              <a:t>Will the function of each section be clear on its first reading?</a:t>
            </a:r>
          </a:p>
          <a:p>
            <a:r>
              <a:rPr lang="en-NZ" sz="2800" smtClean="0"/>
              <a:t>Did you realise, when writing your first draft, that a re-organisation is necessary?</a:t>
            </a:r>
          </a:p>
          <a:p>
            <a:pPr>
              <a:buFontTx/>
              <a:buNone/>
            </a:pPr>
            <a:r>
              <a:rPr lang="en-NZ" sz="2800" smtClean="0"/>
              <a:t>19.4 Combine or simplify tables where necessary.</a:t>
            </a:r>
          </a:p>
          <a:p>
            <a:r>
              <a:rPr lang="en-NZ" sz="2800" smtClean="0"/>
              <a:t>Is there “unnecessary information” in your tables?</a:t>
            </a:r>
          </a:p>
          <a:p>
            <a:r>
              <a:rPr lang="en-NZ" sz="2800" smtClean="0"/>
              <a:t>Will your reader be enlightened or overwhelmed?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813012-C621-4F97-B489-5B69E8C33C80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748F37-76B2-4C4A-B1CB-05725F15AA3C}" type="slidenum">
              <a:rPr lang="en-US" sz="1000" smtClean="0">
                <a:latin typeface="Arial" charset="0"/>
              </a:rPr>
              <a:pPr/>
              <a:t>29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NZ" smtClean="0"/>
              <a:t>20. Polishing the Style</a:t>
            </a:r>
            <a:endParaRPr lang="en-US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NZ" sz="2800" smtClean="0"/>
              <a:t>The following stylistic elements are required.</a:t>
            </a:r>
          </a:p>
          <a:p>
            <a:pPr marL="533400" indent="-533400"/>
            <a:r>
              <a:rPr lang="en-NZ" sz="2800" i="1" smtClean="0"/>
              <a:t>Logic:</a:t>
            </a:r>
            <a:r>
              <a:rPr lang="en-NZ" sz="2800" smtClean="0"/>
              <a:t> rational construction of each sentence and paragraph.</a:t>
            </a:r>
          </a:p>
          <a:p>
            <a:pPr marL="533400" indent="-533400"/>
            <a:r>
              <a:rPr lang="en-NZ" sz="2800" i="1" smtClean="0"/>
              <a:t>Precision:</a:t>
            </a:r>
            <a:r>
              <a:rPr lang="en-NZ" sz="2800" smtClean="0"/>
              <a:t> technical accuracy and consistency.</a:t>
            </a:r>
            <a:endParaRPr lang="en-NZ" sz="2800" i="1" smtClean="0"/>
          </a:p>
          <a:p>
            <a:pPr marL="533400" indent="-533400"/>
            <a:r>
              <a:rPr lang="en-NZ" sz="2800" i="1" smtClean="0"/>
              <a:t>Clarity: </a:t>
            </a:r>
            <a:r>
              <a:rPr lang="en-NZ" sz="2800" smtClean="0"/>
              <a:t>ready comprehensibility.</a:t>
            </a:r>
          </a:p>
          <a:p>
            <a:pPr marL="533400" indent="-533400"/>
            <a:r>
              <a:rPr lang="en-NZ" sz="2800" i="1" smtClean="0"/>
              <a:t>Directness: </a:t>
            </a:r>
            <a:r>
              <a:rPr lang="en-NZ" sz="2800" smtClean="0"/>
              <a:t>steady movement toward “the point” you’re making in your paper.</a:t>
            </a:r>
          </a:p>
          <a:p>
            <a:pPr marL="533400" indent="-533400"/>
            <a:r>
              <a:rPr lang="en-NZ" sz="2800" i="1" smtClean="0"/>
              <a:t>Brevity: </a:t>
            </a:r>
            <a:r>
              <a:rPr lang="en-NZ" sz="2800" smtClean="0"/>
              <a:t>no unnecessary detail.</a:t>
            </a:r>
          </a:p>
          <a:p>
            <a:pPr marL="533400" indent="-533400">
              <a:buFontTx/>
              <a:buNone/>
            </a:pPr>
            <a:r>
              <a:rPr lang="en-NZ" sz="2800" smtClean="0"/>
              <a:t>Not required: </a:t>
            </a:r>
            <a:r>
              <a:rPr lang="en-NZ" sz="2800" i="1" smtClean="0"/>
              <a:t>grace, mystery, urbanity, wit, lightness, word-music, rhythm, …</a:t>
            </a: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0D26C1C-AFFE-43A3-B3C3-8C1BC23363CF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BF10C4-F99F-4F37-ACA2-244DEE3F45D7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Woodford’s Steps 7 to 12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NZ" dirty="0" smtClean="0"/>
              <a:t>Read the Instructions for Authors.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Decide on the basic form of the article.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Stock the section reservoirs.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tables and figures.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topic outline.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sentence outline.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BA0B3C-8875-4B7A-92C8-ECEB8FC3382B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346CFB-81FA-498F-AB7A-36DBF5FF8D6D}" type="slidenum">
              <a:rPr lang="en-US" sz="1000" smtClean="0">
                <a:latin typeface="Arial" charset="0"/>
              </a:rPr>
              <a:pPr/>
              <a:t>30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22.1 Write Title in Final Form</a:t>
            </a:r>
            <a:endParaRPr lang="en-US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NZ" sz="2800" smtClean="0"/>
              <a:t>The title should not be “too long”.</a:t>
            </a:r>
          </a:p>
          <a:p>
            <a:pPr lvl="1"/>
            <a:r>
              <a:rPr lang="en-NZ" sz="2400" smtClean="0"/>
              <a:t>No unnecessary words.</a:t>
            </a:r>
          </a:p>
          <a:p>
            <a:pPr lvl="1"/>
            <a:r>
              <a:rPr lang="en-NZ" sz="2400" smtClean="0"/>
              <a:t>No more than 10 words (64 ASCII bytes).</a:t>
            </a:r>
          </a:p>
          <a:p>
            <a:r>
              <a:rPr lang="en-NZ" sz="2800" smtClean="0"/>
              <a:t>The title should not be “too short”.</a:t>
            </a:r>
          </a:p>
          <a:p>
            <a:pPr lvl="1"/>
            <a:r>
              <a:rPr lang="en-NZ" sz="2400" smtClean="0"/>
              <a:t>Add qualifying words so that the reader won’t expect much more than you actually deliver.</a:t>
            </a:r>
          </a:p>
          <a:p>
            <a:pPr lvl="1"/>
            <a:r>
              <a:rPr lang="en-NZ" sz="2400" smtClean="0"/>
              <a:t>The title “Security in Java” would be appropriate for a paper that surveys a wide variety of security issues arising in a wide variety of uses of the Java language.</a:t>
            </a:r>
          </a:p>
          <a:p>
            <a:pPr lvl="1"/>
            <a:r>
              <a:rPr lang="en-NZ" sz="2400" smtClean="0"/>
              <a:t>The title “Copy Protection for Java Applets” would be appropriate for narrower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84E8D2-22FC-4530-8364-B0A3E237ADBC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67FB1D-3345-46D4-AF9E-4B818D790A03}" type="slidenum">
              <a:rPr lang="en-US" sz="1000" smtClean="0">
                <a:latin typeface="Arial" charset="0"/>
              </a:rPr>
              <a:pPr/>
              <a:t>31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NZ" smtClean="0"/>
              <a:t>22.2 Write Abstract in Final Form</a:t>
            </a:r>
            <a:endParaRPr lang="en-US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800" smtClean="0"/>
              <a:t>Your abstract will “fill the gap” between a 10-word title and a 10-page paper, for any reader who wants more than 10 words but less than 10 pages.</a:t>
            </a:r>
          </a:p>
          <a:p>
            <a:r>
              <a:rPr lang="en-NZ" sz="2800" smtClean="0"/>
              <a:t>One hundred words is an appropriate length.</a:t>
            </a:r>
          </a:p>
          <a:p>
            <a:r>
              <a:rPr lang="en-NZ" sz="2800" smtClean="0"/>
              <a:t>Your abstract should</a:t>
            </a:r>
          </a:p>
          <a:p>
            <a:pPr lvl="1"/>
            <a:r>
              <a:rPr lang="en-NZ" sz="2400" smtClean="0"/>
              <a:t>Answer the most pressing “questions” raised by your title.</a:t>
            </a:r>
          </a:p>
          <a:p>
            <a:pPr lvl="1"/>
            <a:r>
              <a:rPr lang="en-NZ" sz="2400" smtClean="0"/>
              <a:t>Summarise the “issues” and “answers” that will be discussed at length in your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8DADFC-0265-449D-94E7-A7CE6315FDB8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C92F75-987A-4CF6-B942-96DD5630732E}" type="slidenum">
              <a:rPr lang="en-US" sz="1000" smtClean="0">
                <a:latin typeface="Arial" charset="0"/>
              </a:rPr>
              <a:pPr/>
              <a:t>32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smtClean="0"/>
              <a:t>Steps 23 and 24</a:t>
            </a:r>
            <a:endParaRPr lang="en-US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23. Reread the journal’s instructions to authors before preparing your final draft.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24. “Departmental review”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Ask a colleague to read your paper and comment critically and appreciatively.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Their gift: a “fresh and unbiased reading” that will reveal some faults (and successes) in your logic, precision, clarity, directness and brevity.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Don’t expect anyone to “write your paper for you” or to “solve your problems”!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886997-89BF-4C73-BDA8-2F555E835938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41EC7F-9382-4374-A220-8CDD3C950ED7}" type="slidenum">
              <a:rPr lang="en-US" sz="1000" smtClean="0">
                <a:latin typeface="Arial" charset="0"/>
              </a:rPr>
              <a:pPr/>
              <a:t>33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NZ" smtClean="0"/>
              <a:t>“Shelve the MS for a While”</a:t>
            </a:r>
            <a:endParaRPr lang="en-US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923213" cy="5470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dirty="0" smtClean="0"/>
              <a:t>Allow yourself a generous amount of time (a few days or a week) for “one last revision.”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You might give me your final draft on Friday 12 October, and ask “Would you accept a revision on Tuesday 16 October?  I might find a major problem when I re-read my submission over the weekend.”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I am willing to extend the submission deadline until 4pm Tuesday 16 October 2012 to any student who makes a reasonable request in writing or in email, prior to the deadline 4pm Friday 12 October 2012.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Submissions must be </a:t>
            </a:r>
            <a:r>
              <a:rPr lang="en-NZ" sz="2800" dirty="0" smtClean="0">
                <a:solidFill>
                  <a:srgbClr val="FF0000"/>
                </a:solidFill>
              </a:rPr>
              <a:t>hardcopy</a:t>
            </a:r>
            <a:r>
              <a:rPr lang="en-NZ" sz="2800" dirty="0" smtClean="0"/>
              <a:t> in my mailbox.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Send me an online copy too, </a:t>
            </a:r>
            <a:r>
              <a:rPr lang="en-US" sz="2800" i="1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you want me to post your term paper on the class website.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4B180F-8F1A-4D95-B571-A9D3C5CC47AB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65DBCA-BB04-4153-AB82-BD5FF2EBA5C8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Woodford’s Steps 13 to 18</a:t>
            </a:r>
            <a:endParaRPr lang="en-US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Think of the article as a unit; write the first draft continuously from beginning to end.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The Introduction: keep it short.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Construct the list of references as you go along.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Materials and Methods section(s): include the right amount of detail.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Results section: allow the data to speak for themselves.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Discussion section: watch for symptoms of megalomania.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CD50C3C-F82A-48BB-AF91-676F97520484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60E06D-552D-4017-9962-96FEBEB487BE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731838"/>
          </a:xfrm>
        </p:spPr>
        <p:txBody>
          <a:bodyPr/>
          <a:lstStyle/>
          <a:p>
            <a:r>
              <a:rPr lang="en-NZ" smtClean="0"/>
              <a:t>Woodford’s Steps 19 to 25</a:t>
            </a:r>
            <a:br>
              <a:rPr lang="en-NZ" smtClean="0"/>
            </a:b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3950"/>
            <a:ext cx="8062913" cy="51625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Are major alterations necessary?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Polishing the style.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Give drawings to Illustration Department.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Write title and abstract in final form.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Reread the journal’s instructions to authors before having the manuscript typed.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Departmental review.  (Ask a friend to read and comment.)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Shelve the manuscript for a while.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Source: </a:t>
            </a:r>
            <a:r>
              <a:rPr lang="en-US" sz="2800" dirty="0" smtClean="0"/>
              <a:t>F. Woodford, </a:t>
            </a:r>
            <a:r>
              <a:rPr lang="en-US" sz="2800" i="1" dirty="0" smtClean="0"/>
              <a:t>Scientific Writing for Graduate Students</a:t>
            </a:r>
            <a:r>
              <a:rPr lang="en-US" sz="2800" dirty="0" smtClean="0"/>
              <a:t>, Rockefeller University Press, New York, 1968.  (Out of print, but available in hardcopy in our University’s library.)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7B8336-6708-494F-B2EA-398F371F12FB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AC59B9-9C3E-40CA-96BD-8DFDB8CAFAD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mtClean="0"/>
              <a:t>“Stock the Section Reservoirs”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smtClean="0"/>
              <a:t>Why not… organize your notes before starting to write?!</a:t>
            </a:r>
          </a:p>
          <a:p>
            <a:r>
              <a:rPr lang="en-US" smtClean="0"/>
              <a:t>Use one page per section, plus references.</a:t>
            </a:r>
          </a:p>
          <a:p>
            <a:r>
              <a:rPr lang="en-US" smtClean="0"/>
              <a:t>For each item, ask…</a:t>
            </a:r>
          </a:p>
          <a:p>
            <a:pPr lvl="1"/>
            <a:r>
              <a:rPr lang="en-US" smtClean="0"/>
              <a:t>Is it necessary? (Refer to your synopsis to decide.  Also think about your audience: what does your reader need to know?)</a:t>
            </a:r>
          </a:p>
          <a:p>
            <a:pPr lvl="1"/>
            <a:r>
              <a:rPr lang="en-US" smtClean="0"/>
              <a:t>Is it in the right section(s)?</a:t>
            </a:r>
          </a:p>
          <a:p>
            <a:r>
              <a:rPr lang="en-US" smtClean="0"/>
              <a:t>Do you have all necessary items?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5FA492-7540-48AC-9BD1-8F00F994573E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2EC577-EDBA-4089-82AD-C9A454896475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“Construct the Topic Outline”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 suggest you have four </a:t>
            </a:r>
            <a:r>
              <a:rPr lang="en-NZ" smtClean="0"/>
              <a:t>to five </a:t>
            </a:r>
            <a:r>
              <a:rPr lang="en-US" smtClean="0"/>
              <a:t>sections, two to five “major points” per section, and two to five “sub-points” per major point.</a:t>
            </a:r>
          </a:p>
          <a:p>
            <a:pPr>
              <a:lnSpc>
                <a:spcPct val="90000"/>
              </a:lnSpc>
            </a:pPr>
            <a:r>
              <a:rPr lang="en-US" smtClean="0"/>
              <a:t>Your topic outline should have approximately 4*3*3 = 36 entries.</a:t>
            </a:r>
          </a:p>
          <a:p>
            <a:pPr>
              <a:lnSpc>
                <a:spcPct val="90000"/>
              </a:lnSpc>
            </a:pPr>
            <a:r>
              <a:rPr lang="en-US" smtClean="0"/>
              <a:t>Take the time to cut it back to size!!!</a:t>
            </a:r>
          </a:p>
          <a:p>
            <a:pPr>
              <a:lnSpc>
                <a:spcPct val="90000"/>
              </a:lnSpc>
            </a:pPr>
            <a:r>
              <a:rPr lang="en-US" smtClean="0"/>
              <a:t>You’ll write one paragraph per sub-point, plus one paragraph to introduce each major point, and perhaps one paragraph to conclude each major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0A5797-E368-41C3-BEE1-F03DCAA8B652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E6A714-09CC-4DC6-9C0D-1B468B0114AA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mtClean="0"/>
              <a:t>“Construct the Sentence Outline”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smtClean="0"/>
              <a:t>This step is optional but highly recommended, for the beginning writer.</a:t>
            </a:r>
          </a:p>
          <a:p>
            <a:r>
              <a:rPr lang="en-US" smtClean="0"/>
              <a:t>Write one complete sentence per item in your Topic Outline.</a:t>
            </a:r>
          </a:p>
          <a:p>
            <a:r>
              <a:rPr lang="en-US" smtClean="0"/>
              <a:t>Each entry in your Sentence Outline may be used as a “thesis sentence” for a paragraph in your paper.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B64963-8AB2-45E6-9960-9231D27906B4}" type="datetime5">
              <a:rPr lang="en-US" sz="1000">
                <a:latin typeface="Arial" charset="0"/>
              </a:rPr>
              <a:pPr/>
              <a:t>25-Sep-12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 Writing #2</a:t>
            </a:r>
            <a:endParaRPr lang="en-US" sz="14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81A4D5-9A49-4E73-802A-1127C4092D21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“… Write the First Draft Continuously … ”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05200"/>
          </a:xfrm>
        </p:spPr>
        <p:txBody>
          <a:bodyPr/>
          <a:lstStyle/>
          <a:p>
            <a:r>
              <a:rPr lang="en-NZ" i="1" smtClean="0"/>
              <a:t>Unity</a:t>
            </a:r>
            <a:r>
              <a:rPr lang="en-NZ" smtClean="0"/>
              <a:t> is a primary objective.</a:t>
            </a:r>
          </a:p>
          <a:p>
            <a:r>
              <a:rPr lang="en-NZ" smtClean="0"/>
              <a:t>Don’t worry about grammar in a first draft.</a:t>
            </a:r>
          </a:p>
          <a:p>
            <a:r>
              <a:rPr lang="en-NZ" smtClean="0"/>
              <a:t>Let it flow!</a:t>
            </a:r>
          </a:p>
          <a:p>
            <a:r>
              <a:rPr lang="en-NZ" smtClean="0"/>
              <a:t>Write something on each of your essential points, sequentially, paying attention to transitions and logic.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Settings\cthombor\Desktop\library.pot</Template>
  <TotalTime>867</TotalTime>
  <Words>3021</Words>
  <Application>Microsoft Office PowerPoint</Application>
  <PresentationFormat>On-screen Show (4:3)</PresentationFormat>
  <Paragraphs>317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Software Security CompSci 725 Handout 12: Completing your Term Paper</vt:lpstr>
      <vt:lpstr>Woodford’s Steps 1 to 6</vt:lpstr>
      <vt:lpstr>Woodford’s Steps 7 to 12</vt:lpstr>
      <vt:lpstr>Woodford’s Steps 13 to 18</vt:lpstr>
      <vt:lpstr>Woodford’s Steps 19 to 25 </vt:lpstr>
      <vt:lpstr>“Stock the Section Reservoirs”</vt:lpstr>
      <vt:lpstr>“Construct the Topic Outline”</vt:lpstr>
      <vt:lpstr>“Construct the Sentence Outline”</vt:lpstr>
      <vt:lpstr>“… Write the First Draft Continuously … ”</vt:lpstr>
      <vt:lpstr>“The Introduction”</vt:lpstr>
      <vt:lpstr>Papadakis’ “Why and What(4)” Introductions</vt:lpstr>
      <vt:lpstr>Woodford: “Construct the List of References As You Go Along”</vt:lpstr>
      <vt:lpstr>“Materials and Methods Section(s)”</vt:lpstr>
      <vt:lpstr>“Results Section”</vt:lpstr>
      <vt:lpstr>“Discussion Section”</vt:lpstr>
      <vt:lpstr>Moral Rights of an Author</vt:lpstr>
      <vt:lpstr>Other Moral Rights (not mentioned in Berne Convention)</vt:lpstr>
      <vt:lpstr>Academic Honesty</vt:lpstr>
      <vt:lpstr>Co-authorship Vs. Assistance</vt:lpstr>
      <vt:lpstr>When to Use Direct Quotes</vt:lpstr>
      <vt:lpstr>Quoting a Definition</vt:lpstr>
      <vt:lpstr>“Effectively Using Direct Quotations” U of Richmond Writer’s Web http://writing2.richmond.edu/writing/wweb/dq.html </vt:lpstr>
      <vt:lpstr>Paraphrasing</vt:lpstr>
      <vt:lpstr>Paraphrasing a Figure</vt:lpstr>
      <vt:lpstr>Summarization</vt:lpstr>
      <vt:lpstr>19.  Major Alterations?</vt:lpstr>
      <vt:lpstr>Other Major Alterations?</vt:lpstr>
      <vt:lpstr>Other Major Alterations?</vt:lpstr>
      <vt:lpstr>20. Polishing the Style</vt:lpstr>
      <vt:lpstr>22.1 Write Title in Final Form</vt:lpstr>
      <vt:lpstr>22.2 Write Abstract in Final Form</vt:lpstr>
      <vt:lpstr>Steps 23 and 24</vt:lpstr>
      <vt:lpstr>“Shelve the MS for a While”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81</cp:revision>
  <cp:lastPrinted>2000-07-11T17:17:34Z</cp:lastPrinted>
  <dcterms:created xsi:type="dcterms:W3CDTF">2000-07-11T15:43:18Z</dcterms:created>
  <dcterms:modified xsi:type="dcterms:W3CDTF">2012-09-24T21:37:13Z</dcterms:modified>
</cp:coreProperties>
</file>