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9" r:id="rId4"/>
    <p:sldId id="280" r:id="rId5"/>
    <p:sldId id="281" r:id="rId6"/>
    <p:sldId id="283" r:id="rId7"/>
    <p:sldId id="284" r:id="rId8"/>
    <p:sldId id="282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5" r:id="rId19"/>
    <p:sldId id="294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68" d="100"/>
          <a:sy n="68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C4920C-1AB1-478D-953D-6A80DDA26878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725 s2c  12.</a:t>
            </a:r>
            <a:fld id="{0E2793B6-CFAB-41E8-9D26-A680DC9BE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E8A02D-43AB-4D98-96E7-D43539811BFE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41DC1E-7DF1-408F-AFEF-B6D07B6451B9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673385-AEC7-44E6-83A2-48B1055B9558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20366189-7762-4AC5-86E3-FCDA4FD4B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74FEC6-191F-4F93-827A-8F7D5A3E1893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462855-B046-498E-A5AD-C0B775D9FBD6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4EAA77-5658-4B3F-AFB4-CAF07237B1FE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86CC67-C3AB-42CC-9DA7-20503A711D1C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B97BAF-49D3-4A46-8DCE-DE006520E030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044F71-93BA-4262-9066-FAD5120AD038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78FA45-6F5E-45EC-8364-E22766A565C5}" type="datetime5">
              <a:rPr lang="en-US"/>
              <a:pPr>
                <a:defRPr/>
              </a:pPr>
              <a:t>13-Jul-12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296A798E-0A6D-4265-84CB-E21D62E0AA6E}" type="datetime5">
              <a:rPr lang="en-US"/>
              <a:pPr>
                <a:defRPr/>
              </a:pPr>
              <a:t>13-Jul-12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Lecture Slides #1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</a:t>
            </a:r>
            <a:r>
              <a:rPr lang="en-US"/>
              <a:t> 725 s2c 12.</a:t>
            </a:r>
            <a:fld id="{4F85FD77-580F-45CA-9FC1-921B4CAD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ckland.ac.nz/uoa/cs-computer-securit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instruct/instruct.htm" TargetMode="External"/><Relationship Id="rId2" Type="http://schemas.openxmlformats.org/officeDocument/2006/relationships/hyperlink" Target="http://www.library.auckland.ac.n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5E0A98-8643-4F6D-9EA7-80B5C65FA3EF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 smtClean="0"/>
              <a:t>Software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S2C 12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Handout 3: First Set of Lecture Slides</a:t>
            </a:r>
            <a:br>
              <a:rPr lang="en-US" sz="3400" dirty="0" smtClean="0"/>
            </a:br>
            <a:r>
              <a:rPr lang="en-US" sz="2300" dirty="0" smtClean="0"/>
              <a:t>Version 1.0, 13 July 2012</a:t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Thomborson</a:t>
            </a:r>
            <a:br>
              <a:rPr lang="en-US" sz="2300" dirty="0" smtClean="0"/>
            </a:br>
            <a:r>
              <a:rPr lang="en-US" sz="2300" dirty="0" smtClean="0"/>
              <a:t>Giovanni Russello</a:t>
            </a:r>
            <a:endParaRPr lang="en-US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725 s2c  12.</a:t>
            </a:r>
            <a:fld id="{947E5158-9943-4121-95F5-1967C325F855}" type="slidenum">
              <a:rPr lang="en-US" sz="900">
                <a:latin typeface="Arial" charset="0"/>
              </a:rPr>
              <a:pPr/>
              <a:t>1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915FFC-D273-497D-B973-F6923835A997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AF5DB877-F5B4-41AF-B6B8-60CC25682F9E}" type="slidenum">
              <a:rPr lang="en-US" sz="900">
                <a:latin typeface="Arial" charset="0"/>
              </a:rPr>
              <a:pPr/>
              <a:t>10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FDC7CC-1524-4C06-A668-F851C0B040DE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2355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13D30413-D4DC-465F-903D-52DD39FD5DF3}" type="slidenum">
              <a:rPr lang="en-US" sz="900">
                <a:latin typeface="Arial" charset="0"/>
              </a:rPr>
              <a:pPr/>
              <a:t>11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591DA4-DBF7-446C-BB3C-C4954F24D997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NZ" smtClean="0"/>
              <a:t>Do you know all of these?  (If not, let’s be sure to cover it in this course!)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Subject/object access matrix model [Lampson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ACLs [Saltzer 1974], [Denning 1976]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Information flow modelling [Myers &amp; Liskov 1997]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Star property [Bell &amp; LaPadula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Public-key cryptography [RSA 1978]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Cryptographic protocols [Abadi &amp; Needham 1995]</a:t>
            </a:r>
          </a:p>
          <a:p>
            <a:pPr marL="542925" lvl="1" indent="-357188">
              <a:buFontTx/>
              <a:buAutoNum type="arabicPeriod"/>
            </a:pPr>
            <a:endParaRPr lang="en-NZ" smtClean="0"/>
          </a:p>
        </p:txBody>
      </p:sp>
      <p:sp>
        <p:nvSpPr>
          <p:cNvPr id="2458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9F0C7D8D-5D39-4662-AC91-AA22BD678993}" type="slidenum">
              <a:rPr lang="en-US" sz="900">
                <a:latin typeface="Arial" charset="0"/>
              </a:rPr>
              <a:pPr/>
              <a:t>12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5B73D2-21FF-45F4-A683-1398CBDB8143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smtClean="0"/>
              <a:t>Boaz Barak takes a contrary position, in his discussion of “fuzzy security” at </a:t>
            </a:r>
            <a:r>
              <a:rPr lang="en-NZ" sz="2300" smtClean="0">
                <a:hlinkClick r:id="rId2"/>
              </a:rPr>
              <a:t>http://www.math.ias.edu/~boaz/Papers/obf_informal.html</a:t>
            </a:r>
            <a:r>
              <a:rPr lang="en-NZ" sz="2700" smtClean="0"/>
              <a:t>.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9F823C80-F7C9-4997-A550-96F90CBF848A}" type="slidenum">
              <a:rPr lang="en-US" sz="900">
                <a:latin typeface="Arial" charset="0"/>
              </a:rPr>
              <a:pPr/>
              <a:t>13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EE46A3-17AD-4F92-BA57-2DFC296ECED1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2662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D253FD4-50A3-4D5A-A9AE-328D54A540C9}" type="slidenum">
              <a:rPr lang="en-US" sz="900">
                <a:latin typeface="Arial" charset="0"/>
              </a:rPr>
              <a:pPr/>
              <a:t>14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B21C98-BB10-412D-97E8-F749C5EE3292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2765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4AFC0CC9-1380-4DD6-8DDE-4E8296FA567A}" type="slidenum">
              <a:rPr lang="en-US" sz="900">
                <a:latin typeface="Arial" charset="0"/>
              </a:rPr>
              <a:pPr/>
              <a:t>15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A65264-A5BD-43BF-890C-3C9470BAD7F4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90002B7E-27F2-49AD-A7AA-9865CB98C18E}" type="slidenum">
              <a:rPr lang="en-US" sz="900">
                <a:latin typeface="Arial" charset="0"/>
              </a:rPr>
              <a:pPr/>
              <a:t>16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D1BA5BC-14C8-4B46-BADC-6A2BA48A0FEF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2970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D99F3FC2-D920-4414-9264-DB7E411906AF}" type="slidenum">
              <a:rPr lang="en-US" sz="900">
                <a:latin typeface="Arial" charset="0"/>
              </a:rPr>
              <a:pPr/>
              <a:t>17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0EB98-9D5A-4601-ACBC-F20DFD08E001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072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1F01E92E-A348-4B40-8F09-9D6DC151A567}" type="slidenum">
              <a:rPr lang="en-US" sz="900">
                <a:latin typeface="Arial" charset="0"/>
              </a:rPr>
              <a:pPr/>
              <a:t>18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DE4427-C416-43B6-B0B4-15EBC3A55A21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174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AF02B48-8A65-47C8-B32A-189C9999C9E1}" type="slidenum">
              <a:rPr lang="en-US" sz="900">
                <a:latin typeface="Arial" charset="0"/>
              </a:rPr>
              <a:pPr/>
              <a:t>19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CE7E69-CA9A-40F0-9D70-BB77EFB4BCC5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mtClean="0"/>
              <a:t>Anyone who passes this class will be able to</a:t>
            </a:r>
          </a:p>
          <a:p>
            <a:pPr lvl="1"/>
            <a:r>
              <a:rPr lang="en-US" smtClean="0"/>
              <a:t>give basic advice on software security, using standard terminology;</a:t>
            </a:r>
          </a:p>
          <a:p>
            <a:pPr lvl="1"/>
            <a:r>
              <a:rPr lang="en-US" smtClean="0"/>
              <a:t>read technical literature on software security, demonstrating critical and appreciative comprehension; and</a:t>
            </a:r>
          </a:p>
          <a:p>
            <a:pPr lvl="1"/>
            <a:r>
              <a:rPr lang="en-US" smtClean="0"/>
              <a:t>give an informative oral presentation on, and write knowledgeably about, an advanced topic in software security.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ED098BA3-E628-4F24-807E-CB8AAC2FC7EB}" type="slidenum">
              <a:rPr lang="en-US" sz="900">
                <a:latin typeface="Arial" charset="0"/>
              </a:rPr>
              <a:pPr/>
              <a:t>2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D2E1FC-317C-49D0-B07B-4FBB10BCEA28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27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AD622418-3F47-4221-9FDC-4F798293BE84}" type="slidenum">
              <a:rPr lang="en-US" sz="900">
                <a:latin typeface="Arial" charset="0"/>
              </a:rPr>
              <a:pPr/>
              <a:t>20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BFAC10-AA36-4A23-AA62-9743ED251F83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379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C675D297-C332-43A1-8ACA-1AD7D8DEE867}" type="slidenum">
              <a:rPr lang="en-US" sz="900">
                <a:latin typeface="Arial" charset="0"/>
              </a:rPr>
              <a:pPr/>
              <a:t>21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FB45C0-0092-4189-BB55-2AFC486D36FF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482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E746677-2B8D-4795-957D-7B26202F014F}" type="slidenum">
              <a:rPr lang="en-US" sz="900">
                <a:latin typeface="Arial" charset="0"/>
              </a:rPr>
              <a:pPr/>
              <a:t>22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F5D0DBE-80EF-4733-ADA2-99DAF0B5A6D9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584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2F7209A6-F0CC-4976-8423-19E477508A8B}" type="slidenum">
              <a:rPr lang="en-US" sz="900">
                <a:latin typeface="Arial" charset="0"/>
              </a:rPr>
              <a:pPr/>
              <a:t>23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4CCAB9-8DF6-41F0-ADC6-522BA55C71FE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Other Topics</a:t>
            </a:r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4752975"/>
          </a:xfrm>
        </p:spPr>
        <p:txBody>
          <a:bodyPr/>
          <a:lstStyle/>
          <a:p>
            <a:pPr marL="582613" indent="-582613"/>
            <a:r>
              <a:rPr lang="en-NZ" smtClean="0"/>
              <a:t>Distributed vs. Local Access Control</a:t>
            </a:r>
          </a:p>
          <a:p>
            <a:pPr marL="944563" lvl="1" indent="-508000"/>
            <a:r>
              <a:rPr lang="en-NZ" smtClean="0"/>
              <a:t>Access control is easiest on a standalone machine.</a:t>
            </a:r>
          </a:p>
          <a:p>
            <a:pPr marL="944563" lvl="1" indent="-508000"/>
            <a:r>
              <a:rPr lang="en-NZ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smtClean="0"/>
              <a:t>On pages 42-45, Lampson describes the concept of a “chain of trust”.</a:t>
            </a:r>
          </a:p>
        </p:txBody>
      </p:sp>
      <p:sp>
        <p:nvSpPr>
          <p:cNvPr id="3686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071C03A9-BA03-4C55-8AF1-EBAFFAE8217C}" type="slidenum">
              <a:rPr lang="en-US" sz="900">
                <a:latin typeface="Arial" charset="0"/>
              </a:rPr>
              <a:pPr/>
              <a:t>24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969A71-D96C-46D5-910E-390C9AE8676E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NZ" smtClean="0"/>
              <a:t>To pass this examination, you must show good understanding of the required readings (approx. 300 pages)</a:t>
            </a:r>
          </a:p>
          <a:p>
            <a:r>
              <a:rPr lang="en-NZ" smtClean="0"/>
              <a:t>I’ll administer a 20-minute “practice exam” (anonymous, ungraded!) in the 11</a:t>
            </a:r>
            <a:r>
              <a:rPr lang="en-NZ" baseline="30000" smtClean="0"/>
              <a:t>th</a:t>
            </a:r>
            <a:r>
              <a:rPr lang="en-NZ" smtClean="0"/>
              <a:t> week.</a:t>
            </a:r>
          </a:p>
          <a:p>
            <a:pPr lvl="1"/>
            <a:r>
              <a:rPr lang="en-NZ" smtClean="0"/>
              <a:t>I’ll let you know how I’d mark some of your responses.</a:t>
            </a:r>
          </a:p>
          <a:p>
            <a:r>
              <a:rPr lang="en-NZ" smtClean="0"/>
              <a:t>You will be allowed two hours for your final exam.</a:t>
            </a:r>
            <a:endParaRPr lang="en-AU" smtClean="0"/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AF41291-3DD6-4C79-B106-48D77CB24AF6}" type="slidenum">
              <a:rPr lang="en-US" sz="900">
                <a:latin typeface="Arial" charset="0"/>
              </a:rPr>
              <a:pPr/>
              <a:t>3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BE83FA-CBA8-452A-B908-10ED783AB0E9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Assessment: 25% term paper</a:t>
            </a:r>
            <a:endParaRPr lang="en-AU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at least </a:t>
            </a:r>
            <a:r>
              <a:rPr lang="en-AU" sz="2000" b="1" smtClean="0"/>
              <a:t>three</a:t>
            </a:r>
            <a:r>
              <a:rPr lang="en-AU" sz="200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smtClean="0"/>
              <a:t>At least </a:t>
            </a:r>
            <a:r>
              <a:rPr lang="en-NZ" sz="2000" b="1" smtClean="0"/>
              <a:t>one</a:t>
            </a:r>
            <a:r>
              <a:rPr lang="en-NZ" sz="200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smtClean="0"/>
              <a:t>You must also cite and (at least briefly) discuss </a:t>
            </a:r>
            <a:r>
              <a:rPr lang="en-NZ" sz="2000" b="1" smtClean="0"/>
              <a:t>any other</a:t>
            </a:r>
            <a:r>
              <a:rPr lang="en-NZ" sz="200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make full and accurate bibliographic references to archival sources</a:t>
            </a:r>
            <a:r>
              <a:rPr lang="en-NZ" sz="2400" smtClean="0"/>
              <a:t>.</a:t>
            </a:r>
            <a:endParaRPr lang="en-AU" sz="2400" smtClean="0"/>
          </a:p>
          <a:p>
            <a:pPr>
              <a:lnSpc>
                <a:spcPct val="90000"/>
              </a:lnSpc>
            </a:pPr>
            <a:r>
              <a:rPr lang="en-AU" sz="2400" smtClean="0"/>
              <a:t>Approximately 10 pages.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Technical words must be spelled and used correctly.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No plagiarism!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smtClean="0">
                <a:solidFill>
                  <a:schemeClr val="accent2"/>
                </a:solidFill>
              </a:rPr>
              <a:t>http://www.cs.auckland.ac.nz/courses/compsci725s2c/archive/termpapers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BCBA9688-552D-40D7-B8CD-F301311A02EE}" type="slidenum">
              <a:rPr lang="en-US" sz="900">
                <a:latin typeface="Arial" charset="0"/>
              </a:rPr>
              <a:pPr/>
              <a:t>4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BE6C9A-EE84-4773-AC5D-48D1361E870C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smtClean="0"/>
              <a:t>Assessment: 15% oral seminar</a:t>
            </a:r>
            <a:endParaRPr lang="en-AU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80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You will deliver an oral presentation on one of the required readings, during a lecture period.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Your slideshow should focus your classmates’ attention on </a:t>
            </a:r>
            <a:r>
              <a:rPr lang="en-AU" sz="2400" b="1" smtClean="0"/>
              <a:t>one or two important aspects</a:t>
            </a:r>
            <a:r>
              <a:rPr lang="en-AU" sz="2400" smtClean="0"/>
              <a:t> of your article, showing your </a:t>
            </a:r>
            <a:r>
              <a:rPr lang="en-AU" sz="2400" b="1" smtClean="0"/>
              <a:t>critical and appreciative </a:t>
            </a:r>
            <a:r>
              <a:rPr lang="en-AU" sz="2400" smtClean="0"/>
              <a:t>understanding.  (7%)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present a draft of your slideshow to the instructor, one week before your scheduled presentation date.  The instructor will give you some ideas on how to improve your presentation.  (1%)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present your slideshow in 4.5 to 7.5 minutes.  (2%)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There should be at least one thought-provoking question in your slideshow.  (2%)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participate in the question-and-answer session run by the instructor after your presentation.  (3%)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728B3F5B-AACF-4ED5-B33A-BF6C4974B605}" type="slidenum">
              <a:rPr lang="en-US" sz="900">
                <a:latin typeface="Arial" charset="0"/>
              </a:rPr>
              <a:pPr/>
              <a:t>5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87770C-2DB6-45A2-B94D-CECD8A380BA1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Schedule</a:t>
            </a:r>
            <a:endParaRPr lang="en-AU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mtClean="0"/>
              <a:t>This week: introductory lectures.</a:t>
            </a:r>
          </a:p>
          <a:p>
            <a:r>
              <a:rPr lang="en-NZ" smtClean="0"/>
              <a:t>Monday: week: select papers and dates for your oral presentations.  I’ll assign each of you a random number; the lowest numbers get “first choice” of papers from the list in Handout 4.</a:t>
            </a:r>
          </a:p>
          <a:p>
            <a:r>
              <a:rPr lang="en-NZ" smtClean="0"/>
              <a:t>See Handouts 1 and 2 for more information.</a:t>
            </a:r>
            <a:endParaRPr lang="en-AU" smtClean="0"/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8A9703F-B902-43D6-9B16-BD902D4BF21B}" type="slidenum">
              <a:rPr lang="en-US" sz="900">
                <a:latin typeface="Arial" charset="0"/>
              </a:rPr>
              <a:pPr/>
              <a:t>6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07BDAB-BFDB-470D-A4E8-583C37CBA68D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924800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responsibly.</a:t>
            </a:r>
          </a:p>
          <a:p>
            <a:pPr lvl="1"/>
            <a:r>
              <a:rPr lang="en-AU" sz="2300" dirty="0" smtClean="0"/>
              <a:t>Don't break into computer systems that are not your own.</a:t>
            </a:r>
          </a:p>
          <a:p>
            <a:pPr lvl="1"/>
            <a:r>
              <a:rPr lang="en-AU" sz="2300" dirty="0" smtClean="0"/>
              <a:t>Don't attempt to subvert any security system in any other way, for example by taking over someone else's "digital identity".</a:t>
            </a:r>
          </a:p>
          <a:p>
            <a:pPr lvl="1"/>
            <a:r>
              <a:rPr lang="en-AU" sz="2300" dirty="0" smtClean="0"/>
              <a:t>Read &amp; obey </a:t>
            </a:r>
            <a:r>
              <a:rPr lang="en-AU" sz="2300" dirty="0" smtClean="0">
                <a:hlinkClick r:id="rId2"/>
              </a:rPr>
              <a:t>http://www.auckland.ac.nz/uoa/cs-computer-security</a:t>
            </a:r>
            <a:r>
              <a:rPr lang="en-AU" sz="2300" dirty="0" smtClean="0"/>
              <a:t>.  (These are “real-world” security measures: we will discuss some of these!) </a:t>
            </a:r>
            <a:endParaRPr lang="en-AU" sz="2300" dirty="0" smtClean="0"/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1B6083DA-544E-4ED8-90D2-555403357309}" type="slidenum">
              <a:rPr lang="en-US" sz="900">
                <a:latin typeface="Arial" charset="0"/>
              </a:rPr>
              <a:pPr/>
              <a:t>7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3C1100-6CCA-4E5F-9BD2-28AA43F2FA74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en-US" dirty="0" smtClean="0"/>
              <a:t>B. Lampson, </a:t>
            </a:r>
            <a:r>
              <a:rPr lang="en-US" dirty="0" smtClean="0"/>
              <a:t>“Computer </a:t>
            </a:r>
            <a:r>
              <a:rPr lang="en-US" dirty="0" smtClean="0"/>
              <a:t>Security in the Real </a:t>
            </a:r>
            <a:r>
              <a:rPr lang="en-US" dirty="0" smtClean="0"/>
              <a:t>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2"/>
              </a:rPr>
              <a:t>http://www.library.auckland.ac.nz/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don’t know how to use our University’s online library, see </a:t>
            </a:r>
            <a:r>
              <a:rPr lang="en-US" dirty="0" smtClean="0">
                <a:hlinkClick r:id="rId3"/>
              </a:rPr>
              <a:t>http://www.library.auckland.ac.nz/instruct/instruct.htm</a:t>
            </a:r>
            <a:r>
              <a:rPr lang="en-US" dirty="0" smtClean="0"/>
              <a:t>.  </a:t>
            </a:r>
            <a:endParaRPr lang="en-AU" dirty="0" smtClean="0"/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F28C08FE-81F3-4947-915F-B20458530306}" type="slidenum">
              <a:rPr lang="en-US" sz="900">
                <a:latin typeface="Arial" charset="0"/>
              </a:rPr>
              <a:pPr/>
              <a:t>8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EAE43F-DB67-4653-A4EE-AD3148C6BBBA}" type="datetime5">
              <a:rPr lang="en-US" sz="900">
                <a:latin typeface="Arial" charset="0"/>
              </a:rPr>
              <a:pPr/>
              <a:t>13-Jul-12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>
                <a:latin typeface="Arial" charset="0"/>
              </a:rPr>
              <a:t>CompSci 725 s2c 12.</a:t>
            </a:r>
            <a:fld id="{B5717D10-D501-4EA5-BF1B-3B4DFB2421E3}" type="slidenum">
              <a:rPr lang="en-US" sz="900">
                <a:latin typeface="Arial" charset="0"/>
              </a:rPr>
              <a:pPr/>
              <a:t>9</a:t>
            </a:fld>
            <a:endParaRPr lang="en-US" sz="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1212</TotalTime>
  <Words>2160</Words>
  <Application>Microsoft Office PowerPoint</Application>
  <PresentationFormat>On-screen Show (4:3)</PresentationFormat>
  <Paragraphs>222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Times New Roman</vt:lpstr>
      <vt:lpstr>Arial</vt:lpstr>
      <vt:lpstr>Wingdings</vt:lpstr>
      <vt:lpstr>Symbol</vt:lpstr>
      <vt:lpstr>Blank Presentation</vt:lpstr>
      <vt:lpstr>Software Security CompSci 725 S2C 12  Handout 3: First Set of Lecture Slides Version 1.0, 13 July 2012  Clark Thomborson Giovanni Russello</vt:lpstr>
      <vt:lpstr>Objectives</vt:lpstr>
      <vt:lpstr>Assessment: 60% final exam</vt:lpstr>
      <vt:lpstr>Assessment: 25% term paper</vt:lpstr>
      <vt:lpstr>Assessment: 15% oral seminar</vt:lpstr>
      <vt:lpstr>Schedule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80</cp:revision>
  <cp:lastPrinted>2000-07-11T17:17:34Z</cp:lastPrinted>
  <dcterms:created xsi:type="dcterms:W3CDTF">2000-07-11T15:43:18Z</dcterms:created>
  <dcterms:modified xsi:type="dcterms:W3CDTF">2012-07-13T04:19:45Z</dcterms:modified>
</cp:coreProperties>
</file>