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59" r:id="rId3"/>
    <p:sldId id="257" r:id="rId4"/>
    <p:sldId id="265" r:id="rId5"/>
    <p:sldId id="262" r:id="rId6"/>
    <p:sldId id="266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Sach" initials="MS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66387" autoAdjust="0"/>
  </p:normalViewPr>
  <p:slideViewPr>
    <p:cSldViewPr>
      <p:cViewPr varScale="1">
        <p:scale>
          <a:sx n="47" d="100"/>
          <a:sy n="47" d="100"/>
        </p:scale>
        <p:origin x="-17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5C69-3656-42CF-87FF-EC0D44419019}" type="datetimeFigureOut">
              <a:rPr lang="en-US" smtClean="0"/>
              <a:pPr/>
              <a:t>9/17/2007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D3C9F-1A30-4B9D-B12A-15B1127234CC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D3C9F-1A30-4B9D-B12A-15B1127234CC}" type="slidenum">
              <a:rPr lang="en-NZ" smtClean="0"/>
              <a:pPr/>
              <a:t>1</a:t>
            </a:fld>
            <a:endParaRPr lang="en-N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The authors ran an</a:t>
            </a:r>
            <a:r>
              <a:rPr lang="en-NZ" baseline="0" dirty="0" smtClean="0"/>
              <a:t> experiment where they removed security indicators from a browser</a:t>
            </a:r>
          </a:p>
          <a:p>
            <a:r>
              <a:rPr lang="en-NZ" baseline="0" dirty="0" smtClean="0"/>
              <a:t>There were 3 sets of experiments, with indicators getting increasingly obvious</a:t>
            </a:r>
          </a:p>
          <a:p>
            <a:r>
              <a:rPr lang="en-NZ" baseline="0" dirty="0" smtClean="0"/>
              <a:t>Wanted to see how many users would notice these indicators</a:t>
            </a:r>
          </a:p>
          <a:p>
            <a:r>
              <a:rPr lang="en-NZ" baseline="0" dirty="0" smtClean="0"/>
              <a:t>Through the experiments, MiM, phishing and other site forgery attacks were simulated</a:t>
            </a:r>
          </a:p>
          <a:p>
            <a:endParaRPr lang="en-NZ" baseline="0" dirty="0" smtClean="0"/>
          </a:p>
          <a:p>
            <a:r>
              <a:rPr lang="en-NZ" baseline="0" dirty="0" smtClean="0"/>
              <a:t>Another aim of the paper was to look into how experiments like this should be conducted. When such experiments are conducted, users are asked to play a role, bc you want to protect their privacy. Wanted to look into whether role-playing affects their security behaviour. Also, do users behave differently when they know that you are testing security?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D3C9F-1A30-4B9D-B12A-15B1127234CC}" type="slidenum">
              <a:rPr lang="en-NZ" smtClean="0"/>
              <a:pPr/>
              <a:t>2</a:t>
            </a:fld>
            <a:endParaRPr lang="en-N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baseline="0" dirty="0" smtClean="0"/>
              <a:t>If you guessed that users are less secure when playing a role, you’re right. But now there’s evidence that this is the case.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Do users behave more securely when they use their own accounts?</a:t>
            </a:r>
            <a:r>
              <a:rPr lang="en-NZ" baseline="0" dirty="0" smtClean="0"/>
              <a:t> Yes. But how often can experiments be run where participants are willing to give their own accounts.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aseline="0" dirty="0" smtClean="0"/>
              <a:t>And what about when users KNOW you’re testing their security behaviour? Obviously in these situations they’ll be looking out for security threats or indicators.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aseline="0" dirty="0" smtClean="0"/>
              <a:t>This paper claims it is the first to look into these three sets of users. It is nonetheless a big step toward understanding users </a:t>
            </a:r>
            <a:r>
              <a:rPr lang="en-NZ" baseline="0" dirty="0" err="1" smtClean="0"/>
              <a:t>beh</a:t>
            </a:r>
            <a:r>
              <a:rPr lang="en-NZ" baseline="0" dirty="0" smtClean="0"/>
              <a:t> in security experiments. It’s all a trade-off which type of experiment you want but now researchers can make more educated decisions due to this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D3C9F-1A30-4B9D-B12A-15B1127234CC}" type="slidenum">
              <a:rPr lang="en-NZ" smtClean="0"/>
              <a:pPr/>
              <a:t>3</a:t>
            </a:fld>
            <a:endParaRPr lang="en-N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Flyers</a:t>
            </a:r>
            <a:r>
              <a:rPr lang="en-NZ" baseline="0" dirty="0" smtClean="0"/>
              <a:t> distributed to get people into experiment.</a:t>
            </a:r>
          </a:p>
          <a:p>
            <a:r>
              <a:rPr lang="en-NZ" baseline="0" dirty="0" smtClean="0"/>
              <a:t>Tertiary level</a:t>
            </a:r>
          </a:p>
          <a:p>
            <a:r>
              <a:rPr lang="en-NZ" baseline="0" dirty="0" smtClean="0"/>
              <a:t>Demographic different to </a:t>
            </a:r>
            <a:r>
              <a:rPr lang="en-NZ" baseline="0" dirty="0" err="1" smtClean="0"/>
              <a:t>joe</a:t>
            </a:r>
            <a:r>
              <a:rPr lang="en-NZ" baseline="0" dirty="0" smtClean="0"/>
              <a:t> </a:t>
            </a:r>
            <a:r>
              <a:rPr lang="en-NZ" baseline="0" dirty="0" err="1" smtClean="0"/>
              <a:t>bloggs</a:t>
            </a:r>
            <a:r>
              <a:rPr lang="en-NZ" baseline="0" dirty="0" smtClean="0"/>
              <a:t> on street.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D3C9F-1A30-4B9D-B12A-15B1127234CC}" type="slidenum">
              <a:rPr lang="en-NZ" smtClean="0"/>
              <a:pPr/>
              <a:t>4</a:t>
            </a:fld>
            <a:endParaRPr lang="en-N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What would Pfleeger say?</a:t>
            </a:r>
          </a:p>
          <a:p>
            <a:endParaRPr lang="en-NZ" dirty="0" smtClean="0"/>
          </a:p>
          <a:p>
            <a:r>
              <a:rPr lang="en-NZ" dirty="0" smtClean="0"/>
              <a:t>The good people (you and me) would learn about security and know where there are boundaries and where the bad people can compromise our security</a:t>
            </a:r>
          </a:p>
          <a:p>
            <a:r>
              <a:rPr lang="en-NZ" dirty="0" smtClean="0"/>
              <a:t>This</a:t>
            </a:r>
            <a:r>
              <a:rPr lang="en-NZ" baseline="0" dirty="0" smtClean="0"/>
              <a:t> information being available isn’t always only available to us. </a:t>
            </a:r>
            <a:r>
              <a:rPr lang="en-NZ" dirty="0" smtClean="0"/>
              <a:t>The bad people can learn about where</a:t>
            </a:r>
            <a:r>
              <a:rPr lang="en-NZ" baseline="0" dirty="0" smtClean="0"/>
              <a:t> they can compromise us, they can take these ideas and build on them to create even more dangerous attacks</a:t>
            </a:r>
          </a:p>
          <a:p>
            <a:endParaRPr lang="en-NZ" baseline="0" dirty="0" smtClean="0"/>
          </a:p>
          <a:p>
            <a:r>
              <a:rPr lang="en-NZ" baseline="0" dirty="0" smtClean="0"/>
              <a:t>So, do security researchers not share anything they learn or do they make all these possible threats available to everyone?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D3C9F-1A30-4B9D-B12A-15B1127234CC}" type="slidenum">
              <a:rPr lang="en-NZ" smtClean="0"/>
              <a:pPr/>
              <a:t>5</a:t>
            </a:fld>
            <a:endParaRPr lang="en-N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Ren</a:t>
            </a:r>
            <a:r>
              <a:rPr lang="en-US" dirty="0" smtClean="0"/>
              <a:t> (human-heartedness): “measure the feelings of others by your own”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 (propriety): nothing in excess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These 2 can’t really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D3C9F-1A30-4B9D-B12A-15B1127234CC}" type="slidenum">
              <a:rPr lang="en-NZ" smtClean="0"/>
              <a:pPr/>
              <a:t>6</a:t>
            </a:fld>
            <a:endParaRPr lang="en-N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D3C9F-1A30-4B9D-B12A-15B1127234CC}" type="slidenum">
              <a:rPr lang="en-NZ" smtClean="0"/>
              <a:pPr/>
              <a:t>7</a:t>
            </a:fld>
            <a:endParaRPr lang="en-N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9D82C69-69DF-4715-9CCC-0A82BDBAC62E}" type="datetimeFigureOut">
              <a:rPr lang="en-US" smtClean="0"/>
              <a:pPr/>
              <a:t>9/17/2007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A660033-0EFC-4C2E-99CB-3541B20F5C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</a:t>
            </a:r>
            <a:r>
              <a:rPr smtClean="0"/>
              <a:t>mperor's </a:t>
            </a:r>
            <a:r>
              <a:rPr lang="en-US" dirty="0" smtClean="0"/>
              <a:t>N</a:t>
            </a:r>
            <a:r>
              <a:rPr smtClean="0"/>
              <a:t>ew </a:t>
            </a:r>
            <a:r>
              <a:rPr lang="en-US" dirty="0" smtClean="0"/>
              <a:t>S</a:t>
            </a:r>
            <a:r>
              <a:rPr smtClean="0"/>
              <a:t>ecurity </a:t>
            </a:r>
            <a:r>
              <a:rPr lang="en-US" dirty="0" smtClean="0"/>
              <a:t>I</a:t>
            </a:r>
            <a:r>
              <a:rPr smtClean="0"/>
              <a:t>ndicators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1600" dirty="0" smtClean="0"/>
              <a:t>S. Schechter, R. Dhamija, A. Ozment, I. Fischer</a:t>
            </a:r>
          </a:p>
          <a:p>
            <a:r>
              <a:rPr lang="en-AU" sz="1600" dirty="0" smtClean="0"/>
              <a:t>“The Emperor’s New Security Indicators” </a:t>
            </a:r>
          </a:p>
          <a:p>
            <a:r>
              <a:rPr lang="en-AU" sz="1600" dirty="0" smtClean="0"/>
              <a:t>in </a:t>
            </a:r>
            <a:r>
              <a:rPr lang="en-AU" sz="1600" i="1" dirty="0" smtClean="0"/>
              <a:t>IEEE Symposium on Security and Privacy (S&amp;P 2007), </a:t>
            </a:r>
            <a:r>
              <a:rPr lang="en-AU" sz="1600" dirty="0" smtClean="0"/>
              <a:t>pp. 51-65, 2007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5334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Sachini Yapa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Aim</a:t>
            </a:r>
          </a:p>
          <a:p>
            <a:pPr lvl="1"/>
            <a:r>
              <a:rPr lang="en-US" dirty="0" smtClean="0"/>
              <a:t>Evaluate site authentication</a:t>
            </a:r>
          </a:p>
          <a:p>
            <a:pPr lvl="2"/>
            <a:r>
              <a:rPr lang="en-US" dirty="0" smtClean="0"/>
              <a:t>Man-in-the-middle, Phishing, Other</a:t>
            </a:r>
          </a:p>
          <a:p>
            <a:pPr lvl="1"/>
            <a:r>
              <a:rPr lang="en-US" dirty="0" smtClean="0"/>
              <a:t>Investigate participant </a:t>
            </a:r>
            <a:r>
              <a:rPr lang="en-NZ" dirty="0" smtClean="0"/>
              <a:t>behaviour</a:t>
            </a:r>
          </a:p>
          <a:p>
            <a:pPr lvl="2"/>
            <a:r>
              <a:rPr lang="en-NZ" dirty="0" smtClean="0"/>
              <a:t>Role playing </a:t>
            </a:r>
            <a:r>
              <a:rPr lang="en-NZ" dirty="0" err="1" smtClean="0"/>
              <a:t>vs</a:t>
            </a:r>
            <a:r>
              <a:rPr lang="en-NZ" dirty="0" smtClean="0"/>
              <a:t> real data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53% of all participants didn’t notice </a:t>
            </a:r>
            <a:r>
              <a:rPr lang="en-US" b="1" dirty="0" smtClean="0"/>
              <a:t>any</a:t>
            </a:r>
            <a:r>
              <a:rPr lang="en-US" dirty="0" smtClean="0"/>
              <a:t> security threats</a:t>
            </a:r>
          </a:p>
          <a:p>
            <a:pPr lvl="1"/>
            <a:r>
              <a:rPr lang="en-US" dirty="0" smtClean="0"/>
              <a:t>Role playing participants behave less securely compared to </a:t>
            </a:r>
            <a:r>
              <a:rPr lang="en-US" dirty="0" smtClean="0"/>
              <a:t>users using personal accounts</a:t>
            </a:r>
            <a:endParaRPr lang="en-NZ" dirty="0" smtClean="0"/>
          </a:p>
          <a:p>
            <a:pPr lvl="2"/>
            <a:endParaRPr lang="en-N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Appreciative comment</a:t>
            </a:r>
            <a:br>
              <a:rPr lang="en-US" sz="3200" dirty="0" smtClean="0"/>
            </a:br>
            <a:r>
              <a:rPr lang="en-US" sz="3200" dirty="0" smtClean="0"/>
              <a:t>Empirical study on role-playing VS real data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077200" cy="462560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Role playing</a:t>
            </a:r>
          </a:p>
          <a:p>
            <a:pPr lvl="1" algn="just"/>
            <a:r>
              <a:rPr lang="en-US" dirty="0" smtClean="0"/>
              <a:t>53% of users never noticed security threat</a:t>
            </a:r>
          </a:p>
          <a:p>
            <a:pPr lvl="1" algn="just"/>
            <a:endParaRPr lang="en-US" dirty="0" smtClean="0"/>
          </a:p>
          <a:p>
            <a:pPr algn="just"/>
            <a:r>
              <a:rPr lang="en-NZ" dirty="0" smtClean="0"/>
              <a:t>Using personal accounts</a:t>
            </a:r>
          </a:p>
          <a:p>
            <a:pPr lvl="1" algn="just"/>
            <a:r>
              <a:rPr lang="en-NZ" dirty="0" smtClean="0"/>
              <a:t>36% of users never noticed security threat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Critical comment 1</a:t>
            </a:r>
            <a:br>
              <a:rPr lang="en-US" sz="3200" dirty="0" smtClean="0"/>
            </a:br>
            <a:r>
              <a:rPr lang="en-US" sz="3200" dirty="0" smtClean="0"/>
              <a:t>What is the population being represented?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Advertised experiment around Harvard campus</a:t>
            </a:r>
          </a:p>
          <a:p>
            <a:pPr lvl="1"/>
            <a:r>
              <a:rPr lang="en-US" dirty="0" smtClean="0"/>
              <a:t>Students &amp; staff </a:t>
            </a:r>
          </a:p>
          <a:p>
            <a:pPr lvl="1"/>
            <a:r>
              <a:rPr lang="en-US" dirty="0" smtClean="0"/>
              <a:t>91% of participants were University students</a:t>
            </a:r>
          </a:p>
          <a:p>
            <a:endParaRPr lang="en-US" dirty="0" smtClean="0"/>
          </a:p>
          <a:p>
            <a:pPr marL="31750" indent="-31750" algn="ctr">
              <a:buNone/>
            </a:pPr>
            <a:r>
              <a:rPr lang="en-US" dirty="0" smtClean="0"/>
              <a:t>“Role playing has a significant negative effect on the security vigilance of </a:t>
            </a:r>
            <a:r>
              <a:rPr lang="en-US" u="sng" dirty="0" smtClean="0"/>
              <a:t>study participants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2900" dirty="0" smtClean="0"/>
              <a:t>Critical comment 2</a:t>
            </a:r>
            <a:br>
              <a:rPr lang="en-NZ" sz="2900" dirty="0" smtClean="0"/>
            </a:br>
            <a:r>
              <a:rPr lang="en-NZ" sz="2900" dirty="0" smtClean="0"/>
              <a:t>Ethical to reveal that a proxy can prevent HTTPS activation?</a:t>
            </a:r>
            <a:endParaRPr lang="en-NZ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The good people can understand</a:t>
            </a:r>
          </a:p>
          <a:p>
            <a:r>
              <a:rPr lang="en-NZ" dirty="0" smtClean="0"/>
              <a:t>The bad people can extend to cause harm</a:t>
            </a:r>
          </a:p>
          <a:p>
            <a:endParaRPr lang="en-NZ" dirty="0" smtClean="0"/>
          </a:p>
          <a:p>
            <a:r>
              <a:rPr lang="en-NZ" dirty="0" smtClean="0"/>
              <a:t>Pfleeger</a:t>
            </a:r>
          </a:p>
          <a:p>
            <a:pPr lvl="1">
              <a:tabLst>
                <a:tab pos="5424488" algn="l"/>
              </a:tabLst>
            </a:pPr>
            <a:r>
              <a:rPr lang="en-NZ" dirty="0" smtClean="0"/>
              <a:t>The right to know</a:t>
            </a:r>
          </a:p>
          <a:p>
            <a:pPr lvl="2">
              <a:tabLst>
                <a:tab pos="5424488" algn="l"/>
              </a:tabLst>
            </a:pPr>
            <a:r>
              <a:rPr lang="en-NZ" dirty="0" smtClean="0"/>
              <a:t>Everyone has a right to know this information</a:t>
            </a:r>
          </a:p>
          <a:p>
            <a:pPr lvl="1">
              <a:tabLst>
                <a:tab pos="5424488" algn="l"/>
              </a:tabLst>
            </a:pPr>
            <a:r>
              <a:rPr lang="en-NZ" dirty="0" smtClean="0"/>
              <a:t>The right to privacy</a:t>
            </a:r>
          </a:p>
          <a:p>
            <a:pPr lvl="2">
              <a:tabLst>
                <a:tab pos="5424488" algn="l"/>
              </a:tabLst>
            </a:pPr>
            <a:r>
              <a:rPr lang="en-NZ" dirty="0" smtClean="0"/>
              <a:t>Bad people can exploit the innocent’s privacy through this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3200" dirty="0" smtClean="0"/>
              <a:t>Critical comment 2…</a:t>
            </a:r>
            <a:br>
              <a:rPr lang="en-NZ" sz="3200" dirty="0" smtClean="0"/>
            </a:br>
            <a:r>
              <a:rPr lang="en-NZ" sz="3200" dirty="0" smtClean="0"/>
              <a:t>Ethical to reveal that a proxy can prevent HTTPS activation?</a:t>
            </a:r>
            <a:endParaRPr lang="en-N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473209"/>
          </a:xfrm>
        </p:spPr>
        <p:txBody>
          <a:bodyPr>
            <a:normAutofit/>
          </a:bodyPr>
          <a:lstStyle/>
          <a:p>
            <a:r>
              <a:rPr lang="en-US" dirty="0" smtClean="0"/>
              <a:t>Confucian ethics</a:t>
            </a:r>
          </a:p>
          <a:p>
            <a:pPr lvl="1"/>
            <a:r>
              <a:rPr lang="en-US" dirty="0" smtClean="0"/>
              <a:t>Yi (right conduct): “how can I accommodate you?”</a:t>
            </a:r>
          </a:p>
          <a:p>
            <a:pPr lvl="1"/>
            <a:r>
              <a:rPr lang="en-US" dirty="0" smtClean="0"/>
              <a:t>De (power of moral example): leaders must show good character</a:t>
            </a:r>
          </a:p>
          <a:p>
            <a:pPr lvl="1"/>
            <a:r>
              <a:rPr lang="en-US" dirty="0" err="1" smtClean="0"/>
              <a:t>Wen</a:t>
            </a:r>
            <a:r>
              <a:rPr lang="en-US" dirty="0" smtClean="0"/>
              <a:t> (the arts of peace): scholars should practice peace not war</a:t>
            </a:r>
          </a:p>
          <a:p>
            <a:r>
              <a:rPr lang="en-US" dirty="0" smtClean="0"/>
              <a:t>Consequential ethics</a:t>
            </a:r>
          </a:p>
          <a:p>
            <a:pPr lvl="1"/>
            <a:r>
              <a:rPr lang="en-US" dirty="0" smtClean="0"/>
              <a:t>Authors may have revealed because they decided it was best to be informed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5400" y="44196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sz="1600" dirty="0" smtClean="0"/>
              <a:t>(Source</a:t>
            </a:r>
            <a:r>
              <a:rPr lang="en-NZ" sz="1600" dirty="0" smtClean="0"/>
              <a:t>: </a:t>
            </a:r>
            <a:r>
              <a:rPr lang="en-NZ" sz="1600" dirty="0" err="1" smtClean="0"/>
              <a:t>Thomborson</a:t>
            </a:r>
            <a:r>
              <a:rPr lang="en-NZ" sz="1600" dirty="0" smtClean="0"/>
              <a:t>, C. “Software Law” Lecture, August 1, </a:t>
            </a:r>
            <a:r>
              <a:rPr lang="en-NZ" sz="1600" dirty="0" smtClean="0"/>
              <a:t>2007)</a:t>
            </a:r>
            <a:endParaRPr lang="en-N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Discussion question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Is it ethical to reveal that a proxy can prevent HTTPS activation?</a:t>
            </a:r>
            <a:endParaRPr lang="en-NZ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581400"/>
          <a:ext cx="80772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Universal, </a:t>
                      </a:r>
                    </a:p>
                    <a:p>
                      <a:pPr algn="ctr"/>
                      <a:r>
                        <a:rPr lang="en-NZ" dirty="0" smtClean="0"/>
                        <a:t>Rule-based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dirty="0" smtClean="0"/>
                        <a:t>Pfleeger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Confucian</a:t>
                      </a:r>
                    </a:p>
                    <a:p>
                      <a:pPr algn="ctr"/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 smtClean="0"/>
                        <a:t>Individual, Consequential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 smtClean="0"/>
              <a:t>Back up slide</a:t>
            </a:r>
            <a:br>
              <a:rPr lang="en-NZ" sz="3200" dirty="0" smtClean="0"/>
            </a:br>
            <a:r>
              <a:rPr lang="en-NZ" sz="3200" dirty="0" smtClean="0"/>
              <a:t> The experiment</a:t>
            </a:r>
            <a:endParaRPr lang="en-NZ" sz="3200" dirty="0"/>
          </a:p>
        </p:txBody>
      </p:sp>
      <p:pic>
        <p:nvPicPr>
          <p:cNvPr id="4" name="Picture 3" descr="example securi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752600"/>
            <a:ext cx="5657850" cy="4410075"/>
          </a:xfrm>
          <a:prstGeom prst="rect">
            <a:avLst/>
          </a:prstGeom>
        </p:spPr>
      </p:pic>
      <p:pic>
        <p:nvPicPr>
          <p:cNvPr id="6" name="Content Placeholder 3" descr="example security 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6400" y="1622425"/>
            <a:ext cx="5791200" cy="4921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773</TotalTime>
  <Words>687</Words>
  <Application>Microsoft Office PowerPoint</Application>
  <PresentationFormat>On-screen Show (4:3)</PresentationFormat>
  <Paragraphs>80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The Emperor's New Security Indicators</vt:lpstr>
      <vt:lpstr>Summary</vt:lpstr>
      <vt:lpstr>Appreciative comment Empirical study on role-playing VS real data</vt:lpstr>
      <vt:lpstr>Critical comment 1 What is the population being represented?</vt:lpstr>
      <vt:lpstr>Critical comment 2 Ethical to reveal that a proxy can prevent HTTPS activation?</vt:lpstr>
      <vt:lpstr>Critical comment 2… Ethical to reveal that a proxy can prevent HTTPS activation?</vt:lpstr>
      <vt:lpstr>Discussion question</vt:lpstr>
      <vt:lpstr>Back up slide  The experiment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Emperor's new security indicators</dc:title>
  <dc:creator> </dc:creator>
  <cp:lastModifiedBy> Sach</cp:lastModifiedBy>
  <cp:revision>83</cp:revision>
  <dcterms:created xsi:type="dcterms:W3CDTF">2007-08-22T07:17:25Z</dcterms:created>
  <dcterms:modified xsi:type="dcterms:W3CDTF">2007-09-16T23:55:50Z</dcterms:modified>
</cp:coreProperties>
</file>