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handoutMasterIdLst>
    <p:handoutMasterId r:id="rId48"/>
  </p:handoutMasterIdLst>
  <p:sldIdLst>
    <p:sldId id="256" r:id="rId2"/>
    <p:sldId id="295" r:id="rId3"/>
    <p:sldId id="296" r:id="rId4"/>
    <p:sldId id="297" r:id="rId5"/>
    <p:sldId id="298" r:id="rId6"/>
    <p:sldId id="299" r:id="rId7"/>
    <p:sldId id="318" r:id="rId8"/>
    <p:sldId id="300" r:id="rId9"/>
    <p:sldId id="301" r:id="rId10"/>
    <p:sldId id="302" r:id="rId11"/>
    <p:sldId id="303" r:id="rId12"/>
    <p:sldId id="304" r:id="rId13"/>
    <p:sldId id="305" r:id="rId14"/>
    <p:sldId id="275" r:id="rId15"/>
    <p:sldId id="306" r:id="rId16"/>
    <p:sldId id="276" r:id="rId17"/>
    <p:sldId id="294" r:id="rId18"/>
    <p:sldId id="278" r:id="rId19"/>
    <p:sldId id="292" r:id="rId20"/>
    <p:sldId id="293" r:id="rId21"/>
    <p:sldId id="279" r:id="rId22"/>
    <p:sldId id="281" r:id="rId23"/>
    <p:sldId id="286" r:id="rId24"/>
    <p:sldId id="280" r:id="rId25"/>
    <p:sldId id="282" r:id="rId26"/>
    <p:sldId id="290" r:id="rId27"/>
    <p:sldId id="291" r:id="rId28"/>
    <p:sldId id="284" r:id="rId29"/>
    <p:sldId id="288" r:id="rId30"/>
    <p:sldId id="307" r:id="rId31"/>
    <p:sldId id="308" r:id="rId32"/>
    <p:sldId id="309" r:id="rId33"/>
    <p:sldId id="310" r:id="rId34"/>
    <p:sldId id="311" r:id="rId35"/>
    <p:sldId id="312" r:id="rId36"/>
    <p:sldId id="313" r:id="rId37"/>
    <p:sldId id="314" r:id="rId38"/>
    <p:sldId id="315" r:id="rId39"/>
    <p:sldId id="316" r:id="rId40"/>
    <p:sldId id="319" r:id="rId41"/>
    <p:sldId id="322" r:id="rId42"/>
    <p:sldId id="320" r:id="rId43"/>
    <p:sldId id="321" r:id="rId44"/>
    <p:sldId id="323" r:id="rId45"/>
    <p:sldId id="317" r:id="rId46"/>
  </p:sldIdLst>
  <p:sldSz cx="9144000" cy="6858000" type="screen4x3"/>
  <p:notesSz cx="9601200" cy="7315200"/>
  <p:defaultTextStyle>
    <a:defPPr>
      <a:defRPr lang="en-GB"/>
    </a:defPPr>
    <a:lvl1pPr algn="ctr" rtl="0" fontAlgn="base">
      <a:spcBef>
        <a:spcPct val="0"/>
      </a:spcBef>
      <a:spcAft>
        <a:spcPct val="0"/>
      </a:spcAft>
      <a:defRPr kern="1200">
        <a:solidFill>
          <a:schemeClr val="tx2"/>
        </a:solidFill>
        <a:latin typeface="Arial" charset="0"/>
        <a:ea typeface="+mn-ea"/>
        <a:cs typeface="+mn-cs"/>
      </a:defRPr>
    </a:lvl1pPr>
    <a:lvl2pPr marL="457200" algn="ctr" rtl="0" fontAlgn="base">
      <a:spcBef>
        <a:spcPct val="0"/>
      </a:spcBef>
      <a:spcAft>
        <a:spcPct val="0"/>
      </a:spcAft>
      <a:defRPr kern="1200">
        <a:solidFill>
          <a:schemeClr val="tx2"/>
        </a:solidFill>
        <a:latin typeface="Arial" charset="0"/>
        <a:ea typeface="+mn-ea"/>
        <a:cs typeface="+mn-cs"/>
      </a:defRPr>
    </a:lvl2pPr>
    <a:lvl3pPr marL="914400" algn="ctr" rtl="0" fontAlgn="base">
      <a:spcBef>
        <a:spcPct val="0"/>
      </a:spcBef>
      <a:spcAft>
        <a:spcPct val="0"/>
      </a:spcAft>
      <a:defRPr kern="1200">
        <a:solidFill>
          <a:schemeClr val="tx2"/>
        </a:solidFill>
        <a:latin typeface="Arial" charset="0"/>
        <a:ea typeface="+mn-ea"/>
        <a:cs typeface="+mn-cs"/>
      </a:defRPr>
    </a:lvl3pPr>
    <a:lvl4pPr marL="1371600" algn="ctr" rtl="0" fontAlgn="base">
      <a:spcBef>
        <a:spcPct val="0"/>
      </a:spcBef>
      <a:spcAft>
        <a:spcPct val="0"/>
      </a:spcAft>
      <a:defRPr kern="1200">
        <a:solidFill>
          <a:schemeClr val="tx2"/>
        </a:solidFill>
        <a:latin typeface="Arial" charset="0"/>
        <a:ea typeface="+mn-ea"/>
        <a:cs typeface="+mn-cs"/>
      </a:defRPr>
    </a:lvl4pPr>
    <a:lvl5pPr marL="1828800" algn="ctr" rtl="0" fontAlgn="base">
      <a:spcBef>
        <a:spcPct val="0"/>
      </a:spcBef>
      <a:spcAft>
        <a:spcPct val="0"/>
      </a:spcAft>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2" autoAdjust="0"/>
    <p:restoredTop sz="86339" autoAdjust="0"/>
  </p:normalViewPr>
  <p:slideViewPr>
    <p:cSldViewPr>
      <p:cViewPr varScale="1">
        <p:scale>
          <a:sx n="93" d="100"/>
          <a:sy n="93" d="100"/>
        </p:scale>
        <p:origin x="-444" y="-102"/>
      </p:cViewPr>
      <p:guideLst>
        <p:guide orient="horz" pos="2160"/>
        <p:guide pos="2880"/>
      </p:guideLst>
    </p:cSldViewPr>
  </p:slideViewPr>
  <p:outlineViewPr>
    <p:cViewPr>
      <p:scale>
        <a:sx n="33" d="100"/>
        <a:sy n="33" d="100"/>
      </p:scale>
      <p:origin x="42" y="21396"/>
    </p:cViewPr>
  </p:outlineViewPr>
  <p:notesTextViewPr>
    <p:cViewPr>
      <p:scale>
        <a:sx n="100" d="100"/>
        <a:sy n="100" d="100"/>
      </p:scale>
      <p:origin x="0" y="0"/>
    </p:cViewPr>
  </p:notesTextViewPr>
  <p:notesViewPr>
    <p:cSldViewPr>
      <p:cViewPr varScale="1">
        <p:scale>
          <a:sx n="105" d="100"/>
          <a:sy n="105" d="100"/>
        </p:scale>
        <p:origin x="-1050" y="-96"/>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4160806" cy="365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NZ"/>
          </a:p>
        </p:txBody>
      </p:sp>
      <p:sp>
        <p:nvSpPr>
          <p:cNvPr id="30723" name="Rectangle 3"/>
          <p:cNvSpPr>
            <a:spLocks noGrp="1" noChangeArrowheads="1"/>
          </p:cNvSpPr>
          <p:nvPr>
            <p:ph type="dt" sz="quarter" idx="1"/>
          </p:nvPr>
        </p:nvSpPr>
        <p:spPr bwMode="auto">
          <a:xfrm>
            <a:off x="5438248" y="0"/>
            <a:ext cx="4160806" cy="365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NZ"/>
          </a:p>
        </p:txBody>
      </p:sp>
      <p:sp>
        <p:nvSpPr>
          <p:cNvPr id="30724" name="Rectangle 4"/>
          <p:cNvSpPr>
            <a:spLocks noGrp="1" noChangeArrowheads="1"/>
          </p:cNvSpPr>
          <p:nvPr>
            <p:ph type="ftr" sz="quarter" idx="2"/>
          </p:nvPr>
        </p:nvSpPr>
        <p:spPr bwMode="auto">
          <a:xfrm>
            <a:off x="1" y="6948702"/>
            <a:ext cx="4160806" cy="365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NZ"/>
          </a:p>
        </p:txBody>
      </p:sp>
      <p:sp>
        <p:nvSpPr>
          <p:cNvPr id="30725" name="Rectangle 5"/>
          <p:cNvSpPr>
            <a:spLocks noGrp="1" noChangeArrowheads="1"/>
          </p:cNvSpPr>
          <p:nvPr>
            <p:ph type="sldNum" sz="quarter" idx="3"/>
          </p:nvPr>
        </p:nvSpPr>
        <p:spPr bwMode="auto">
          <a:xfrm>
            <a:off x="5438248" y="6948702"/>
            <a:ext cx="4160806" cy="365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BB33D0B8-3859-4314-B1D8-94F10DFF3931}" type="slidenum">
              <a:rPr lang="en-NZ"/>
              <a:pPr>
                <a:defRPr/>
              </a:pPr>
              <a:t>‹#›</a:t>
            </a:fld>
            <a:endParaRPr lang="en-NZ"/>
          </a:p>
        </p:txBody>
      </p:sp>
    </p:spTree>
    <p:extLst>
      <p:ext uri="{BB962C8B-B14F-4D97-AF65-F5344CB8AC3E}">
        <p14:creationId xmlns:p14="http://schemas.microsoft.com/office/powerpoint/2010/main" val="81400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4160806" cy="3653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solidFill>
                  <a:schemeClr val="tx1"/>
                </a:solidFill>
              </a:defRPr>
            </a:lvl1pPr>
          </a:lstStyle>
          <a:p>
            <a:pPr>
              <a:defRPr/>
            </a:pPr>
            <a:endParaRPr lang="en-GB"/>
          </a:p>
        </p:txBody>
      </p:sp>
      <p:sp>
        <p:nvSpPr>
          <p:cNvPr id="25603" name="Rectangle 3"/>
          <p:cNvSpPr>
            <a:spLocks noGrp="1" noChangeArrowheads="1"/>
          </p:cNvSpPr>
          <p:nvPr>
            <p:ph type="dt" idx="1"/>
          </p:nvPr>
        </p:nvSpPr>
        <p:spPr bwMode="auto">
          <a:xfrm>
            <a:off x="5438248" y="0"/>
            <a:ext cx="4160806" cy="3653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59692" y="3475486"/>
            <a:ext cx="7681819" cy="329053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1" y="6948702"/>
            <a:ext cx="4160806" cy="36536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solidFill>
                  <a:schemeClr val="tx1"/>
                </a:solidFill>
              </a:defRPr>
            </a:lvl1pPr>
          </a:lstStyle>
          <a:p>
            <a:pPr>
              <a:defRPr/>
            </a:pPr>
            <a:endParaRPr lang="en-GB"/>
          </a:p>
        </p:txBody>
      </p:sp>
      <p:sp>
        <p:nvSpPr>
          <p:cNvPr id="25607" name="Rectangle 7"/>
          <p:cNvSpPr>
            <a:spLocks noGrp="1" noChangeArrowheads="1"/>
          </p:cNvSpPr>
          <p:nvPr>
            <p:ph type="sldNum" sz="quarter" idx="5"/>
          </p:nvPr>
        </p:nvSpPr>
        <p:spPr bwMode="auto">
          <a:xfrm>
            <a:off x="5438248" y="6948702"/>
            <a:ext cx="4160806" cy="36536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solidFill>
                  <a:schemeClr val="tx1"/>
                </a:solidFill>
              </a:defRPr>
            </a:lvl1pPr>
          </a:lstStyle>
          <a:p>
            <a:pPr>
              <a:defRPr/>
            </a:pPr>
            <a:fld id="{8B25B4D0-8D6D-4303-B187-9E0B4F5B70C8}" type="slidenum">
              <a:rPr lang="en-GB"/>
              <a:pPr>
                <a:defRPr/>
              </a:pPr>
              <a:t>‹#›</a:t>
            </a:fld>
            <a:endParaRPr lang="en-GB"/>
          </a:p>
        </p:txBody>
      </p:sp>
    </p:spTree>
    <p:extLst>
      <p:ext uri="{BB962C8B-B14F-4D97-AF65-F5344CB8AC3E}">
        <p14:creationId xmlns:p14="http://schemas.microsoft.com/office/powerpoint/2010/main" val="3195448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CEA3E961-8EB2-4065-91FE-016E2BCF57EB}" type="slidenum">
              <a:rPr lang="en-GB" smtClean="0">
                <a:solidFill>
                  <a:schemeClr val="tx1"/>
                </a:solidFill>
              </a:rPr>
              <a:pPr eaLnBrk="1" hangingPunct="1"/>
              <a:t>1</a:t>
            </a:fld>
            <a:endParaRPr lang="en-GB"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8B25B4D0-8D6D-4303-B187-9E0B4F5B70C8}" type="slidenum">
              <a:rPr lang="en-GB" smtClean="0"/>
              <a:pPr>
                <a:defRPr/>
              </a:pPr>
              <a:t>12</a:t>
            </a:fld>
            <a:endParaRPr lang="en-GB"/>
          </a:p>
        </p:txBody>
      </p:sp>
    </p:spTree>
    <p:extLst>
      <p:ext uri="{BB962C8B-B14F-4D97-AF65-F5344CB8AC3E}">
        <p14:creationId xmlns:p14="http://schemas.microsoft.com/office/powerpoint/2010/main" val="291826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8B25B4D0-8D6D-4303-B187-9E0B4F5B70C8}" type="slidenum">
              <a:rPr lang="en-GB" smtClean="0"/>
              <a:pPr>
                <a:defRPr/>
              </a:pPr>
              <a:t>13</a:t>
            </a:fld>
            <a:endParaRPr lang="en-GB"/>
          </a:p>
        </p:txBody>
      </p:sp>
    </p:spTree>
    <p:extLst>
      <p:ext uri="{BB962C8B-B14F-4D97-AF65-F5344CB8AC3E}">
        <p14:creationId xmlns:p14="http://schemas.microsoft.com/office/powerpoint/2010/main" val="103277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14FF38A5-6FB1-41A9-96F2-43EF62BACC36}" type="slidenum">
              <a:rPr lang="en-GB" smtClean="0">
                <a:solidFill>
                  <a:schemeClr val="tx1"/>
                </a:solidFill>
              </a:rPr>
              <a:pPr eaLnBrk="1" hangingPunct="1"/>
              <a:t>15</a:t>
            </a:fld>
            <a:endParaRPr lang="en-GB" smtClean="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8B25B4D0-8D6D-4303-B187-9E0B4F5B70C8}" type="slidenum">
              <a:rPr lang="en-GB" smtClean="0"/>
              <a:pPr>
                <a:defRPr/>
              </a:pPr>
              <a:t>2</a:t>
            </a:fld>
            <a:endParaRPr lang="en-GB"/>
          </a:p>
        </p:txBody>
      </p:sp>
    </p:spTree>
    <p:extLst>
      <p:ext uri="{BB962C8B-B14F-4D97-AF65-F5344CB8AC3E}">
        <p14:creationId xmlns:p14="http://schemas.microsoft.com/office/powerpoint/2010/main" val="178577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7780875F-406F-4FEF-9F73-4A24C9B33E3D}" type="slidenum">
              <a:rPr lang="en-GB" smtClean="0">
                <a:solidFill>
                  <a:schemeClr val="tx1"/>
                </a:solidFill>
              </a:rPr>
              <a:pPr eaLnBrk="1" hangingPunct="1"/>
              <a:t>3</a:t>
            </a:fld>
            <a:endParaRPr lang="en-GB" smtClean="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A93B78D-5662-4878-AE85-314BBC0B509D}" type="slidenum">
              <a:rPr lang="en-US" smtClean="0"/>
              <a:pPr/>
              <a:t>4</a:t>
            </a:fld>
            <a:endParaRPr lang="en-US"/>
          </a:p>
        </p:txBody>
      </p:sp>
    </p:spTree>
    <p:extLst>
      <p:ext uri="{BB962C8B-B14F-4D97-AF65-F5344CB8AC3E}">
        <p14:creationId xmlns:p14="http://schemas.microsoft.com/office/powerpoint/2010/main" val="315974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DE69FF99-CF79-4F21-BC8C-93B2ABD200BF}" type="slidenum">
              <a:rPr lang="en-GB" smtClean="0">
                <a:solidFill>
                  <a:schemeClr val="tx1"/>
                </a:solidFill>
              </a:rPr>
              <a:pPr eaLnBrk="1" hangingPunct="1"/>
              <a:t>5</a:t>
            </a:fld>
            <a:endParaRPr lang="en-GB" smtClean="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26527D35-8C33-422E-8AC0-A53D0BCE8FB0}" type="slidenum">
              <a:rPr lang="en-GB" smtClean="0">
                <a:solidFill>
                  <a:schemeClr val="tx1"/>
                </a:solidFill>
              </a:rPr>
              <a:pPr eaLnBrk="1" hangingPunct="1"/>
              <a:t>6</a:t>
            </a:fld>
            <a:endParaRPr lang="en-GB" smtClean="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NZ" smtClean="0"/>
          </a:p>
        </p:txBody>
      </p:sp>
      <p:sp>
        <p:nvSpPr>
          <p:cNvPr id="10244" name="Slide Number Placeholder 3"/>
          <p:cNvSpPr>
            <a:spLocks noGrp="1"/>
          </p:cNvSpPr>
          <p:nvPr>
            <p:ph type="sldNum" sz="quarter" idx="5"/>
          </p:nvPr>
        </p:nvSpPr>
        <p:spPr>
          <a:noFill/>
        </p:spPr>
        <p:txBody>
          <a:bodyPr/>
          <a:lstStyle/>
          <a:p>
            <a:fld id="{F8EF8DD7-DE34-4E70-BC99-58C9A0EB816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8B25B4D0-8D6D-4303-B187-9E0B4F5B70C8}" type="slidenum">
              <a:rPr lang="en-GB" smtClean="0"/>
              <a:pPr>
                <a:defRPr/>
              </a:pPr>
              <a:t>8</a:t>
            </a:fld>
            <a:endParaRPr lang="en-GB"/>
          </a:p>
        </p:txBody>
      </p:sp>
    </p:spTree>
    <p:extLst>
      <p:ext uri="{BB962C8B-B14F-4D97-AF65-F5344CB8AC3E}">
        <p14:creationId xmlns:p14="http://schemas.microsoft.com/office/powerpoint/2010/main" val="272642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A87DE030-70B2-4931-81D8-2AD03749FE97}" type="slidenum">
              <a:rPr lang="en-GB" smtClean="0">
                <a:solidFill>
                  <a:schemeClr val="tx1"/>
                </a:solidFill>
              </a:rPr>
              <a:pPr eaLnBrk="1" hangingPunct="1"/>
              <a:t>11</a:t>
            </a:fld>
            <a:endParaRPr lang="en-GB"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18"/>
          <p:cNvSpPr>
            <a:spLocks noGrp="1"/>
          </p:cNvSpPr>
          <p:nvPr>
            <p:ph type="ftr" sz="quarter" idx="11"/>
          </p:nvPr>
        </p:nvSpPr>
        <p:spPr/>
        <p:txBody>
          <a:bodyPr/>
          <a:lstStyle>
            <a:lvl1pPr>
              <a:defRPr/>
            </a:lvl1pPr>
          </a:lstStyle>
          <a:p>
            <a:pPr>
              <a:defRPr/>
            </a:pPr>
            <a:r>
              <a:rPr lang="en-GB"/>
              <a:t>			    		 </a:t>
            </a:r>
            <a:fld id="{2133B267-5FA2-4733-9349-C8F777764EB4}" type="slidenum">
              <a:rPr lang="en-GB"/>
              <a:pPr>
                <a:defRPr/>
              </a:pPr>
              <a:t>‹#›</a:t>
            </a:fld>
            <a:r>
              <a:rPr lang="en-GB"/>
              <a:t> </a:t>
            </a:r>
          </a:p>
        </p:txBody>
      </p:sp>
      <p:sp>
        <p:nvSpPr>
          <p:cNvPr id="6" name="Slide Number Placeholder 26"/>
          <p:cNvSpPr>
            <a:spLocks noGrp="1"/>
          </p:cNvSpPr>
          <p:nvPr>
            <p:ph type="sldNum" sz="quarter" idx="12"/>
          </p:nvPr>
        </p:nvSpPr>
        <p:spPr/>
        <p:txBody>
          <a:bodyPr/>
          <a:lstStyle>
            <a:lvl1pPr>
              <a:defRPr/>
            </a:lvl1pPr>
          </a:lstStyle>
          <a:p>
            <a:pPr>
              <a:defRPr/>
            </a:pPr>
            <a:fld id="{4A1AEE60-E6D2-4E38-8CBB-0A6B58DCFB6B}" type="slidenum">
              <a:rPr lang="en-US"/>
              <a:pPr>
                <a:defRPr/>
              </a:pPr>
              <a:t>‹#›</a:t>
            </a:fld>
            <a:endParaRPr lang="en-US"/>
          </a:p>
        </p:txBody>
      </p:sp>
    </p:spTree>
    <p:extLst>
      <p:ext uri="{BB962C8B-B14F-4D97-AF65-F5344CB8AC3E}">
        <p14:creationId xmlns:p14="http://schemas.microsoft.com/office/powerpoint/2010/main" val="1732581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3F2F6D50-8366-4FA2-B599-7EB2509950C8}"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6668BC2A-F635-42E0-BA0A-08634454B59D}" type="slidenum">
              <a:rPr lang="en-US"/>
              <a:pPr>
                <a:defRPr/>
              </a:pPr>
              <a:t>‹#›</a:t>
            </a:fld>
            <a:endParaRPr lang="en-US" dirty="0"/>
          </a:p>
        </p:txBody>
      </p:sp>
    </p:spTree>
    <p:extLst>
      <p:ext uri="{BB962C8B-B14F-4D97-AF65-F5344CB8AC3E}">
        <p14:creationId xmlns:p14="http://schemas.microsoft.com/office/powerpoint/2010/main" val="123547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DBAD975D-43BC-4C50-A106-C845AB0C0C2B}"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952637E6-F73B-409E-B2F0-00A346E153AB}" type="slidenum">
              <a:rPr lang="en-US"/>
              <a:pPr>
                <a:defRPr/>
              </a:pPr>
              <a:t>‹#›</a:t>
            </a:fld>
            <a:endParaRPr lang="en-US" dirty="0"/>
          </a:p>
        </p:txBody>
      </p:sp>
    </p:spTree>
    <p:extLst>
      <p:ext uri="{BB962C8B-B14F-4D97-AF65-F5344CB8AC3E}">
        <p14:creationId xmlns:p14="http://schemas.microsoft.com/office/powerpoint/2010/main" val="394704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p:txBody>
          <a:bodyPr/>
          <a:lstStyle>
            <a:lvl1pPr>
              <a:defRPr dirty="0" smtClean="0"/>
            </a:lvl1pPr>
          </a:lstStyle>
          <a:p>
            <a:pPr>
              <a:defRPr/>
            </a:pPr>
            <a:r>
              <a:rPr lang="en-GB"/>
              <a:t>Usability Evaluations </a:t>
            </a:r>
          </a:p>
        </p:txBody>
      </p:sp>
      <p:sp>
        <p:nvSpPr>
          <p:cNvPr id="6" name="Rectangle 5"/>
          <p:cNvSpPr>
            <a:spLocks noGrp="1" noChangeArrowheads="1"/>
          </p:cNvSpPr>
          <p:nvPr>
            <p:ph type="ftr" sz="quarter" idx="11"/>
          </p:nvPr>
        </p:nvSpPr>
        <p:spPr/>
        <p:txBody>
          <a:bodyPr/>
          <a:lstStyle>
            <a:lvl1pPr>
              <a:defRPr/>
            </a:lvl1pPr>
          </a:lstStyle>
          <a:p>
            <a:pPr>
              <a:defRPr/>
            </a:pPr>
            <a:r>
              <a:rPr lang="en-GB"/>
              <a:t>			    		 </a:t>
            </a:r>
            <a:fld id="{755C1D04-9A0E-4A51-B0E8-EB6BAD10BE08}" type="slidenum">
              <a:rPr lang="en-GB"/>
              <a:pPr>
                <a:defRPr/>
              </a:pPr>
              <a:t>‹#›</a:t>
            </a:fld>
            <a:r>
              <a:rPr lang="en-GB"/>
              <a:t> </a:t>
            </a:r>
          </a:p>
        </p:txBody>
      </p:sp>
    </p:spTree>
    <p:extLst>
      <p:ext uri="{BB962C8B-B14F-4D97-AF65-F5344CB8AC3E}">
        <p14:creationId xmlns:p14="http://schemas.microsoft.com/office/powerpoint/2010/main" val="17263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DE08250B-C8E4-45FC-B0DC-75567C012A18}"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4EA89565-78F0-4801-8AC0-2AD3557D5FBA}" type="slidenum">
              <a:rPr lang="en-US"/>
              <a:pPr>
                <a:defRPr/>
              </a:pPr>
              <a:t>‹#›</a:t>
            </a:fld>
            <a:endParaRPr lang="en-US" dirty="0"/>
          </a:p>
        </p:txBody>
      </p:sp>
    </p:spTree>
    <p:extLst>
      <p:ext uri="{BB962C8B-B14F-4D97-AF65-F5344CB8AC3E}">
        <p14:creationId xmlns:p14="http://schemas.microsoft.com/office/powerpoint/2010/main" val="398489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			    		 </a:t>
            </a:r>
            <a:fld id="{CEDD10DF-3927-4366-80FC-0BDAC16CB0AA}" type="slidenum">
              <a:rPr lang="en-GB"/>
              <a:pPr>
                <a:defRPr/>
              </a:pPr>
              <a:t>‹#›</a:t>
            </a:fld>
            <a:r>
              <a:rPr lang="en-GB"/>
              <a:t> </a:t>
            </a:r>
          </a:p>
        </p:txBody>
      </p:sp>
      <p:sp>
        <p:nvSpPr>
          <p:cNvPr id="6" name="Slide Number Placeholder 5"/>
          <p:cNvSpPr>
            <a:spLocks noGrp="1"/>
          </p:cNvSpPr>
          <p:nvPr>
            <p:ph type="sldNum" sz="quarter" idx="12"/>
          </p:nvPr>
        </p:nvSpPr>
        <p:spPr/>
        <p:txBody>
          <a:bodyPr/>
          <a:lstStyle>
            <a:lvl1pPr>
              <a:defRPr/>
            </a:lvl1pPr>
          </a:lstStyle>
          <a:p>
            <a:pPr>
              <a:defRPr/>
            </a:pPr>
            <a:fld id="{25F7EC29-B6CA-4B5B-B68C-7E020E6274B6}" type="slidenum">
              <a:rPr lang="en-US"/>
              <a:pPr>
                <a:defRPr/>
              </a:pPr>
              <a:t>‹#›</a:t>
            </a:fld>
            <a:endParaRPr lang="en-US"/>
          </a:p>
        </p:txBody>
      </p:sp>
    </p:spTree>
    <p:extLst>
      <p:ext uri="{BB962C8B-B14F-4D97-AF65-F5344CB8AC3E}">
        <p14:creationId xmlns:p14="http://schemas.microsoft.com/office/powerpoint/2010/main" val="30849283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6" name="Footer Placeholder 21"/>
          <p:cNvSpPr>
            <a:spLocks noGrp="1"/>
          </p:cNvSpPr>
          <p:nvPr>
            <p:ph type="ftr" sz="quarter" idx="11"/>
          </p:nvPr>
        </p:nvSpPr>
        <p:spPr/>
        <p:txBody>
          <a:bodyPr/>
          <a:lstStyle>
            <a:lvl1pPr>
              <a:defRPr/>
            </a:lvl1pPr>
          </a:lstStyle>
          <a:p>
            <a:pPr>
              <a:defRPr/>
            </a:pPr>
            <a:r>
              <a:rPr lang="en-GB"/>
              <a:t>			    		 </a:t>
            </a:r>
            <a:fld id="{A1CDFE8D-BDA7-4F8F-90B2-1F0D8302416B}" type="slidenum">
              <a:rPr lang="en-GB"/>
              <a:pPr>
                <a:defRPr/>
              </a:pPr>
              <a:t>‹#›</a:t>
            </a:fld>
            <a:r>
              <a:rPr lang="en-GB"/>
              <a:t> </a:t>
            </a:r>
          </a:p>
        </p:txBody>
      </p:sp>
      <p:sp>
        <p:nvSpPr>
          <p:cNvPr id="7" name="Slide Number Placeholder 17"/>
          <p:cNvSpPr>
            <a:spLocks noGrp="1"/>
          </p:cNvSpPr>
          <p:nvPr>
            <p:ph type="sldNum" sz="quarter" idx="12"/>
          </p:nvPr>
        </p:nvSpPr>
        <p:spPr/>
        <p:txBody>
          <a:bodyPr/>
          <a:lstStyle>
            <a:lvl1pPr>
              <a:defRPr/>
            </a:lvl1pPr>
          </a:lstStyle>
          <a:p>
            <a:pPr>
              <a:defRPr/>
            </a:pPr>
            <a:fld id="{01FC2F4E-BB51-4038-AD83-EB01F3F4BC0E}" type="slidenum">
              <a:rPr lang="en-US"/>
              <a:pPr>
                <a:defRPr/>
              </a:pPr>
              <a:t>‹#›</a:t>
            </a:fld>
            <a:endParaRPr lang="en-US" dirty="0"/>
          </a:p>
        </p:txBody>
      </p:sp>
    </p:spTree>
    <p:extLst>
      <p:ext uri="{BB962C8B-B14F-4D97-AF65-F5344CB8AC3E}">
        <p14:creationId xmlns:p14="http://schemas.microsoft.com/office/powerpoint/2010/main" val="195645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8" name="Footer Placeholder 21"/>
          <p:cNvSpPr>
            <a:spLocks noGrp="1"/>
          </p:cNvSpPr>
          <p:nvPr>
            <p:ph type="ftr" sz="quarter" idx="11"/>
          </p:nvPr>
        </p:nvSpPr>
        <p:spPr/>
        <p:txBody>
          <a:bodyPr/>
          <a:lstStyle>
            <a:lvl1pPr>
              <a:defRPr/>
            </a:lvl1pPr>
          </a:lstStyle>
          <a:p>
            <a:pPr>
              <a:defRPr/>
            </a:pPr>
            <a:r>
              <a:rPr lang="en-GB"/>
              <a:t>			    		 </a:t>
            </a:r>
            <a:fld id="{E10E99C3-0664-4208-B7DC-296D9D38E641}" type="slidenum">
              <a:rPr lang="en-GB"/>
              <a:pPr>
                <a:defRPr/>
              </a:pPr>
              <a:t>‹#›</a:t>
            </a:fld>
            <a:r>
              <a:rPr lang="en-GB"/>
              <a:t> </a:t>
            </a:r>
          </a:p>
        </p:txBody>
      </p:sp>
      <p:sp>
        <p:nvSpPr>
          <p:cNvPr id="9" name="Slide Number Placeholder 17"/>
          <p:cNvSpPr>
            <a:spLocks noGrp="1"/>
          </p:cNvSpPr>
          <p:nvPr>
            <p:ph type="sldNum" sz="quarter" idx="12"/>
          </p:nvPr>
        </p:nvSpPr>
        <p:spPr/>
        <p:txBody>
          <a:bodyPr/>
          <a:lstStyle>
            <a:lvl1pPr>
              <a:defRPr/>
            </a:lvl1pPr>
          </a:lstStyle>
          <a:p>
            <a:pPr>
              <a:defRPr/>
            </a:pPr>
            <a:fld id="{193DE420-0154-456E-B5D8-D192D93420C7}" type="slidenum">
              <a:rPr lang="en-US"/>
              <a:pPr>
                <a:defRPr/>
              </a:pPr>
              <a:t>‹#›</a:t>
            </a:fld>
            <a:endParaRPr lang="en-US" dirty="0"/>
          </a:p>
        </p:txBody>
      </p:sp>
    </p:spTree>
    <p:extLst>
      <p:ext uri="{BB962C8B-B14F-4D97-AF65-F5344CB8AC3E}">
        <p14:creationId xmlns:p14="http://schemas.microsoft.com/office/powerpoint/2010/main" val="17281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4" name="Footer Placeholder 21"/>
          <p:cNvSpPr>
            <a:spLocks noGrp="1"/>
          </p:cNvSpPr>
          <p:nvPr>
            <p:ph type="ftr" sz="quarter" idx="11"/>
          </p:nvPr>
        </p:nvSpPr>
        <p:spPr/>
        <p:txBody>
          <a:bodyPr/>
          <a:lstStyle>
            <a:lvl1pPr>
              <a:defRPr/>
            </a:lvl1pPr>
          </a:lstStyle>
          <a:p>
            <a:pPr>
              <a:defRPr/>
            </a:pPr>
            <a:r>
              <a:rPr lang="en-GB"/>
              <a:t>			    		 </a:t>
            </a:r>
            <a:fld id="{AB9A3462-2975-4370-8B4B-8F088D245802}" type="slidenum">
              <a:rPr lang="en-GB"/>
              <a:pPr>
                <a:defRPr/>
              </a:pPr>
              <a:t>‹#›</a:t>
            </a:fld>
            <a:r>
              <a:rPr lang="en-GB"/>
              <a:t> </a:t>
            </a:r>
          </a:p>
        </p:txBody>
      </p:sp>
      <p:sp>
        <p:nvSpPr>
          <p:cNvPr id="5" name="Slide Number Placeholder 17"/>
          <p:cNvSpPr>
            <a:spLocks noGrp="1"/>
          </p:cNvSpPr>
          <p:nvPr>
            <p:ph type="sldNum" sz="quarter" idx="12"/>
          </p:nvPr>
        </p:nvSpPr>
        <p:spPr/>
        <p:txBody>
          <a:bodyPr/>
          <a:lstStyle>
            <a:lvl1pPr>
              <a:defRPr/>
            </a:lvl1pPr>
          </a:lstStyle>
          <a:p>
            <a:pPr>
              <a:defRPr/>
            </a:pPr>
            <a:fld id="{96312D1A-C9FA-4659-BC36-5BFAF7EBC9E6}" type="slidenum">
              <a:rPr lang="en-US"/>
              <a:pPr>
                <a:defRPr/>
              </a:pPr>
              <a:t>‹#›</a:t>
            </a:fld>
            <a:endParaRPr lang="en-US" dirty="0"/>
          </a:p>
        </p:txBody>
      </p:sp>
    </p:spTree>
    <p:extLst>
      <p:ext uri="{BB962C8B-B14F-4D97-AF65-F5344CB8AC3E}">
        <p14:creationId xmlns:p14="http://schemas.microsoft.com/office/powerpoint/2010/main" val="233394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3" name="Footer Placeholder 21"/>
          <p:cNvSpPr>
            <a:spLocks noGrp="1"/>
          </p:cNvSpPr>
          <p:nvPr>
            <p:ph type="ftr" sz="quarter" idx="11"/>
          </p:nvPr>
        </p:nvSpPr>
        <p:spPr/>
        <p:txBody>
          <a:bodyPr/>
          <a:lstStyle>
            <a:lvl1pPr>
              <a:defRPr/>
            </a:lvl1pPr>
          </a:lstStyle>
          <a:p>
            <a:pPr>
              <a:defRPr/>
            </a:pPr>
            <a:r>
              <a:rPr lang="en-GB"/>
              <a:t>			    		 </a:t>
            </a:r>
            <a:fld id="{C6B40902-BD1F-4162-8187-9E4A4FC2F0A1}" type="slidenum">
              <a:rPr lang="en-GB"/>
              <a:pPr>
                <a:defRPr/>
              </a:pPr>
              <a:t>‹#›</a:t>
            </a:fld>
            <a:r>
              <a:rPr lang="en-GB"/>
              <a:t> </a:t>
            </a:r>
          </a:p>
        </p:txBody>
      </p:sp>
      <p:sp>
        <p:nvSpPr>
          <p:cNvPr id="4" name="Slide Number Placeholder 17"/>
          <p:cNvSpPr>
            <a:spLocks noGrp="1"/>
          </p:cNvSpPr>
          <p:nvPr>
            <p:ph type="sldNum" sz="quarter" idx="12"/>
          </p:nvPr>
        </p:nvSpPr>
        <p:spPr/>
        <p:txBody>
          <a:bodyPr/>
          <a:lstStyle>
            <a:lvl1pPr>
              <a:defRPr/>
            </a:lvl1pPr>
          </a:lstStyle>
          <a:p>
            <a:pPr>
              <a:defRPr/>
            </a:pPr>
            <a:fld id="{37A3120B-57FD-4C09-8133-A85020D8160E}" type="slidenum">
              <a:rPr lang="en-US"/>
              <a:pPr>
                <a:defRPr/>
              </a:pPr>
              <a:t>‹#›</a:t>
            </a:fld>
            <a:endParaRPr lang="en-US" dirty="0"/>
          </a:p>
        </p:txBody>
      </p:sp>
    </p:spTree>
    <p:extLst>
      <p:ext uri="{BB962C8B-B14F-4D97-AF65-F5344CB8AC3E}">
        <p14:creationId xmlns:p14="http://schemas.microsoft.com/office/powerpoint/2010/main" val="59724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6" name="Footer Placeholder 21"/>
          <p:cNvSpPr>
            <a:spLocks noGrp="1"/>
          </p:cNvSpPr>
          <p:nvPr>
            <p:ph type="ftr" sz="quarter" idx="11"/>
          </p:nvPr>
        </p:nvSpPr>
        <p:spPr/>
        <p:txBody>
          <a:bodyPr/>
          <a:lstStyle>
            <a:lvl1pPr>
              <a:defRPr/>
            </a:lvl1pPr>
          </a:lstStyle>
          <a:p>
            <a:pPr>
              <a:defRPr/>
            </a:pPr>
            <a:r>
              <a:rPr lang="en-GB"/>
              <a:t>			    		 </a:t>
            </a:r>
            <a:fld id="{72133C3A-D0B2-46A8-AAE2-0C87CC4F2871}" type="slidenum">
              <a:rPr lang="en-GB"/>
              <a:pPr>
                <a:defRPr/>
              </a:pPr>
              <a:t>‹#›</a:t>
            </a:fld>
            <a:r>
              <a:rPr lang="en-GB"/>
              <a:t> </a:t>
            </a:r>
          </a:p>
        </p:txBody>
      </p:sp>
      <p:sp>
        <p:nvSpPr>
          <p:cNvPr id="7" name="Slide Number Placeholder 17"/>
          <p:cNvSpPr>
            <a:spLocks noGrp="1"/>
          </p:cNvSpPr>
          <p:nvPr>
            <p:ph type="sldNum" sz="quarter" idx="12"/>
          </p:nvPr>
        </p:nvSpPr>
        <p:spPr/>
        <p:txBody>
          <a:bodyPr/>
          <a:lstStyle>
            <a:lvl1pPr>
              <a:defRPr/>
            </a:lvl1pPr>
          </a:lstStyle>
          <a:p>
            <a:pPr>
              <a:defRPr/>
            </a:pPr>
            <a:fld id="{54620782-8531-4A84-BFA5-D2A15FB2BEDF}" type="slidenum">
              <a:rPr lang="en-US"/>
              <a:pPr>
                <a:defRPr/>
              </a:pPr>
              <a:t>‹#›</a:t>
            </a:fld>
            <a:endParaRPr lang="en-US" dirty="0"/>
          </a:p>
        </p:txBody>
      </p:sp>
    </p:spTree>
    <p:extLst>
      <p:ext uri="{BB962C8B-B14F-4D97-AF65-F5344CB8AC3E}">
        <p14:creationId xmlns:p14="http://schemas.microsoft.com/office/powerpoint/2010/main" val="121534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GB"/>
              <a:t>Usability Evaluations </a:t>
            </a:r>
            <a:endParaRPr lang="en-GB" dirty="0"/>
          </a:p>
        </p:txBody>
      </p:sp>
      <p:sp>
        <p:nvSpPr>
          <p:cNvPr id="10" name="Footer Placeholder 5"/>
          <p:cNvSpPr>
            <a:spLocks noGrp="1"/>
          </p:cNvSpPr>
          <p:nvPr>
            <p:ph type="ftr" sz="quarter" idx="11"/>
          </p:nvPr>
        </p:nvSpPr>
        <p:spPr/>
        <p:txBody>
          <a:bodyPr/>
          <a:lstStyle>
            <a:lvl1pPr>
              <a:defRPr/>
            </a:lvl1pPr>
          </a:lstStyle>
          <a:p>
            <a:pPr>
              <a:defRPr/>
            </a:pPr>
            <a:r>
              <a:rPr lang="en-GB"/>
              <a:t>			    		 </a:t>
            </a:r>
            <a:fld id="{67CFE2E7-AE74-45BC-A24A-F79FC56DCA26}" type="slidenum">
              <a:rPr lang="en-GB"/>
              <a:pPr>
                <a:defRPr/>
              </a:pPr>
              <a:t>‹#›</a:t>
            </a:fld>
            <a:r>
              <a:rPr lang="en-GB"/>
              <a:t> </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5359F90-1559-4746-AC1B-E727E286C291}" type="slidenum">
              <a:rPr lang="en-US"/>
              <a:pPr>
                <a:defRPr/>
              </a:pPr>
              <a:t>‹#›</a:t>
            </a:fld>
            <a:endParaRPr lang="en-US"/>
          </a:p>
        </p:txBody>
      </p:sp>
    </p:spTree>
    <p:extLst>
      <p:ext uri="{BB962C8B-B14F-4D97-AF65-F5344CB8AC3E}">
        <p14:creationId xmlns:p14="http://schemas.microsoft.com/office/powerpoint/2010/main" val="31888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GB"/>
              <a:t>Usability Evaluations </a:t>
            </a:r>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GB"/>
              <a:t>			    		 </a:t>
            </a:r>
            <a:fld id="{53F28FC5-9891-4C0F-8D1F-61F1C4886F3C}" type="slidenum">
              <a:rPr lang="en-GB"/>
              <a:pPr>
                <a:defRPr/>
              </a:pPr>
              <a:t>‹#›</a:t>
            </a:fld>
            <a:r>
              <a:rPr lang="en-GB"/>
              <a:t> </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525351F2-341D-43F5-849B-AB3DEAEE3BC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4" name="Rectangle 25"/>
          <p:cNvSpPr>
            <a:spLocks noChangeArrowheads="1"/>
          </p:cNvSpPr>
          <p:nvPr userDrawn="1"/>
        </p:nvSpPr>
        <p:spPr bwMode="auto">
          <a:xfrm>
            <a:off x="0" y="260350"/>
            <a:ext cx="576263" cy="1008063"/>
          </a:xfrm>
          <a:prstGeom prst="rect">
            <a:avLst/>
          </a:prstGeom>
          <a:noFill/>
          <a:ln w="9525" algn="ctr">
            <a:noFill/>
            <a:miter lim="800000"/>
            <a:headEnd/>
            <a:tailEnd/>
          </a:ln>
          <a:effectLst/>
        </p:spPr>
        <p:txBody>
          <a:bodyPr wrap="none" anchor="ctr"/>
          <a:lstStyle/>
          <a:p>
            <a:pPr>
              <a:defRPr/>
            </a:pPr>
            <a:r>
              <a:rPr lang="en-NZ" sz="6000">
                <a:latin typeface="Wingdings" pitchFamily="2" charset="2"/>
                <a:sym typeface="Wingdings" pitchFamily="2" charset="2"/>
              </a:rPr>
              <a:t></a:t>
            </a:r>
          </a:p>
        </p:txBody>
      </p:sp>
    </p:spTree>
  </p:cSld>
  <p:clrMap bg1="lt1" tx1="dk1" bg2="lt2" tx2="dk2" accent1="accent1" accent2="accent2" accent3="accent3" accent4="accent4" accent5="accent5" accent6="accent6" hlink="hlink" folHlink="folHlink"/>
  <p:sldLayoutIdLst>
    <p:sldLayoutId id="2147483686" r:id="rId1"/>
    <p:sldLayoutId id="2147483678" r:id="rId2"/>
    <p:sldLayoutId id="2147483687" r:id="rId3"/>
    <p:sldLayoutId id="2147483679" r:id="rId4"/>
    <p:sldLayoutId id="2147483680" r:id="rId5"/>
    <p:sldLayoutId id="2147483681" r:id="rId6"/>
    <p:sldLayoutId id="2147483682" r:id="rId7"/>
    <p:sldLayoutId id="2147483683" r:id="rId8"/>
    <p:sldLayoutId id="2147483688" r:id="rId9"/>
    <p:sldLayoutId id="2147483684" r:id="rId10"/>
    <p:sldLayoutId id="2147483685" r:id="rId11"/>
    <p:sldLayoutId id="2147483689" r:id="rId12"/>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kAG39jKi0l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90percentofeverything.com/2009/07/24/more-dilbert-on-user-experienc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3.org/WAI/EO/Drafts/UCD/questions.html" TargetMode="External"/><Relationship Id="rId2" Type="http://schemas.openxmlformats.org/officeDocument/2006/relationships/hyperlink" Target="http://www.usabilitynet.org/trump/documents/Suschapt.doc"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hyperlink" Target="http://www.terry.uga.edu/~rgrover/chapter_5.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HdcjkFlCS1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sability.gov/templates/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wisegeek.com/what-is-the-controversy-surrounding-hela-cells.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971600" y="2133253"/>
            <a:ext cx="7200800" cy="3455987"/>
          </a:xfrm>
        </p:spPr>
        <p:txBody>
          <a:bodyPr>
            <a:noAutofit/>
          </a:bodyPr>
          <a:lstStyle/>
          <a:p>
            <a:pPr algn="ctr" fontAlgn="auto">
              <a:spcAft>
                <a:spcPts val="0"/>
              </a:spcAft>
              <a:defRPr/>
            </a:pPr>
            <a:r>
              <a:rPr lang="en-NZ" sz="4800" dirty="0" smtClean="0"/>
              <a:t>Evaluation Methods and Human Research Ethics</a:t>
            </a:r>
            <a:r>
              <a:rPr lang="en-NZ" sz="4800" dirty="0" smtClean="0"/>
              <a:t/>
            </a:r>
            <a:br>
              <a:rPr lang="en-NZ" sz="4800" dirty="0" smtClean="0"/>
            </a:br>
            <a:r>
              <a:rPr lang="en-NZ" sz="4800" dirty="0" smtClean="0"/>
              <a:t/>
            </a:r>
            <a:br>
              <a:rPr lang="en-NZ" sz="4800" dirty="0" smtClean="0"/>
            </a:br>
            <a:r>
              <a:rPr lang="en-NZ" sz="4800" dirty="0" smtClean="0"/>
              <a:t>Jim Warren</a:t>
            </a:r>
            <a:br>
              <a:rPr lang="en-NZ" sz="4800" dirty="0" smtClean="0"/>
            </a:br>
            <a:r>
              <a:rPr lang="en-NZ" sz="4000" dirty="0" smtClean="0"/>
              <a:t>COMPSCI 702 / SOFTENG 705</a:t>
            </a:r>
            <a:r>
              <a:rPr lang="en-NZ" sz="5400" dirty="0" smtClean="0"/>
              <a:t/>
            </a:r>
            <a:br>
              <a:rPr lang="en-NZ" sz="5400" dirty="0" smtClean="0"/>
            </a:br>
            <a:endParaRPr lang="en-GB" sz="6600" dirty="0" smtClean="0"/>
          </a:p>
        </p:txBody>
      </p:sp>
      <p:sp>
        <p:nvSpPr>
          <p:cNvPr id="2051" name="Footer Placeholder 4"/>
          <p:cNvSpPr>
            <a:spLocks noGrp="1"/>
          </p:cNvSpPr>
          <p:nvPr>
            <p:ph type="ftr" sz="quarter" idx="11"/>
          </p:nvPr>
        </p:nvSpPr>
        <p:spPr/>
        <p:txBody>
          <a:bodyPr/>
          <a:lstStyle/>
          <a:p>
            <a:pPr>
              <a:defRPr/>
            </a:pPr>
            <a:r>
              <a:rPr lang="en-GB"/>
              <a:t>			    		 </a:t>
            </a:r>
            <a:fld id="{2EC8A86B-2D9F-439F-A547-06AB80DFC5ED}" type="slidenum">
              <a:rPr lang="en-GB"/>
              <a:pPr>
                <a:defRPr/>
              </a:pPr>
              <a:t>1</a:t>
            </a:fld>
            <a:r>
              <a:rPr lang="en-GB"/>
              <a:t> </a:t>
            </a:r>
          </a:p>
        </p:txBody>
      </p:sp>
      <p:sp>
        <p:nvSpPr>
          <p:cNvPr id="2" name="5-Point Star 1">
            <a:hlinkClick r:id="rId3"/>
          </p:cNvPr>
          <p:cNvSpPr/>
          <p:nvPr/>
        </p:nvSpPr>
        <p:spPr>
          <a:xfrm>
            <a:off x="8316416" y="6309320"/>
            <a:ext cx="50405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NZ" dirty="0" smtClean="0"/>
              <a:t>Nielsen heuristic #6</a:t>
            </a:r>
            <a:endParaRPr lang="en-NZ" dirty="0"/>
          </a:p>
        </p:txBody>
      </p:sp>
      <p:sp>
        <p:nvSpPr>
          <p:cNvPr id="3" name="Content Placeholder 2"/>
          <p:cNvSpPr>
            <a:spLocks noGrp="1"/>
          </p:cNvSpPr>
          <p:nvPr>
            <p:ph idx="1"/>
          </p:nvPr>
        </p:nvSpPr>
        <p:spPr>
          <a:xfrm>
            <a:off x="323528" y="1706985"/>
            <a:ext cx="8568952" cy="4389437"/>
          </a:xfrm>
        </p:spPr>
        <p:txBody>
          <a:bodyPr/>
          <a:lstStyle/>
          <a:p>
            <a:r>
              <a:rPr lang="en-NZ" dirty="0" smtClean="0"/>
              <a:t>If I can put the item on a dropdown list, then I should</a:t>
            </a:r>
          </a:p>
          <a:p>
            <a:pPr lvl="1"/>
            <a:r>
              <a:rPr lang="en-NZ" dirty="0" smtClean="0"/>
              <a:t>Why make them type it in and maybe choose an option that’s not available?</a:t>
            </a:r>
          </a:p>
          <a:p>
            <a:r>
              <a:rPr lang="en-NZ" dirty="0" smtClean="0"/>
              <a:t>Show the user </a:t>
            </a:r>
            <a:r>
              <a:rPr lang="en-NZ" i="1" dirty="0" smtClean="0"/>
              <a:t>something</a:t>
            </a:r>
            <a:endParaRPr lang="en-NZ" dirty="0"/>
          </a:p>
          <a:p>
            <a:pPr lvl="1"/>
            <a:r>
              <a:rPr lang="en-NZ" dirty="0" smtClean="0"/>
              <a:t>Maybe you’ll get lucky and it’ll be just what they want!</a:t>
            </a:r>
          </a:p>
          <a:p>
            <a:pPr lvl="1"/>
            <a:r>
              <a:rPr lang="en-NZ" dirty="0" smtClean="0"/>
              <a:t>E.g. I hate a search that makes me specify whether I want those options available starting with ‘A’ or ‘B’ etc. (or even worse, just a blank)</a:t>
            </a:r>
          </a:p>
          <a:p>
            <a:pPr lvl="2"/>
            <a:r>
              <a:rPr lang="en-NZ" dirty="0" smtClean="0"/>
              <a:t>You can give me shortcuts to those, but have an alphabetic list visible (maybe have most frequent, or last selected options at very top!)</a:t>
            </a:r>
          </a:p>
          <a:p>
            <a:r>
              <a:rPr lang="en-NZ" sz="2400" dirty="0" smtClean="0"/>
              <a:t>Basically, use menus and lists instead of relying on blanks</a:t>
            </a:r>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10</a:t>
            </a:fld>
            <a:r>
              <a:rPr lang="en-GB" smtClean="0"/>
              <a:t> </a:t>
            </a:r>
            <a:endParaRPr lang="en-GB"/>
          </a:p>
        </p:txBody>
      </p:sp>
    </p:spTree>
    <p:extLst>
      <p:ext uri="{BB962C8B-B14F-4D97-AF65-F5344CB8AC3E}">
        <p14:creationId xmlns:p14="http://schemas.microsoft.com/office/powerpoint/2010/main" val="303381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32656"/>
            <a:ext cx="8229600" cy="1143000"/>
          </a:xfrm>
        </p:spPr>
        <p:txBody>
          <a:bodyPr/>
          <a:lstStyle/>
          <a:p>
            <a:r>
              <a:rPr lang="en-NZ" sz="4400" dirty="0" smtClean="0"/>
              <a:t>Performance Measurements</a:t>
            </a:r>
          </a:p>
        </p:txBody>
      </p:sp>
      <p:sp>
        <p:nvSpPr>
          <p:cNvPr id="14339" name="Rectangle 3"/>
          <p:cNvSpPr>
            <a:spLocks noGrp="1" noChangeArrowheads="1"/>
          </p:cNvSpPr>
          <p:nvPr>
            <p:ph idx="1"/>
          </p:nvPr>
        </p:nvSpPr>
        <p:spPr>
          <a:xfrm>
            <a:off x="457200" y="1562969"/>
            <a:ext cx="8229600" cy="4389437"/>
          </a:xfrm>
        </p:spPr>
        <p:txBody>
          <a:bodyPr/>
          <a:lstStyle/>
          <a:p>
            <a:r>
              <a:rPr lang="en-NZ" dirty="0" smtClean="0"/>
              <a:t>I.e., an </a:t>
            </a:r>
            <a:r>
              <a:rPr lang="en-NZ" i="1" dirty="0" smtClean="0"/>
              <a:t>analytical </a:t>
            </a:r>
            <a:r>
              <a:rPr lang="en-NZ" dirty="0" smtClean="0"/>
              <a:t>performance measurement that can be extracted directly from the interface as compared to an </a:t>
            </a:r>
            <a:r>
              <a:rPr lang="en-NZ" i="1" dirty="0" smtClean="0"/>
              <a:t>empirical </a:t>
            </a:r>
            <a:r>
              <a:rPr lang="en-NZ" dirty="0" smtClean="0"/>
              <a:t>performance measurement observed in a usability study</a:t>
            </a:r>
          </a:p>
          <a:p>
            <a:pPr lvl="1"/>
            <a:r>
              <a:rPr lang="en-NZ" dirty="0" err="1" smtClean="0"/>
              <a:t>Fitts</a:t>
            </a:r>
            <a:r>
              <a:rPr lang="en-NZ" dirty="0" smtClean="0"/>
              <a:t>’ Law is the classic performance measure for time to complete the task of pointing at an object</a:t>
            </a:r>
          </a:p>
          <a:p>
            <a:pPr lvl="1"/>
            <a:r>
              <a:rPr lang="en-NZ" dirty="0"/>
              <a:t>Hick–Hyman </a:t>
            </a:r>
            <a:r>
              <a:rPr lang="en-NZ" dirty="0" smtClean="0"/>
              <a:t>Law time taken to make a decision (e.g., </a:t>
            </a:r>
            <a:r>
              <a:rPr lang="en-NZ" i="1" dirty="0" smtClean="0"/>
              <a:t>that</a:t>
            </a:r>
            <a:r>
              <a:rPr lang="en-NZ" dirty="0" smtClean="0"/>
              <a:t> is the object I want!)</a:t>
            </a:r>
          </a:p>
          <a:p>
            <a:r>
              <a:rPr lang="en-NZ" dirty="0" smtClean="0"/>
              <a:t>There are other more comprehensive models we won’t cover here</a:t>
            </a:r>
          </a:p>
          <a:p>
            <a:pPr lvl="1"/>
            <a:r>
              <a:rPr lang="en-NZ" dirty="0" smtClean="0"/>
              <a:t>KLM – keystroke-level model</a:t>
            </a:r>
          </a:p>
          <a:p>
            <a:pPr lvl="1"/>
            <a:r>
              <a:rPr lang="en-NZ" dirty="0" smtClean="0"/>
              <a:t>GOMS – goals, operators, methods and selection rules</a:t>
            </a:r>
          </a:p>
        </p:txBody>
      </p:sp>
      <p:sp>
        <p:nvSpPr>
          <p:cNvPr id="9219" name="Footer Placeholder 4"/>
          <p:cNvSpPr>
            <a:spLocks noGrp="1"/>
          </p:cNvSpPr>
          <p:nvPr>
            <p:ph type="ftr" sz="quarter" idx="11"/>
          </p:nvPr>
        </p:nvSpPr>
        <p:spPr/>
        <p:txBody>
          <a:bodyPr/>
          <a:lstStyle/>
          <a:p>
            <a:pPr>
              <a:defRPr/>
            </a:pPr>
            <a:r>
              <a:rPr lang="en-GB"/>
              <a:t>			    		 </a:t>
            </a:r>
            <a:fld id="{F4B9AB55-7709-4915-89FE-E84EA83AD918}" type="slidenum">
              <a:rPr lang="en-GB"/>
              <a:pPr>
                <a:defRPr/>
              </a:pPr>
              <a:t>11</a:t>
            </a:fld>
            <a:r>
              <a:rPr lang="en-GB"/>
              <a:t> </a:t>
            </a:r>
          </a:p>
        </p:txBody>
      </p:sp>
      <p:sp>
        <p:nvSpPr>
          <p:cNvPr id="5" name="Date Placeholder 3"/>
          <p:cNvSpPr>
            <a:spLocks noGrp="1"/>
          </p:cNvSpPr>
          <p:nvPr>
            <p:ph type="dt" sz="half" idx="10"/>
          </p:nvPr>
        </p:nvSpPr>
        <p:spPr>
          <a:xfrm>
            <a:off x="457200" y="6356350"/>
            <a:ext cx="2133600" cy="365125"/>
          </a:xfrm>
        </p:spPr>
        <p:txBody>
          <a:bodyPr/>
          <a:lstStyle/>
          <a:p>
            <a:pPr>
              <a:defRPr/>
            </a:pPr>
            <a:r>
              <a:rPr lang="en-GB" smtClean="0"/>
              <a:t>Usability Evaluations </a:t>
            </a:r>
            <a:endParaRPr lang="en-GB" dirty="0"/>
          </a:p>
        </p:txBody>
      </p:sp>
    </p:spTree>
    <p:extLst>
      <p:ext uri="{BB962C8B-B14F-4D97-AF65-F5344CB8AC3E}">
        <p14:creationId xmlns:p14="http://schemas.microsoft.com/office/powerpoint/2010/main" val="365716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NZ" sz="4400" dirty="0" err="1" smtClean="0"/>
              <a:t>Fitts</a:t>
            </a:r>
            <a:r>
              <a:rPr lang="en-NZ" sz="4400" dirty="0" smtClean="0"/>
              <a:t>’ Law</a:t>
            </a:r>
            <a:endParaRPr lang="en-NZ" sz="4400" dirty="0"/>
          </a:p>
        </p:txBody>
      </p:sp>
      <p:sp>
        <p:nvSpPr>
          <p:cNvPr id="3" name="Content Placeholder 2"/>
          <p:cNvSpPr>
            <a:spLocks noGrp="1"/>
          </p:cNvSpPr>
          <p:nvPr>
            <p:ph idx="1"/>
          </p:nvPr>
        </p:nvSpPr>
        <p:spPr>
          <a:xfrm>
            <a:off x="457200" y="1700808"/>
            <a:ext cx="8229600" cy="4389437"/>
          </a:xfrm>
        </p:spPr>
        <p:txBody>
          <a:bodyPr/>
          <a:lstStyle/>
          <a:p>
            <a:r>
              <a:rPr lang="en-NZ" dirty="0" err="1" smtClean="0"/>
              <a:t>Fitts</a:t>
            </a:r>
            <a:r>
              <a:rPr lang="en-NZ" dirty="0" smtClean="0"/>
              <a:t>’ </a:t>
            </a:r>
            <a:r>
              <a:rPr lang="en-NZ" dirty="0"/>
              <a:t>Law is the classic performance measure.</a:t>
            </a:r>
          </a:p>
          <a:p>
            <a:pPr lvl="1"/>
            <a:r>
              <a:rPr lang="en-NZ" dirty="0"/>
              <a:t>Time to target depends on </a:t>
            </a:r>
            <a:r>
              <a:rPr lang="en-NZ" dirty="0" smtClean="0"/>
              <a:t>target width (W) </a:t>
            </a:r>
            <a:r>
              <a:rPr lang="en-NZ" dirty="0"/>
              <a:t>and </a:t>
            </a:r>
            <a:r>
              <a:rPr lang="en-NZ" dirty="0" smtClean="0"/>
              <a:t>distance to move pointer (D) (see tutorial </a:t>
            </a:r>
            <a:r>
              <a:rPr lang="en-NZ" dirty="0"/>
              <a:t>exercise</a:t>
            </a:r>
            <a:r>
              <a:rPr lang="en-NZ" dirty="0" smtClean="0"/>
              <a:t>)</a:t>
            </a:r>
          </a:p>
          <a:p>
            <a:pPr lvl="1"/>
            <a:endParaRPr lang="en-NZ" dirty="0"/>
          </a:p>
          <a:p>
            <a:pPr lvl="1"/>
            <a:r>
              <a:rPr lang="en-NZ" dirty="0"/>
              <a:t>It is a very valuable measure for designing </a:t>
            </a:r>
          </a:p>
          <a:p>
            <a:pPr lvl="2"/>
            <a:r>
              <a:rPr lang="en-NZ" dirty="0"/>
              <a:t>Control size and location</a:t>
            </a:r>
          </a:p>
          <a:p>
            <a:pPr lvl="2"/>
            <a:r>
              <a:rPr lang="en-NZ" dirty="0"/>
              <a:t>Its also fun to play with!</a:t>
            </a:r>
          </a:p>
          <a:p>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dirty="0" smtClean="0"/>
              <a:t>			    		 </a:t>
            </a:r>
            <a:fld id="{DE08250B-C8E4-45FC-B0DC-75567C012A18}" type="slidenum">
              <a:rPr lang="en-GB" smtClean="0"/>
              <a:pPr>
                <a:defRPr/>
              </a:pPr>
              <a:t>12</a:t>
            </a:fld>
            <a:r>
              <a:rPr lang="en-GB" dirty="0" smtClean="0"/>
              <a:t> </a:t>
            </a:r>
            <a:endParaRPr lang="en-GB" dirty="0"/>
          </a:p>
        </p:txBody>
      </p:sp>
      <p:sp>
        <p:nvSpPr>
          <p:cNvPr id="6" name="Rectangle 5"/>
          <p:cNvSpPr/>
          <p:nvPr/>
        </p:nvSpPr>
        <p:spPr>
          <a:xfrm>
            <a:off x="971600" y="5805264"/>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1</a:t>
            </a:r>
            <a:endParaRPr lang="en-NZ" dirty="0"/>
          </a:p>
        </p:txBody>
      </p:sp>
      <p:sp>
        <p:nvSpPr>
          <p:cNvPr id="7" name="Rectangle 6"/>
          <p:cNvSpPr/>
          <p:nvPr/>
        </p:nvSpPr>
        <p:spPr>
          <a:xfrm>
            <a:off x="2339752" y="5013176"/>
            <a:ext cx="115212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2</a:t>
            </a:r>
            <a:endParaRPr lang="en-NZ" dirty="0"/>
          </a:p>
        </p:txBody>
      </p:sp>
      <p:sp>
        <p:nvSpPr>
          <p:cNvPr id="8" name="Rectangle 7"/>
          <p:cNvSpPr/>
          <p:nvPr/>
        </p:nvSpPr>
        <p:spPr>
          <a:xfrm>
            <a:off x="6732240" y="5949280"/>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3</a:t>
            </a:r>
            <a:endParaRPr lang="en-NZ" dirty="0"/>
          </a:p>
        </p:txBody>
      </p:sp>
      <p:cxnSp>
        <p:nvCxnSpPr>
          <p:cNvPr id="10" name="Straight Arrow Connector 9"/>
          <p:cNvCxnSpPr>
            <a:stCxn id="6" idx="3"/>
            <a:endCxn id="7" idx="1"/>
          </p:cNvCxnSpPr>
          <p:nvPr/>
        </p:nvCxnSpPr>
        <p:spPr>
          <a:xfrm flipV="1">
            <a:off x="1259632" y="5481228"/>
            <a:ext cx="108012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3491880" y="5481228"/>
            <a:ext cx="324036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T = a + b \log_2 \Bigg(1+\frac{D}{W}\Bi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871" y="2906613"/>
            <a:ext cx="2468073" cy="61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03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NZ" sz="4400" dirty="0"/>
              <a:t>Hick–Hyman Law</a:t>
            </a:r>
          </a:p>
        </p:txBody>
      </p:sp>
      <p:sp>
        <p:nvSpPr>
          <p:cNvPr id="3" name="Content Placeholder 2"/>
          <p:cNvSpPr>
            <a:spLocks noGrp="1"/>
          </p:cNvSpPr>
          <p:nvPr>
            <p:ph idx="1"/>
          </p:nvPr>
        </p:nvSpPr>
        <p:spPr>
          <a:xfrm>
            <a:off x="457200" y="1634977"/>
            <a:ext cx="8507288" cy="4389437"/>
          </a:xfrm>
        </p:spPr>
        <p:txBody>
          <a:bodyPr/>
          <a:lstStyle/>
          <a:p>
            <a:r>
              <a:rPr lang="en-NZ" dirty="0" smtClean="0"/>
              <a:t>The </a:t>
            </a:r>
            <a:r>
              <a:rPr lang="en-NZ" dirty="0"/>
              <a:t>time it takes for a person to make a decision as a result of the possible </a:t>
            </a:r>
            <a:r>
              <a:rPr lang="en-NZ" dirty="0" smtClean="0"/>
              <a:t>choices</a:t>
            </a:r>
          </a:p>
          <a:p>
            <a:endParaRPr lang="en-NZ" dirty="0" smtClean="0"/>
          </a:p>
          <a:p>
            <a:r>
              <a:rPr lang="en-NZ" dirty="0" smtClean="0"/>
              <a:t>Particularly important for menus</a:t>
            </a:r>
          </a:p>
          <a:p>
            <a:pPr lvl="1"/>
            <a:r>
              <a:rPr lang="en-NZ" dirty="0" smtClean="0"/>
              <a:t>Although log2 only holds if menu is sorted in a logical order (e.g. alphabetical) – otherwise search time is linear!</a:t>
            </a:r>
          </a:p>
          <a:p>
            <a:r>
              <a:rPr lang="en-NZ" dirty="0" smtClean="0"/>
              <a:t>Other factors</a:t>
            </a:r>
          </a:p>
          <a:p>
            <a:pPr lvl="1"/>
            <a:r>
              <a:rPr lang="en-NZ" dirty="0" smtClean="0"/>
              <a:t>Recognition time: for icon or word</a:t>
            </a:r>
          </a:p>
          <a:p>
            <a:pPr lvl="1"/>
            <a:r>
              <a:rPr lang="en-NZ" dirty="0" smtClean="0"/>
              <a:t>Consistency is good: spatial memory is very powerful – </a:t>
            </a:r>
          </a:p>
          <a:p>
            <a:pPr lvl="2"/>
            <a:r>
              <a:rPr lang="en-NZ" dirty="0" smtClean="0"/>
              <a:t>Knowing it’s at the left/right side, top/bottom</a:t>
            </a:r>
          </a:p>
          <a:p>
            <a:pPr lvl="1"/>
            <a:endParaRPr lang="en-NZ" dirty="0"/>
          </a:p>
          <a:p>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13</a:t>
            </a:fld>
            <a:r>
              <a:rPr lang="en-GB" smtClean="0"/>
              <a:t> </a:t>
            </a: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0" y="5956126"/>
            <a:ext cx="91821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T = b \cdot \log_{2}(n +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24758"/>
            <a:ext cx="2139666"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004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NZ" dirty="0" smtClean="0"/>
              <a:t>Usability Testing</a:t>
            </a:r>
          </a:p>
        </p:txBody>
      </p:sp>
      <p:sp>
        <p:nvSpPr>
          <p:cNvPr id="3" name="Content Placeholder 2"/>
          <p:cNvSpPr>
            <a:spLocks noGrp="1"/>
          </p:cNvSpPr>
          <p:nvPr>
            <p:ph idx="1"/>
          </p:nvPr>
        </p:nvSpPr>
        <p:spPr>
          <a:xfrm>
            <a:off x="467544" y="1577899"/>
            <a:ext cx="8229600" cy="3096345"/>
          </a:xfrm>
        </p:spPr>
        <p:txBody>
          <a:bodyPr>
            <a:normAutofit/>
          </a:bodyPr>
          <a:lstStyle/>
          <a:p>
            <a:r>
              <a:rPr lang="en-NZ" dirty="0" smtClean="0"/>
              <a:t>Testing it with representative users</a:t>
            </a:r>
          </a:p>
          <a:p>
            <a:pPr lvl="1"/>
            <a:r>
              <a:rPr lang="en-NZ" dirty="0" smtClean="0"/>
              <a:t>users will try to complete typical tasks while observers watch, listen and take notes.</a:t>
            </a:r>
          </a:p>
          <a:p>
            <a:r>
              <a:rPr lang="en-NZ" dirty="0" smtClean="0"/>
              <a:t>Goal is to identify any usability problems</a:t>
            </a:r>
          </a:p>
          <a:p>
            <a:pPr lvl="1"/>
            <a:r>
              <a:rPr lang="en-NZ" dirty="0" smtClean="0"/>
              <a:t> collect quantitative data  on participants' performance (e.g., time on task, error rates)</a:t>
            </a:r>
          </a:p>
          <a:p>
            <a:pPr lvl="1"/>
            <a:r>
              <a:rPr lang="en-NZ" dirty="0" smtClean="0"/>
              <a:t>determine participant's satisfaction with the product.</a:t>
            </a:r>
          </a:p>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000" y="4674244"/>
            <a:ext cx="6120680" cy="19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2000" y="6581001"/>
            <a:ext cx="6408712" cy="276999"/>
          </a:xfrm>
          <a:prstGeom prst="rect">
            <a:avLst/>
          </a:prstGeom>
        </p:spPr>
        <p:txBody>
          <a:bodyPr wrap="square">
            <a:spAutoFit/>
          </a:bodyPr>
          <a:lstStyle/>
          <a:p>
            <a:r>
              <a:rPr lang="en-NZ" sz="1200" dirty="0" smtClean="0">
                <a:hlinkClick r:id="rId3"/>
              </a:rPr>
              <a:t>http://www.90percentofeverything.com/2009/07/24/more-dilbert-on-user-experience/</a:t>
            </a:r>
            <a:r>
              <a:rPr lang="en-NZ" sz="1200" dirty="0" smtClean="0"/>
              <a:t> </a:t>
            </a:r>
            <a:endParaRPr lang="en-NZ" sz="1200" dirty="0"/>
          </a:p>
        </p:txBody>
      </p:sp>
    </p:spTree>
    <p:extLst>
      <p:ext uri="{BB962C8B-B14F-4D97-AF65-F5344CB8AC3E}">
        <p14:creationId xmlns:p14="http://schemas.microsoft.com/office/powerpoint/2010/main" val="216389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NZ" sz="4400" dirty="0" smtClean="0"/>
              <a:t>Usability studies</a:t>
            </a:r>
          </a:p>
        </p:txBody>
      </p:sp>
      <p:sp>
        <p:nvSpPr>
          <p:cNvPr id="16387" name="Rectangle 3"/>
          <p:cNvSpPr>
            <a:spLocks noGrp="1" noChangeArrowheads="1"/>
          </p:cNvSpPr>
          <p:nvPr>
            <p:ph type="body" sz="half" idx="1"/>
          </p:nvPr>
        </p:nvSpPr>
        <p:spPr>
          <a:xfrm>
            <a:off x="395288" y="1628775"/>
            <a:ext cx="4038600" cy="4525963"/>
          </a:xfrm>
        </p:spPr>
        <p:txBody>
          <a:bodyPr/>
          <a:lstStyle/>
          <a:p>
            <a:r>
              <a:rPr lang="en-NZ" sz="2800" dirty="0" smtClean="0"/>
              <a:t>Specific tasks</a:t>
            </a:r>
          </a:p>
          <a:p>
            <a:pPr lvl="1"/>
            <a:r>
              <a:rPr lang="en-NZ" dirty="0" smtClean="0"/>
              <a:t>Observed</a:t>
            </a:r>
          </a:p>
          <a:p>
            <a:pPr lvl="1"/>
            <a:r>
              <a:rPr lang="en-NZ" dirty="0" smtClean="0"/>
              <a:t>Recorded</a:t>
            </a:r>
          </a:p>
          <a:p>
            <a:pPr lvl="1"/>
            <a:r>
              <a:rPr lang="en-NZ" dirty="0" smtClean="0"/>
              <a:t>Measured</a:t>
            </a:r>
          </a:p>
          <a:p>
            <a:pPr lvl="1"/>
            <a:r>
              <a:rPr lang="en-NZ" dirty="0" smtClean="0"/>
              <a:t>Think-aloud </a:t>
            </a:r>
          </a:p>
          <a:p>
            <a:pPr lvl="1"/>
            <a:endParaRPr lang="en-NZ" dirty="0" smtClean="0"/>
          </a:p>
          <a:p>
            <a:pPr lvl="1"/>
            <a:endParaRPr lang="en-NZ" dirty="0" smtClean="0"/>
          </a:p>
          <a:p>
            <a:pPr lvl="1"/>
            <a:endParaRPr lang="en-NZ" dirty="0" smtClean="0"/>
          </a:p>
          <a:p>
            <a:pPr lvl="1"/>
            <a:endParaRPr lang="en-NZ" dirty="0" smtClean="0"/>
          </a:p>
          <a:p>
            <a:pPr lvl="1">
              <a:buFontTx/>
              <a:buNone/>
            </a:pPr>
            <a:endParaRPr lang="en-NZ" dirty="0" smtClean="0"/>
          </a:p>
        </p:txBody>
      </p:sp>
      <p:sp>
        <p:nvSpPr>
          <p:cNvPr id="11267" name="Footer Placeholder 5"/>
          <p:cNvSpPr>
            <a:spLocks noGrp="1"/>
          </p:cNvSpPr>
          <p:nvPr>
            <p:ph type="ftr" sz="quarter" idx="11"/>
          </p:nvPr>
        </p:nvSpPr>
        <p:spPr/>
        <p:txBody>
          <a:bodyPr/>
          <a:lstStyle/>
          <a:p>
            <a:pPr>
              <a:defRPr/>
            </a:pPr>
            <a:r>
              <a:rPr lang="en-GB"/>
              <a:t>			    		 </a:t>
            </a:r>
            <a:fld id="{51D0D2BA-4EB3-4408-AE74-AE1FA6B53FC0}" type="slidenum">
              <a:rPr lang="en-GB"/>
              <a:pPr>
                <a:defRPr/>
              </a:pPr>
              <a:t>15</a:t>
            </a:fld>
            <a:r>
              <a:rPr lang="en-GB"/>
              <a:t> </a:t>
            </a:r>
          </a:p>
        </p:txBody>
      </p:sp>
      <p:sp>
        <p:nvSpPr>
          <p:cNvPr id="16389" name="Text Box 5"/>
          <p:cNvSpPr txBox="1">
            <a:spLocks noChangeArrowheads="1"/>
          </p:cNvSpPr>
          <p:nvPr/>
        </p:nvSpPr>
        <p:spPr bwMode="auto">
          <a:xfrm>
            <a:off x="4025900" y="5148263"/>
            <a:ext cx="165258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381000" algn="l"/>
              </a:tabLst>
              <a:defRPr>
                <a:solidFill>
                  <a:schemeClr val="tx2"/>
                </a:solidFill>
                <a:latin typeface="Arial" charset="0"/>
              </a:defRPr>
            </a:lvl1pPr>
            <a:lvl2pPr marL="742950" indent="-285750" eaLnBrk="0" hangingPunct="0">
              <a:tabLst>
                <a:tab pos="381000" algn="l"/>
              </a:tabLst>
              <a:defRPr>
                <a:solidFill>
                  <a:schemeClr val="tx2"/>
                </a:solidFill>
                <a:latin typeface="Arial" charset="0"/>
              </a:defRPr>
            </a:lvl2pPr>
            <a:lvl3pPr marL="1143000" indent="-228600" eaLnBrk="0" hangingPunct="0">
              <a:tabLst>
                <a:tab pos="381000" algn="l"/>
              </a:tabLst>
              <a:defRPr>
                <a:solidFill>
                  <a:schemeClr val="tx2"/>
                </a:solidFill>
                <a:latin typeface="Arial" charset="0"/>
              </a:defRPr>
            </a:lvl3pPr>
            <a:lvl4pPr marL="1600200" indent="-228600" eaLnBrk="0" hangingPunct="0">
              <a:tabLst>
                <a:tab pos="381000" algn="l"/>
              </a:tabLst>
              <a:defRPr>
                <a:solidFill>
                  <a:schemeClr val="tx2"/>
                </a:solidFill>
                <a:latin typeface="Arial" charset="0"/>
              </a:defRPr>
            </a:lvl4pPr>
            <a:lvl5pPr marL="2057400" indent="-228600" eaLnBrk="0" hangingPunct="0">
              <a:tabLst>
                <a:tab pos="381000" algn="l"/>
              </a:tabLst>
              <a:defRPr>
                <a:solidFill>
                  <a:schemeClr val="tx2"/>
                </a:solidFill>
                <a:latin typeface="Arial" charset="0"/>
              </a:defRPr>
            </a:lvl5pPr>
            <a:lvl6pPr marL="2514600" indent="-228600" algn="ctr" eaLnBrk="0" fontAlgn="base" hangingPunct="0">
              <a:spcBef>
                <a:spcPct val="0"/>
              </a:spcBef>
              <a:spcAft>
                <a:spcPct val="0"/>
              </a:spcAft>
              <a:tabLst>
                <a:tab pos="381000" algn="l"/>
              </a:tabLst>
              <a:defRPr>
                <a:solidFill>
                  <a:schemeClr val="tx2"/>
                </a:solidFill>
                <a:latin typeface="Arial" charset="0"/>
              </a:defRPr>
            </a:lvl6pPr>
            <a:lvl7pPr marL="2971800" indent="-228600" algn="ctr" eaLnBrk="0" fontAlgn="base" hangingPunct="0">
              <a:spcBef>
                <a:spcPct val="0"/>
              </a:spcBef>
              <a:spcAft>
                <a:spcPct val="0"/>
              </a:spcAft>
              <a:tabLst>
                <a:tab pos="381000" algn="l"/>
              </a:tabLst>
              <a:defRPr>
                <a:solidFill>
                  <a:schemeClr val="tx2"/>
                </a:solidFill>
                <a:latin typeface="Arial" charset="0"/>
              </a:defRPr>
            </a:lvl7pPr>
            <a:lvl8pPr marL="3429000" indent="-228600" algn="ctr" eaLnBrk="0" fontAlgn="base" hangingPunct="0">
              <a:spcBef>
                <a:spcPct val="0"/>
              </a:spcBef>
              <a:spcAft>
                <a:spcPct val="0"/>
              </a:spcAft>
              <a:tabLst>
                <a:tab pos="381000" algn="l"/>
              </a:tabLst>
              <a:defRPr>
                <a:solidFill>
                  <a:schemeClr val="tx2"/>
                </a:solidFill>
                <a:latin typeface="Arial" charset="0"/>
              </a:defRPr>
            </a:lvl8pPr>
            <a:lvl9pPr marL="3886200" indent="-228600" algn="ctr" eaLnBrk="0" fontAlgn="base" hangingPunct="0">
              <a:spcBef>
                <a:spcPct val="0"/>
              </a:spcBef>
              <a:spcAft>
                <a:spcPct val="0"/>
              </a:spcAft>
              <a:tabLst>
                <a:tab pos="381000" algn="l"/>
              </a:tabLst>
              <a:defRPr>
                <a:solidFill>
                  <a:schemeClr val="tx2"/>
                </a:solidFill>
                <a:latin typeface="Arial" charset="0"/>
              </a:defRPr>
            </a:lvl9pPr>
          </a:lstStyle>
          <a:p>
            <a:pPr algn="l"/>
            <a:r>
              <a:rPr lang="en-US" b="1">
                <a:solidFill>
                  <a:schemeClr val="tx1"/>
                </a:solidFill>
              </a:rPr>
              <a:t>User</a:t>
            </a:r>
          </a:p>
          <a:p>
            <a:pPr algn="l"/>
            <a:r>
              <a:rPr lang="en-US" sz="1600" b="1">
                <a:solidFill>
                  <a:schemeClr val="tx1"/>
                </a:solidFill>
              </a:rPr>
              <a:t>Performs tasks</a:t>
            </a:r>
          </a:p>
          <a:p>
            <a:pPr algn="l"/>
            <a:r>
              <a:rPr lang="en-US" sz="1600" b="1">
                <a:solidFill>
                  <a:schemeClr val="tx1"/>
                </a:solidFill>
              </a:rPr>
              <a:t>Thinks aloud</a:t>
            </a:r>
            <a:endParaRPr lang="en-US" b="1">
              <a:solidFill>
                <a:schemeClr val="tx1"/>
              </a:solidFill>
            </a:endParaRPr>
          </a:p>
        </p:txBody>
      </p:sp>
      <p:sp>
        <p:nvSpPr>
          <p:cNvPr id="16390" name="Text Box 6"/>
          <p:cNvSpPr txBox="1">
            <a:spLocks noChangeArrowheads="1"/>
          </p:cNvSpPr>
          <p:nvPr/>
        </p:nvSpPr>
        <p:spPr bwMode="auto">
          <a:xfrm>
            <a:off x="6929438" y="4292600"/>
            <a:ext cx="19669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381000" algn="l"/>
              </a:tabLst>
              <a:defRPr>
                <a:solidFill>
                  <a:schemeClr val="tx2"/>
                </a:solidFill>
                <a:latin typeface="Arial" charset="0"/>
              </a:defRPr>
            </a:lvl1pPr>
            <a:lvl2pPr marL="742950" indent="-285750" eaLnBrk="0" hangingPunct="0">
              <a:tabLst>
                <a:tab pos="381000" algn="l"/>
              </a:tabLst>
              <a:defRPr>
                <a:solidFill>
                  <a:schemeClr val="tx2"/>
                </a:solidFill>
                <a:latin typeface="Arial" charset="0"/>
              </a:defRPr>
            </a:lvl2pPr>
            <a:lvl3pPr marL="1143000" indent="-228600" eaLnBrk="0" hangingPunct="0">
              <a:tabLst>
                <a:tab pos="381000" algn="l"/>
              </a:tabLst>
              <a:defRPr>
                <a:solidFill>
                  <a:schemeClr val="tx2"/>
                </a:solidFill>
                <a:latin typeface="Arial" charset="0"/>
              </a:defRPr>
            </a:lvl3pPr>
            <a:lvl4pPr marL="1600200" indent="-228600" eaLnBrk="0" hangingPunct="0">
              <a:tabLst>
                <a:tab pos="381000" algn="l"/>
              </a:tabLst>
              <a:defRPr>
                <a:solidFill>
                  <a:schemeClr val="tx2"/>
                </a:solidFill>
                <a:latin typeface="Arial" charset="0"/>
              </a:defRPr>
            </a:lvl4pPr>
            <a:lvl5pPr marL="2057400" indent="-228600" eaLnBrk="0" hangingPunct="0">
              <a:tabLst>
                <a:tab pos="381000" algn="l"/>
              </a:tabLst>
              <a:defRPr>
                <a:solidFill>
                  <a:schemeClr val="tx2"/>
                </a:solidFill>
                <a:latin typeface="Arial" charset="0"/>
              </a:defRPr>
            </a:lvl5pPr>
            <a:lvl6pPr marL="2514600" indent="-228600" algn="ctr" eaLnBrk="0" fontAlgn="base" hangingPunct="0">
              <a:spcBef>
                <a:spcPct val="0"/>
              </a:spcBef>
              <a:spcAft>
                <a:spcPct val="0"/>
              </a:spcAft>
              <a:tabLst>
                <a:tab pos="381000" algn="l"/>
              </a:tabLst>
              <a:defRPr>
                <a:solidFill>
                  <a:schemeClr val="tx2"/>
                </a:solidFill>
                <a:latin typeface="Arial" charset="0"/>
              </a:defRPr>
            </a:lvl6pPr>
            <a:lvl7pPr marL="2971800" indent="-228600" algn="ctr" eaLnBrk="0" fontAlgn="base" hangingPunct="0">
              <a:spcBef>
                <a:spcPct val="0"/>
              </a:spcBef>
              <a:spcAft>
                <a:spcPct val="0"/>
              </a:spcAft>
              <a:tabLst>
                <a:tab pos="381000" algn="l"/>
              </a:tabLst>
              <a:defRPr>
                <a:solidFill>
                  <a:schemeClr val="tx2"/>
                </a:solidFill>
                <a:latin typeface="Arial" charset="0"/>
              </a:defRPr>
            </a:lvl7pPr>
            <a:lvl8pPr marL="3429000" indent="-228600" algn="ctr" eaLnBrk="0" fontAlgn="base" hangingPunct="0">
              <a:spcBef>
                <a:spcPct val="0"/>
              </a:spcBef>
              <a:spcAft>
                <a:spcPct val="0"/>
              </a:spcAft>
              <a:tabLst>
                <a:tab pos="381000" algn="l"/>
              </a:tabLst>
              <a:defRPr>
                <a:solidFill>
                  <a:schemeClr val="tx2"/>
                </a:solidFill>
                <a:latin typeface="Arial" charset="0"/>
              </a:defRPr>
            </a:lvl8pPr>
            <a:lvl9pPr marL="3886200" indent="-228600" algn="ctr" eaLnBrk="0" fontAlgn="base" hangingPunct="0">
              <a:spcBef>
                <a:spcPct val="0"/>
              </a:spcBef>
              <a:spcAft>
                <a:spcPct val="0"/>
              </a:spcAft>
              <a:tabLst>
                <a:tab pos="381000" algn="l"/>
              </a:tabLst>
              <a:defRPr>
                <a:solidFill>
                  <a:schemeClr val="tx2"/>
                </a:solidFill>
                <a:latin typeface="Arial" charset="0"/>
              </a:defRPr>
            </a:lvl9pPr>
          </a:lstStyle>
          <a:p>
            <a:pPr algn="l"/>
            <a:r>
              <a:rPr lang="en-US" b="1">
                <a:solidFill>
                  <a:schemeClr val="tx1"/>
                </a:solidFill>
              </a:rPr>
              <a:t>Logkeeper</a:t>
            </a:r>
          </a:p>
          <a:p>
            <a:pPr algn="l"/>
            <a:r>
              <a:rPr lang="en-US" sz="1600" b="1">
                <a:solidFill>
                  <a:schemeClr val="tx1"/>
                </a:solidFill>
              </a:rPr>
              <a:t>Listens</a:t>
            </a:r>
          </a:p>
          <a:p>
            <a:pPr algn="l"/>
            <a:r>
              <a:rPr lang="en-US" sz="1600" b="1">
                <a:solidFill>
                  <a:schemeClr val="tx1"/>
                </a:solidFill>
              </a:rPr>
              <a:t>Records problems</a:t>
            </a:r>
            <a:endParaRPr lang="en-US" b="1">
              <a:solidFill>
                <a:schemeClr val="tx1"/>
              </a:solidFill>
            </a:endParaRPr>
          </a:p>
        </p:txBody>
      </p:sp>
      <p:sp>
        <p:nvSpPr>
          <p:cNvPr id="16391" name="Text Box 7"/>
          <p:cNvSpPr txBox="1">
            <a:spLocks noChangeArrowheads="1"/>
          </p:cNvSpPr>
          <p:nvPr/>
        </p:nvSpPr>
        <p:spPr bwMode="auto">
          <a:xfrm>
            <a:off x="1908175" y="4146550"/>
            <a:ext cx="17176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381000" algn="l"/>
              </a:tabLst>
              <a:defRPr>
                <a:solidFill>
                  <a:schemeClr val="tx2"/>
                </a:solidFill>
                <a:latin typeface="Arial" charset="0"/>
              </a:defRPr>
            </a:lvl1pPr>
            <a:lvl2pPr marL="742950" indent="-285750" eaLnBrk="0" hangingPunct="0">
              <a:tabLst>
                <a:tab pos="381000" algn="l"/>
              </a:tabLst>
              <a:defRPr>
                <a:solidFill>
                  <a:schemeClr val="tx2"/>
                </a:solidFill>
                <a:latin typeface="Arial" charset="0"/>
              </a:defRPr>
            </a:lvl2pPr>
            <a:lvl3pPr marL="1143000" indent="-228600" eaLnBrk="0" hangingPunct="0">
              <a:tabLst>
                <a:tab pos="381000" algn="l"/>
              </a:tabLst>
              <a:defRPr>
                <a:solidFill>
                  <a:schemeClr val="tx2"/>
                </a:solidFill>
                <a:latin typeface="Arial" charset="0"/>
              </a:defRPr>
            </a:lvl3pPr>
            <a:lvl4pPr marL="1600200" indent="-228600" eaLnBrk="0" hangingPunct="0">
              <a:tabLst>
                <a:tab pos="381000" algn="l"/>
              </a:tabLst>
              <a:defRPr>
                <a:solidFill>
                  <a:schemeClr val="tx2"/>
                </a:solidFill>
                <a:latin typeface="Arial" charset="0"/>
              </a:defRPr>
            </a:lvl4pPr>
            <a:lvl5pPr marL="2057400" indent="-228600" eaLnBrk="0" hangingPunct="0">
              <a:tabLst>
                <a:tab pos="381000" algn="l"/>
              </a:tabLst>
              <a:defRPr>
                <a:solidFill>
                  <a:schemeClr val="tx2"/>
                </a:solidFill>
                <a:latin typeface="Arial" charset="0"/>
              </a:defRPr>
            </a:lvl5pPr>
            <a:lvl6pPr marL="2514600" indent="-228600" algn="ctr" eaLnBrk="0" fontAlgn="base" hangingPunct="0">
              <a:spcBef>
                <a:spcPct val="0"/>
              </a:spcBef>
              <a:spcAft>
                <a:spcPct val="0"/>
              </a:spcAft>
              <a:tabLst>
                <a:tab pos="381000" algn="l"/>
              </a:tabLst>
              <a:defRPr>
                <a:solidFill>
                  <a:schemeClr val="tx2"/>
                </a:solidFill>
                <a:latin typeface="Arial" charset="0"/>
              </a:defRPr>
            </a:lvl6pPr>
            <a:lvl7pPr marL="2971800" indent="-228600" algn="ctr" eaLnBrk="0" fontAlgn="base" hangingPunct="0">
              <a:spcBef>
                <a:spcPct val="0"/>
              </a:spcBef>
              <a:spcAft>
                <a:spcPct val="0"/>
              </a:spcAft>
              <a:tabLst>
                <a:tab pos="381000" algn="l"/>
              </a:tabLst>
              <a:defRPr>
                <a:solidFill>
                  <a:schemeClr val="tx2"/>
                </a:solidFill>
                <a:latin typeface="Arial" charset="0"/>
              </a:defRPr>
            </a:lvl7pPr>
            <a:lvl8pPr marL="3429000" indent="-228600" algn="ctr" eaLnBrk="0" fontAlgn="base" hangingPunct="0">
              <a:spcBef>
                <a:spcPct val="0"/>
              </a:spcBef>
              <a:spcAft>
                <a:spcPct val="0"/>
              </a:spcAft>
              <a:tabLst>
                <a:tab pos="381000" algn="l"/>
              </a:tabLst>
              <a:defRPr>
                <a:solidFill>
                  <a:schemeClr val="tx2"/>
                </a:solidFill>
                <a:latin typeface="Arial" charset="0"/>
              </a:defRPr>
            </a:lvl8pPr>
            <a:lvl9pPr marL="3886200" indent="-228600" algn="ctr" eaLnBrk="0" fontAlgn="base" hangingPunct="0">
              <a:spcBef>
                <a:spcPct val="0"/>
              </a:spcBef>
              <a:spcAft>
                <a:spcPct val="0"/>
              </a:spcAft>
              <a:tabLst>
                <a:tab pos="381000" algn="l"/>
              </a:tabLst>
              <a:defRPr>
                <a:solidFill>
                  <a:schemeClr val="tx2"/>
                </a:solidFill>
                <a:latin typeface="Arial" charset="0"/>
              </a:defRPr>
            </a:lvl9pPr>
          </a:lstStyle>
          <a:p>
            <a:pPr algn="l"/>
            <a:r>
              <a:rPr lang="en-US" b="1">
                <a:solidFill>
                  <a:schemeClr val="tx1"/>
                </a:solidFill>
              </a:rPr>
              <a:t>Facilitator</a:t>
            </a:r>
          </a:p>
          <a:p>
            <a:pPr algn="l"/>
            <a:r>
              <a:rPr lang="en-US" sz="1600" b="1">
                <a:solidFill>
                  <a:schemeClr val="tx1"/>
                </a:solidFill>
              </a:rPr>
              <a:t>Listens</a:t>
            </a:r>
          </a:p>
          <a:p>
            <a:pPr algn="l"/>
            <a:r>
              <a:rPr lang="en-US" sz="1600" b="1">
                <a:solidFill>
                  <a:schemeClr val="tx1"/>
                </a:solidFill>
              </a:rPr>
              <a:t>Asks as needed</a:t>
            </a:r>
            <a:endParaRPr lang="en-US" b="1">
              <a:solidFill>
                <a:schemeClr val="tx1"/>
              </a:solidFill>
            </a:endParaRPr>
          </a:p>
        </p:txBody>
      </p:sp>
      <p:sp>
        <p:nvSpPr>
          <p:cNvPr id="16392" name="AutoShape 8"/>
          <p:cNvSpPr>
            <a:spLocks noChangeArrowheads="1"/>
          </p:cNvSpPr>
          <p:nvPr/>
        </p:nvSpPr>
        <p:spPr bwMode="auto">
          <a:xfrm>
            <a:off x="4762500" y="2854325"/>
            <a:ext cx="1271588" cy="606425"/>
          </a:xfrm>
          <a:prstGeom prst="wedgeRoundRectCallout">
            <a:avLst>
              <a:gd name="adj1" fmla="val -48500"/>
              <a:gd name="adj2" fmla="val 78907"/>
              <a:gd name="adj3" fmla="val 16667"/>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spAutoFit/>
          </a:bodyPr>
          <a:lstStyle/>
          <a:p>
            <a:pPr algn="l" eaLnBrk="0" hangingPunct="0"/>
            <a:r>
              <a:rPr lang="en-US" sz="1600" b="1">
                <a:solidFill>
                  <a:schemeClr val="tx1"/>
                </a:solidFill>
              </a:rPr>
              <a:t>I try this </a:t>
            </a:r>
          </a:p>
          <a:p>
            <a:pPr algn="l" eaLnBrk="0" hangingPunct="0"/>
            <a:r>
              <a:rPr lang="en-US" sz="1600" b="1">
                <a:solidFill>
                  <a:schemeClr val="tx1"/>
                </a:solidFill>
              </a:rPr>
              <a:t>because ...</a:t>
            </a:r>
          </a:p>
        </p:txBody>
      </p:sp>
      <p:sp>
        <p:nvSpPr>
          <p:cNvPr id="16393" name="AutoShape 9"/>
          <p:cNvSpPr>
            <a:spLocks noChangeArrowheads="1"/>
          </p:cNvSpPr>
          <p:nvPr/>
        </p:nvSpPr>
        <p:spPr bwMode="auto">
          <a:xfrm>
            <a:off x="7005638" y="2852738"/>
            <a:ext cx="1890712" cy="758825"/>
          </a:xfrm>
          <a:prstGeom prst="cloudCallout">
            <a:avLst>
              <a:gd name="adj1" fmla="val -63435"/>
              <a:gd name="adj2" fmla="val 73431"/>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l" eaLnBrk="0" hangingPunct="0"/>
            <a:r>
              <a:rPr lang="en-US" sz="1600" b="1">
                <a:solidFill>
                  <a:schemeClr val="tx1"/>
                </a:solidFill>
              </a:rPr>
              <a:t>User doesn’t</a:t>
            </a:r>
          </a:p>
          <a:p>
            <a:pPr algn="l" eaLnBrk="0" hangingPunct="0"/>
            <a:r>
              <a:rPr lang="en-US" sz="1600" b="1">
                <a:solidFill>
                  <a:schemeClr val="tx1"/>
                </a:solidFill>
              </a:rPr>
              <a:t>notice ...</a:t>
            </a:r>
          </a:p>
        </p:txBody>
      </p:sp>
      <p:sp>
        <p:nvSpPr>
          <p:cNvPr id="16394" name="Freeform 10"/>
          <p:cNvSpPr>
            <a:spLocks noChangeAspect="1"/>
          </p:cNvSpPr>
          <p:nvPr/>
        </p:nvSpPr>
        <p:spPr bwMode="auto">
          <a:xfrm>
            <a:off x="3481388" y="3760788"/>
            <a:ext cx="3360737" cy="1074737"/>
          </a:xfrm>
          <a:custGeom>
            <a:avLst/>
            <a:gdLst>
              <a:gd name="T0" fmla="*/ 1085953 w 1764"/>
              <a:gd name="T1" fmla="*/ 0 h 564"/>
              <a:gd name="T2" fmla="*/ 0 w 1764"/>
              <a:gd name="T3" fmla="*/ 297268 h 564"/>
              <a:gd name="T4" fmla="*/ 2370044 w 1764"/>
              <a:gd name="T5" fmla="*/ 1074737 h 564"/>
              <a:gd name="T6" fmla="*/ 3360737 w 1764"/>
              <a:gd name="T7" fmla="*/ 544991 h 564"/>
              <a:gd name="T8" fmla="*/ 1085953 w 1764"/>
              <a:gd name="T9" fmla="*/ 0 h 564"/>
              <a:gd name="T10" fmla="*/ 0 60000 65536"/>
              <a:gd name="T11" fmla="*/ 0 60000 65536"/>
              <a:gd name="T12" fmla="*/ 0 60000 65536"/>
              <a:gd name="T13" fmla="*/ 0 60000 65536"/>
              <a:gd name="T14" fmla="*/ 0 60000 65536"/>
              <a:gd name="T15" fmla="*/ 0 w 1764"/>
              <a:gd name="T16" fmla="*/ 0 h 564"/>
              <a:gd name="T17" fmla="*/ 1764 w 1764"/>
              <a:gd name="T18" fmla="*/ 564 h 564"/>
            </a:gdLst>
            <a:ahLst/>
            <a:cxnLst>
              <a:cxn ang="T10">
                <a:pos x="T0" y="T1"/>
              </a:cxn>
              <a:cxn ang="T11">
                <a:pos x="T2" y="T3"/>
              </a:cxn>
              <a:cxn ang="T12">
                <a:pos x="T4" y="T5"/>
              </a:cxn>
              <a:cxn ang="T13">
                <a:pos x="T6" y="T7"/>
              </a:cxn>
              <a:cxn ang="T14">
                <a:pos x="T8" y="T9"/>
              </a:cxn>
            </a:cxnLst>
            <a:rect l="T15" t="T16" r="T17" b="T18"/>
            <a:pathLst>
              <a:path w="1764" h="564">
                <a:moveTo>
                  <a:pt x="570" y="0"/>
                </a:moveTo>
                <a:lnTo>
                  <a:pt x="0" y="156"/>
                </a:lnTo>
                <a:lnTo>
                  <a:pt x="1244" y="564"/>
                </a:lnTo>
                <a:lnTo>
                  <a:pt x="1764" y="286"/>
                </a:lnTo>
                <a:lnTo>
                  <a:pt x="570" y="0"/>
                </a:lnTo>
                <a:close/>
              </a:path>
            </a:pathLst>
          </a:custGeom>
          <a:solidFill>
            <a:srgbClr val="FFFFCC"/>
          </a:solidFill>
          <a:ln w="19050">
            <a:solidFill>
              <a:schemeClr val="tx1"/>
            </a:solidFill>
            <a:round/>
            <a:headEnd/>
            <a:tailEnd/>
          </a:ln>
        </p:spPr>
        <p:txBody>
          <a:bodyPr wrap="none" anchor="ctr"/>
          <a:lstStyle/>
          <a:p>
            <a:endParaRPr lang="en-NZ"/>
          </a:p>
        </p:txBody>
      </p:sp>
      <p:sp>
        <p:nvSpPr>
          <p:cNvPr id="16395" name="Freeform 11" descr="Dark downward diagonal"/>
          <p:cNvSpPr>
            <a:spLocks noChangeAspect="1"/>
          </p:cNvSpPr>
          <p:nvPr/>
        </p:nvSpPr>
        <p:spPr bwMode="auto">
          <a:xfrm>
            <a:off x="4316413" y="4146550"/>
            <a:ext cx="1152525" cy="368300"/>
          </a:xfrm>
          <a:custGeom>
            <a:avLst/>
            <a:gdLst>
              <a:gd name="T0" fmla="*/ 322707 w 1200"/>
              <a:gd name="T1" fmla="*/ 0 h 384"/>
              <a:gd name="T2" fmla="*/ 0 w 1200"/>
              <a:gd name="T3" fmla="*/ 115094 h 384"/>
              <a:gd name="T4" fmla="*/ 806767 w 1200"/>
              <a:gd name="T5" fmla="*/ 368300 h 384"/>
              <a:gd name="T6" fmla="*/ 1152525 w 1200"/>
              <a:gd name="T7" fmla="*/ 230187 h 384"/>
              <a:gd name="T8" fmla="*/ 322707 w 1200"/>
              <a:gd name="T9" fmla="*/ 0 h 384"/>
              <a:gd name="T10" fmla="*/ 0 60000 65536"/>
              <a:gd name="T11" fmla="*/ 0 60000 65536"/>
              <a:gd name="T12" fmla="*/ 0 60000 65536"/>
              <a:gd name="T13" fmla="*/ 0 60000 65536"/>
              <a:gd name="T14" fmla="*/ 0 60000 65536"/>
              <a:gd name="T15" fmla="*/ 0 w 1200"/>
              <a:gd name="T16" fmla="*/ 0 h 384"/>
              <a:gd name="T17" fmla="*/ 1200 w 1200"/>
              <a:gd name="T18" fmla="*/ 384 h 384"/>
            </a:gdLst>
            <a:ahLst/>
            <a:cxnLst>
              <a:cxn ang="T10">
                <a:pos x="T0" y="T1"/>
              </a:cxn>
              <a:cxn ang="T11">
                <a:pos x="T2" y="T3"/>
              </a:cxn>
              <a:cxn ang="T12">
                <a:pos x="T4" y="T5"/>
              </a:cxn>
              <a:cxn ang="T13">
                <a:pos x="T6" y="T7"/>
              </a:cxn>
              <a:cxn ang="T14">
                <a:pos x="T8" y="T9"/>
              </a:cxn>
            </a:cxnLst>
            <a:rect l="T15" t="T16" r="T17" b="T18"/>
            <a:pathLst>
              <a:path w="1200" h="384">
                <a:moveTo>
                  <a:pt x="336" y="0"/>
                </a:moveTo>
                <a:lnTo>
                  <a:pt x="0" y="120"/>
                </a:lnTo>
                <a:lnTo>
                  <a:pt x="840" y="384"/>
                </a:lnTo>
                <a:lnTo>
                  <a:pt x="1200" y="240"/>
                </a:lnTo>
                <a:lnTo>
                  <a:pt x="336" y="0"/>
                </a:lnTo>
                <a:close/>
              </a:path>
            </a:pathLst>
          </a:custGeom>
          <a:pattFill prst="dkDnDiag">
            <a:fgClr>
              <a:srgbClr val="000000"/>
            </a:fgClr>
            <a:bgClr>
              <a:srgbClr val="FFFFFF"/>
            </a:bgClr>
          </a:pattFill>
          <a:ln w="19050">
            <a:solidFill>
              <a:schemeClr val="tx1"/>
            </a:solidFill>
            <a:round/>
            <a:headEnd/>
            <a:tailEnd/>
          </a:ln>
        </p:spPr>
        <p:txBody>
          <a:bodyPr wrap="none" anchor="ctr"/>
          <a:lstStyle/>
          <a:p>
            <a:endParaRPr lang="en-NZ"/>
          </a:p>
        </p:txBody>
      </p:sp>
      <p:sp>
        <p:nvSpPr>
          <p:cNvPr id="16396" name="Freeform 12"/>
          <p:cNvSpPr>
            <a:spLocks noChangeAspect="1"/>
          </p:cNvSpPr>
          <p:nvPr/>
        </p:nvSpPr>
        <p:spPr bwMode="auto">
          <a:xfrm>
            <a:off x="4932363" y="3592513"/>
            <a:ext cx="893762" cy="696912"/>
          </a:xfrm>
          <a:custGeom>
            <a:avLst/>
            <a:gdLst>
              <a:gd name="T0" fmla="*/ 0 w 930"/>
              <a:gd name="T1" fmla="*/ 34558 h 726"/>
              <a:gd name="T2" fmla="*/ 351739 w 930"/>
              <a:gd name="T3" fmla="*/ 0 h 726"/>
              <a:gd name="T4" fmla="*/ 496855 w 930"/>
              <a:gd name="T5" fmla="*/ 17279 h 726"/>
              <a:gd name="T6" fmla="*/ 810152 w 930"/>
              <a:gd name="T7" fmla="*/ 97913 h 726"/>
              <a:gd name="T8" fmla="*/ 882230 w 930"/>
              <a:gd name="T9" fmla="*/ 195827 h 726"/>
              <a:gd name="T10" fmla="*/ 893762 w 930"/>
              <a:gd name="T11" fmla="*/ 437730 h 726"/>
              <a:gd name="T12" fmla="*/ 847632 w 930"/>
              <a:gd name="T13" fmla="*/ 552922 h 726"/>
              <a:gd name="T14" fmla="*/ 544907 w 930"/>
              <a:gd name="T15" fmla="*/ 696912 h 726"/>
              <a:gd name="T16" fmla="*/ 0 60000 65536"/>
              <a:gd name="T17" fmla="*/ 0 60000 65536"/>
              <a:gd name="T18" fmla="*/ 0 60000 65536"/>
              <a:gd name="T19" fmla="*/ 0 60000 65536"/>
              <a:gd name="T20" fmla="*/ 0 60000 65536"/>
              <a:gd name="T21" fmla="*/ 0 60000 65536"/>
              <a:gd name="T22" fmla="*/ 0 60000 65536"/>
              <a:gd name="T23" fmla="*/ 0 60000 65536"/>
              <a:gd name="T24" fmla="*/ 0 w 930"/>
              <a:gd name="T25" fmla="*/ 0 h 726"/>
              <a:gd name="T26" fmla="*/ 930 w 930"/>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0" h="726">
                <a:moveTo>
                  <a:pt x="0" y="36"/>
                </a:moveTo>
                <a:cubicBezTo>
                  <a:pt x="61" y="30"/>
                  <a:pt x="366" y="0"/>
                  <a:pt x="366" y="0"/>
                </a:cubicBezTo>
                <a:cubicBezTo>
                  <a:pt x="421" y="0"/>
                  <a:pt x="467" y="0"/>
                  <a:pt x="517" y="18"/>
                </a:cubicBezTo>
                <a:lnTo>
                  <a:pt x="843" y="102"/>
                </a:lnTo>
                <a:cubicBezTo>
                  <a:pt x="893" y="126"/>
                  <a:pt x="913" y="144"/>
                  <a:pt x="918" y="204"/>
                </a:cubicBezTo>
                <a:lnTo>
                  <a:pt x="930" y="456"/>
                </a:lnTo>
                <a:cubicBezTo>
                  <a:pt x="920" y="504"/>
                  <a:pt x="912" y="546"/>
                  <a:pt x="882" y="576"/>
                </a:cubicBezTo>
                <a:lnTo>
                  <a:pt x="567" y="726"/>
                </a:lnTo>
              </a:path>
            </a:pathLst>
          </a:custGeom>
          <a:solidFill>
            <a:srgbClr val="99CC00"/>
          </a:solidFill>
          <a:ln w="9525">
            <a:solidFill>
              <a:schemeClr val="tx1"/>
            </a:solidFill>
            <a:round/>
            <a:headEnd/>
            <a:tailEnd/>
          </a:ln>
        </p:spPr>
        <p:txBody>
          <a:bodyPr wrap="none" anchor="ctr"/>
          <a:lstStyle/>
          <a:p>
            <a:endParaRPr lang="en-NZ"/>
          </a:p>
        </p:txBody>
      </p:sp>
      <p:sp>
        <p:nvSpPr>
          <p:cNvPr id="16397" name="Freeform 13"/>
          <p:cNvSpPr>
            <a:spLocks noChangeAspect="1"/>
          </p:cNvSpPr>
          <p:nvPr/>
        </p:nvSpPr>
        <p:spPr bwMode="auto">
          <a:xfrm>
            <a:off x="4864100" y="3632200"/>
            <a:ext cx="596900" cy="635000"/>
          </a:xfrm>
          <a:custGeom>
            <a:avLst/>
            <a:gdLst>
              <a:gd name="T0" fmla="*/ 15516 w 654"/>
              <a:gd name="T1" fmla="*/ 355819 h 696"/>
              <a:gd name="T2" fmla="*/ 6389 w 654"/>
              <a:gd name="T3" fmla="*/ 82112 h 696"/>
              <a:gd name="T4" fmla="*/ 83968 w 654"/>
              <a:gd name="T5" fmla="*/ 5474 h 696"/>
              <a:gd name="T6" fmla="*/ 539400 w 654"/>
              <a:gd name="T7" fmla="*/ 104009 h 696"/>
              <a:gd name="T8" fmla="*/ 596900 w 654"/>
              <a:gd name="T9" fmla="*/ 224440 h 696"/>
              <a:gd name="T10" fmla="*/ 596900 w 654"/>
              <a:gd name="T11" fmla="*/ 541940 h 696"/>
              <a:gd name="T12" fmla="*/ 537575 w 654"/>
              <a:gd name="T13" fmla="*/ 635000 h 696"/>
              <a:gd name="T14" fmla="*/ 68452 w 654"/>
              <a:gd name="T15" fmla="*/ 498147 h 696"/>
              <a:gd name="T16" fmla="*/ 15516 w 654"/>
              <a:gd name="T17" fmla="*/ 355819 h 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696"/>
              <a:gd name="T29" fmla="*/ 654 w 654"/>
              <a:gd name="T30" fmla="*/ 696 h 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696">
                <a:moveTo>
                  <a:pt x="17" y="390"/>
                </a:moveTo>
                <a:lnTo>
                  <a:pt x="7" y="90"/>
                </a:lnTo>
                <a:cubicBezTo>
                  <a:pt x="16" y="16"/>
                  <a:pt x="32" y="0"/>
                  <a:pt x="92" y="6"/>
                </a:cubicBezTo>
                <a:lnTo>
                  <a:pt x="591" y="114"/>
                </a:lnTo>
                <a:cubicBezTo>
                  <a:pt x="651" y="143"/>
                  <a:pt x="649" y="180"/>
                  <a:pt x="654" y="246"/>
                </a:cubicBezTo>
                <a:lnTo>
                  <a:pt x="654" y="594"/>
                </a:lnTo>
                <a:cubicBezTo>
                  <a:pt x="644" y="666"/>
                  <a:pt x="639" y="690"/>
                  <a:pt x="589" y="696"/>
                </a:cubicBezTo>
                <a:lnTo>
                  <a:pt x="75" y="546"/>
                </a:lnTo>
                <a:cubicBezTo>
                  <a:pt x="0" y="522"/>
                  <a:pt x="20" y="468"/>
                  <a:pt x="17" y="390"/>
                </a:cubicBezTo>
                <a:close/>
              </a:path>
            </a:pathLst>
          </a:custGeom>
          <a:solidFill>
            <a:srgbClr val="FFFFFF"/>
          </a:solidFill>
          <a:ln w="28575">
            <a:solidFill>
              <a:schemeClr val="tx1"/>
            </a:solidFill>
            <a:round/>
            <a:headEnd/>
            <a:tailEnd/>
          </a:ln>
        </p:spPr>
        <p:txBody>
          <a:bodyPr wrap="none" anchor="ctr"/>
          <a:lstStyle/>
          <a:p>
            <a:endParaRPr lang="en-NZ"/>
          </a:p>
        </p:txBody>
      </p:sp>
      <p:grpSp>
        <p:nvGrpSpPr>
          <p:cNvPr id="16398" name="Group 14"/>
          <p:cNvGrpSpPr>
            <a:grpSpLocks noChangeAspect="1"/>
          </p:cNvGrpSpPr>
          <p:nvPr/>
        </p:nvGrpSpPr>
        <p:grpSpPr bwMode="auto">
          <a:xfrm>
            <a:off x="5567363" y="3703638"/>
            <a:ext cx="1362075" cy="1717675"/>
            <a:chOff x="4065" y="954"/>
            <a:chExt cx="715" cy="901"/>
          </a:xfrm>
        </p:grpSpPr>
        <p:sp>
          <p:nvSpPr>
            <p:cNvPr id="16419" name="Freeform 15"/>
            <p:cNvSpPr>
              <a:spLocks noChangeAspect="1"/>
            </p:cNvSpPr>
            <p:nvPr/>
          </p:nvSpPr>
          <p:spPr bwMode="auto">
            <a:xfrm>
              <a:off x="4065" y="1264"/>
              <a:ext cx="428" cy="169"/>
            </a:xfrm>
            <a:custGeom>
              <a:avLst/>
              <a:gdLst>
                <a:gd name="T0" fmla="*/ 156 w 435"/>
                <a:gd name="T1" fmla="*/ 0 h 171"/>
                <a:gd name="T2" fmla="*/ 0 w 435"/>
                <a:gd name="T3" fmla="*/ 84 h 171"/>
                <a:gd name="T4" fmla="*/ 270 w 435"/>
                <a:gd name="T5" fmla="*/ 169 h 171"/>
                <a:gd name="T6" fmla="*/ 428 w 435"/>
                <a:gd name="T7" fmla="*/ 83 h 171"/>
                <a:gd name="T8" fmla="*/ 156 w 435"/>
                <a:gd name="T9" fmla="*/ 0 h 171"/>
                <a:gd name="T10" fmla="*/ 0 60000 65536"/>
                <a:gd name="T11" fmla="*/ 0 60000 65536"/>
                <a:gd name="T12" fmla="*/ 0 60000 65536"/>
                <a:gd name="T13" fmla="*/ 0 60000 65536"/>
                <a:gd name="T14" fmla="*/ 0 60000 65536"/>
                <a:gd name="T15" fmla="*/ 0 w 435"/>
                <a:gd name="T16" fmla="*/ 0 h 171"/>
                <a:gd name="T17" fmla="*/ 435 w 435"/>
                <a:gd name="T18" fmla="*/ 171 h 171"/>
              </a:gdLst>
              <a:ahLst/>
              <a:cxnLst>
                <a:cxn ang="T10">
                  <a:pos x="T0" y="T1"/>
                </a:cxn>
                <a:cxn ang="T11">
                  <a:pos x="T2" y="T3"/>
                </a:cxn>
                <a:cxn ang="T12">
                  <a:pos x="T4" y="T5"/>
                </a:cxn>
                <a:cxn ang="T13">
                  <a:pos x="T6" y="T7"/>
                </a:cxn>
                <a:cxn ang="T14">
                  <a:pos x="T8" y="T9"/>
                </a:cxn>
              </a:cxnLst>
              <a:rect l="T15" t="T16" r="T17" b="T18"/>
              <a:pathLst>
                <a:path w="435" h="171">
                  <a:moveTo>
                    <a:pt x="159" y="0"/>
                  </a:moveTo>
                  <a:lnTo>
                    <a:pt x="0" y="85"/>
                  </a:lnTo>
                  <a:lnTo>
                    <a:pt x="274" y="171"/>
                  </a:lnTo>
                  <a:lnTo>
                    <a:pt x="435" y="84"/>
                  </a:lnTo>
                  <a:lnTo>
                    <a:pt x="159" y="0"/>
                  </a:lnTo>
                  <a:close/>
                </a:path>
              </a:pathLst>
            </a:custGeom>
            <a:solidFill>
              <a:schemeClr val="bg1"/>
            </a:solidFill>
            <a:ln w="9525">
              <a:solidFill>
                <a:schemeClr val="tx1"/>
              </a:solidFill>
              <a:round/>
              <a:headEnd/>
              <a:tailEnd/>
            </a:ln>
          </p:spPr>
          <p:txBody>
            <a:bodyPr wrap="none" anchor="ctr"/>
            <a:lstStyle/>
            <a:p>
              <a:endParaRPr lang="en-NZ"/>
            </a:p>
          </p:txBody>
        </p:sp>
        <p:sp>
          <p:nvSpPr>
            <p:cNvPr id="16420" name="Freeform 16"/>
            <p:cNvSpPr>
              <a:spLocks noChangeAspect="1"/>
            </p:cNvSpPr>
            <p:nvPr/>
          </p:nvSpPr>
          <p:spPr bwMode="auto">
            <a:xfrm>
              <a:off x="4135" y="1377"/>
              <a:ext cx="121" cy="98"/>
            </a:xfrm>
            <a:custGeom>
              <a:avLst/>
              <a:gdLst>
                <a:gd name="T0" fmla="*/ 72 w 123"/>
                <a:gd name="T1" fmla="*/ 20 h 99"/>
                <a:gd name="T2" fmla="*/ 32 w 123"/>
                <a:gd name="T3" fmla="*/ 6 h 99"/>
                <a:gd name="T4" fmla="*/ 19 w 123"/>
                <a:gd name="T5" fmla="*/ 67 h 99"/>
                <a:gd name="T6" fmla="*/ 96 w 123"/>
                <a:gd name="T7" fmla="*/ 98 h 99"/>
                <a:gd name="T8" fmla="*/ 121 w 123"/>
                <a:gd name="T9" fmla="*/ 44 h 99"/>
                <a:gd name="T10" fmla="*/ 82 w 123"/>
                <a:gd name="T11" fmla="*/ 0 h 99"/>
                <a:gd name="T12" fmla="*/ 72 w 123"/>
                <a:gd name="T13" fmla="*/ 20 h 99"/>
                <a:gd name="T14" fmla="*/ 0 60000 65536"/>
                <a:gd name="T15" fmla="*/ 0 60000 65536"/>
                <a:gd name="T16" fmla="*/ 0 60000 65536"/>
                <a:gd name="T17" fmla="*/ 0 60000 65536"/>
                <a:gd name="T18" fmla="*/ 0 60000 65536"/>
                <a:gd name="T19" fmla="*/ 0 60000 65536"/>
                <a:gd name="T20" fmla="*/ 0 60000 65536"/>
                <a:gd name="T21" fmla="*/ 0 w 123"/>
                <a:gd name="T22" fmla="*/ 0 h 99"/>
                <a:gd name="T23" fmla="*/ 123 w 12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99">
                  <a:moveTo>
                    <a:pt x="73" y="20"/>
                  </a:moveTo>
                  <a:cubicBezTo>
                    <a:pt x="52" y="20"/>
                    <a:pt x="61" y="18"/>
                    <a:pt x="33" y="6"/>
                  </a:cubicBezTo>
                  <a:cubicBezTo>
                    <a:pt x="23" y="17"/>
                    <a:pt x="0" y="39"/>
                    <a:pt x="19" y="68"/>
                  </a:cubicBezTo>
                  <a:cubicBezTo>
                    <a:pt x="58" y="90"/>
                    <a:pt x="50" y="91"/>
                    <a:pt x="98" y="99"/>
                  </a:cubicBezTo>
                  <a:cubicBezTo>
                    <a:pt x="112" y="81"/>
                    <a:pt x="115" y="71"/>
                    <a:pt x="123" y="44"/>
                  </a:cubicBezTo>
                  <a:cubicBezTo>
                    <a:pt x="121" y="32"/>
                    <a:pt x="97" y="26"/>
                    <a:pt x="83" y="0"/>
                  </a:cubicBezTo>
                  <a:cubicBezTo>
                    <a:pt x="73" y="10"/>
                    <a:pt x="75" y="16"/>
                    <a:pt x="73" y="20"/>
                  </a:cubicBezTo>
                  <a:close/>
                </a:path>
              </a:pathLst>
            </a:custGeom>
            <a:solidFill>
              <a:srgbClr val="FFCC66"/>
            </a:solidFill>
            <a:ln w="6350">
              <a:solidFill>
                <a:schemeClr val="tx1"/>
              </a:solidFill>
              <a:round/>
              <a:headEnd/>
              <a:tailEnd/>
            </a:ln>
          </p:spPr>
          <p:txBody>
            <a:bodyPr wrap="none" anchor="ctr"/>
            <a:lstStyle/>
            <a:p>
              <a:endParaRPr lang="en-NZ"/>
            </a:p>
          </p:txBody>
        </p:sp>
        <p:sp>
          <p:nvSpPr>
            <p:cNvPr id="16421" name="Freeform 17"/>
            <p:cNvSpPr>
              <a:spLocks noChangeAspect="1"/>
            </p:cNvSpPr>
            <p:nvPr/>
          </p:nvSpPr>
          <p:spPr bwMode="auto">
            <a:xfrm>
              <a:off x="4415" y="972"/>
              <a:ext cx="210" cy="290"/>
            </a:xfrm>
            <a:custGeom>
              <a:avLst/>
              <a:gdLst>
                <a:gd name="T0" fmla="*/ 187 w 280"/>
                <a:gd name="T1" fmla="*/ 45 h 334"/>
                <a:gd name="T2" fmla="*/ 190 w 280"/>
                <a:gd name="T3" fmla="*/ 161 h 334"/>
                <a:gd name="T4" fmla="*/ 154 w 280"/>
                <a:gd name="T5" fmla="*/ 259 h 334"/>
                <a:gd name="T6" fmla="*/ 80 w 280"/>
                <a:gd name="T7" fmla="*/ 283 h 334"/>
                <a:gd name="T8" fmla="*/ 31 w 280"/>
                <a:gd name="T9" fmla="*/ 217 h 334"/>
                <a:gd name="T10" fmla="*/ 46 w 280"/>
                <a:gd name="T11" fmla="*/ 35 h 334"/>
                <a:gd name="T12" fmla="*/ 187 w 280"/>
                <a:gd name="T13" fmla="*/ 45 h 334"/>
                <a:gd name="T14" fmla="*/ 0 60000 65536"/>
                <a:gd name="T15" fmla="*/ 0 60000 65536"/>
                <a:gd name="T16" fmla="*/ 0 60000 65536"/>
                <a:gd name="T17" fmla="*/ 0 60000 65536"/>
                <a:gd name="T18" fmla="*/ 0 60000 65536"/>
                <a:gd name="T19" fmla="*/ 0 60000 65536"/>
                <a:gd name="T20" fmla="*/ 0 60000 65536"/>
                <a:gd name="T21" fmla="*/ 0 w 280"/>
                <a:gd name="T22" fmla="*/ 0 h 334"/>
                <a:gd name="T23" fmla="*/ 280 w 280"/>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 h="334">
                  <a:moveTo>
                    <a:pt x="250" y="52"/>
                  </a:moveTo>
                  <a:cubicBezTo>
                    <a:pt x="280" y="79"/>
                    <a:pt x="280" y="159"/>
                    <a:pt x="253" y="186"/>
                  </a:cubicBezTo>
                  <a:cubicBezTo>
                    <a:pt x="220" y="220"/>
                    <a:pt x="240" y="289"/>
                    <a:pt x="206" y="298"/>
                  </a:cubicBezTo>
                  <a:cubicBezTo>
                    <a:pt x="181" y="322"/>
                    <a:pt x="134" y="334"/>
                    <a:pt x="107" y="326"/>
                  </a:cubicBezTo>
                  <a:cubicBezTo>
                    <a:pt x="107" y="278"/>
                    <a:pt x="62" y="293"/>
                    <a:pt x="42" y="250"/>
                  </a:cubicBezTo>
                  <a:cubicBezTo>
                    <a:pt x="24" y="205"/>
                    <a:pt x="0" y="112"/>
                    <a:pt x="61" y="40"/>
                  </a:cubicBezTo>
                  <a:cubicBezTo>
                    <a:pt x="95" y="2"/>
                    <a:pt x="191" y="0"/>
                    <a:pt x="250" y="52"/>
                  </a:cubicBezTo>
                  <a:close/>
                </a:path>
              </a:pathLst>
            </a:custGeom>
            <a:solidFill>
              <a:srgbClr val="FFCC66"/>
            </a:solidFill>
            <a:ln w="6350">
              <a:solidFill>
                <a:schemeClr val="tx1"/>
              </a:solidFill>
              <a:round/>
              <a:headEnd/>
              <a:tailEnd/>
            </a:ln>
          </p:spPr>
          <p:txBody>
            <a:bodyPr wrap="none" anchor="ctr"/>
            <a:lstStyle/>
            <a:p>
              <a:endParaRPr lang="en-NZ"/>
            </a:p>
          </p:txBody>
        </p:sp>
        <p:sp>
          <p:nvSpPr>
            <p:cNvPr id="16422" name="Freeform 18"/>
            <p:cNvSpPr>
              <a:spLocks noChangeAspect="1"/>
            </p:cNvSpPr>
            <p:nvPr/>
          </p:nvSpPr>
          <p:spPr bwMode="auto">
            <a:xfrm>
              <a:off x="4282" y="1259"/>
              <a:ext cx="110" cy="74"/>
            </a:xfrm>
            <a:custGeom>
              <a:avLst/>
              <a:gdLst>
                <a:gd name="T0" fmla="*/ 45 w 112"/>
                <a:gd name="T1" fmla="*/ 51 h 75"/>
                <a:gd name="T2" fmla="*/ 0 w 112"/>
                <a:gd name="T3" fmla="*/ 37 h 75"/>
                <a:gd name="T4" fmla="*/ 59 w 112"/>
                <a:gd name="T5" fmla="*/ 8 h 75"/>
                <a:gd name="T6" fmla="*/ 110 w 112"/>
                <a:gd name="T7" fmla="*/ 19 h 75"/>
                <a:gd name="T8" fmla="*/ 88 w 112"/>
                <a:gd name="T9" fmla="*/ 74 h 75"/>
                <a:gd name="T10" fmla="*/ 16 w 112"/>
                <a:gd name="T11" fmla="*/ 63 h 75"/>
                <a:gd name="T12" fmla="*/ 45 w 112"/>
                <a:gd name="T13" fmla="*/ 51 h 75"/>
                <a:gd name="T14" fmla="*/ 0 60000 65536"/>
                <a:gd name="T15" fmla="*/ 0 60000 65536"/>
                <a:gd name="T16" fmla="*/ 0 60000 65536"/>
                <a:gd name="T17" fmla="*/ 0 60000 65536"/>
                <a:gd name="T18" fmla="*/ 0 60000 65536"/>
                <a:gd name="T19" fmla="*/ 0 60000 65536"/>
                <a:gd name="T20" fmla="*/ 0 60000 65536"/>
                <a:gd name="T21" fmla="*/ 0 w 112"/>
                <a:gd name="T22" fmla="*/ 0 h 75"/>
                <a:gd name="T23" fmla="*/ 112 w 112"/>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75">
                  <a:moveTo>
                    <a:pt x="46" y="52"/>
                  </a:moveTo>
                  <a:cubicBezTo>
                    <a:pt x="31" y="37"/>
                    <a:pt x="28" y="49"/>
                    <a:pt x="0" y="38"/>
                  </a:cubicBezTo>
                  <a:cubicBezTo>
                    <a:pt x="1" y="23"/>
                    <a:pt x="26" y="15"/>
                    <a:pt x="60" y="8"/>
                  </a:cubicBezTo>
                  <a:cubicBezTo>
                    <a:pt x="90" y="12"/>
                    <a:pt x="66" y="0"/>
                    <a:pt x="112" y="19"/>
                  </a:cubicBezTo>
                  <a:cubicBezTo>
                    <a:pt x="109" y="41"/>
                    <a:pt x="104" y="50"/>
                    <a:pt x="90" y="75"/>
                  </a:cubicBezTo>
                  <a:cubicBezTo>
                    <a:pt x="68" y="66"/>
                    <a:pt x="44" y="55"/>
                    <a:pt x="16" y="64"/>
                  </a:cubicBezTo>
                  <a:cubicBezTo>
                    <a:pt x="16" y="49"/>
                    <a:pt x="44" y="57"/>
                    <a:pt x="46" y="52"/>
                  </a:cubicBezTo>
                  <a:close/>
                </a:path>
              </a:pathLst>
            </a:custGeom>
            <a:solidFill>
              <a:srgbClr val="FFCC66"/>
            </a:solidFill>
            <a:ln w="6350">
              <a:solidFill>
                <a:schemeClr val="tx1"/>
              </a:solidFill>
              <a:round/>
              <a:headEnd/>
              <a:tailEnd/>
            </a:ln>
          </p:spPr>
          <p:txBody>
            <a:bodyPr wrap="none" anchor="ctr"/>
            <a:lstStyle/>
            <a:p>
              <a:endParaRPr lang="en-NZ"/>
            </a:p>
          </p:txBody>
        </p:sp>
        <p:sp>
          <p:nvSpPr>
            <p:cNvPr id="16423" name="Freeform 19"/>
            <p:cNvSpPr>
              <a:spLocks noChangeAspect="1"/>
            </p:cNvSpPr>
            <p:nvPr/>
          </p:nvSpPr>
          <p:spPr bwMode="auto">
            <a:xfrm>
              <a:off x="4366" y="1277"/>
              <a:ext cx="219" cy="105"/>
            </a:xfrm>
            <a:custGeom>
              <a:avLst/>
              <a:gdLst>
                <a:gd name="T0" fmla="*/ 219 w 222"/>
                <a:gd name="T1" fmla="*/ 91 h 107"/>
                <a:gd name="T2" fmla="*/ 127 w 222"/>
                <a:gd name="T3" fmla="*/ 99 h 107"/>
                <a:gd name="T4" fmla="*/ 2 w 222"/>
                <a:gd name="T5" fmla="*/ 55 h 107"/>
                <a:gd name="T6" fmla="*/ 30 w 222"/>
                <a:gd name="T7" fmla="*/ 0 h 107"/>
                <a:gd name="T8" fmla="*/ 135 w 222"/>
                <a:gd name="T9" fmla="*/ 9 h 107"/>
                <a:gd name="T10" fmla="*/ 0 60000 65536"/>
                <a:gd name="T11" fmla="*/ 0 60000 65536"/>
                <a:gd name="T12" fmla="*/ 0 60000 65536"/>
                <a:gd name="T13" fmla="*/ 0 60000 65536"/>
                <a:gd name="T14" fmla="*/ 0 60000 65536"/>
                <a:gd name="T15" fmla="*/ 0 w 222"/>
                <a:gd name="T16" fmla="*/ 0 h 107"/>
                <a:gd name="T17" fmla="*/ 222 w 222"/>
                <a:gd name="T18" fmla="*/ 107 h 107"/>
              </a:gdLst>
              <a:ahLst/>
              <a:cxnLst>
                <a:cxn ang="T10">
                  <a:pos x="T0" y="T1"/>
                </a:cxn>
                <a:cxn ang="T11">
                  <a:pos x="T2" y="T3"/>
                </a:cxn>
                <a:cxn ang="T12">
                  <a:pos x="T4" y="T5"/>
                </a:cxn>
                <a:cxn ang="T13">
                  <a:pos x="T6" y="T7"/>
                </a:cxn>
                <a:cxn ang="T14">
                  <a:pos x="T8" y="T9"/>
                </a:cxn>
              </a:cxnLst>
              <a:rect l="T15" t="T16" r="T17" b="T18"/>
              <a:pathLst>
                <a:path w="222" h="107">
                  <a:moveTo>
                    <a:pt x="222" y="93"/>
                  </a:moveTo>
                  <a:cubicBezTo>
                    <a:pt x="207" y="94"/>
                    <a:pt x="166" y="107"/>
                    <a:pt x="129" y="101"/>
                  </a:cubicBezTo>
                  <a:cubicBezTo>
                    <a:pt x="85" y="95"/>
                    <a:pt x="45" y="90"/>
                    <a:pt x="2" y="56"/>
                  </a:cubicBezTo>
                  <a:cubicBezTo>
                    <a:pt x="8" y="22"/>
                    <a:pt x="0" y="15"/>
                    <a:pt x="30" y="0"/>
                  </a:cubicBezTo>
                  <a:cubicBezTo>
                    <a:pt x="93" y="18"/>
                    <a:pt x="118" y="3"/>
                    <a:pt x="137" y="9"/>
                  </a:cubicBezTo>
                </a:path>
              </a:pathLst>
            </a:custGeom>
            <a:solidFill>
              <a:schemeClr val="accent2"/>
            </a:solidFill>
            <a:ln w="6350">
              <a:solidFill>
                <a:schemeClr val="tx1"/>
              </a:solidFill>
              <a:round/>
              <a:headEnd/>
              <a:tailEnd/>
            </a:ln>
          </p:spPr>
          <p:txBody>
            <a:bodyPr wrap="none" anchor="ctr"/>
            <a:lstStyle/>
            <a:p>
              <a:endParaRPr lang="en-NZ"/>
            </a:p>
          </p:txBody>
        </p:sp>
        <p:sp>
          <p:nvSpPr>
            <p:cNvPr id="16424" name="Freeform 20"/>
            <p:cNvSpPr>
              <a:spLocks noChangeAspect="1"/>
            </p:cNvSpPr>
            <p:nvPr/>
          </p:nvSpPr>
          <p:spPr bwMode="auto">
            <a:xfrm>
              <a:off x="4221" y="1199"/>
              <a:ext cx="559" cy="656"/>
            </a:xfrm>
            <a:custGeom>
              <a:avLst/>
              <a:gdLst>
                <a:gd name="T0" fmla="*/ 7 w 568"/>
                <a:gd name="T1" fmla="*/ 441 h 666"/>
                <a:gd name="T2" fmla="*/ 245 w 568"/>
                <a:gd name="T3" fmla="*/ 408 h 666"/>
                <a:gd name="T4" fmla="*/ 245 w 568"/>
                <a:gd name="T5" fmla="*/ 297 h 666"/>
                <a:gd name="T6" fmla="*/ 266 w 568"/>
                <a:gd name="T7" fmla="*/ 210 h 666"/>
                <a:gd name="T8" fmla="*/ 230 w 568"/>
                <a:gd name="T9" fmla="*/ 345 h 666"/>
                <a:gd name="T10" fmla="*/ 139 w 568"/>
                <a:gd name="T11" fmla="*/ 353 h 666"/>
                <a:gd name="T12" fmla="*/ 0 w 568"/>
                <a:gd name="T13" fmla="*/ 277 h 666"/>
                <a:gd name="T14" fmla="*/ 35 w 568"/>
                <a:gd name="T15" fmla="*/ 228 h 666"/>
                <a:gd name="T16" fmla="*/ 147 w 568"/>
                <a:gd name="T17" fmla="*/ 262 h 666"/>
                <a:gd name="T18" fmla="*/ 189 w 568"/>
                <a:gd name="T19" fmla="*/ 119 h 666"/>
                <a:gd name="T20" fmla="*/ 254 w 568"/>
                <a:gd name="T21" fmla="*/ 46 h 666"/>
                <a:gd name="T22" fmla="*/ 463 w 568"/>
                <a:gd name="T23" fmla="*/ 59 h 666"/>
                <a:gd name="T24" fmla="*/ 486 w 568"/>
                <a:gd name="T25" fmla="*/ 319 h 666"/>
                <a:gd name="T26" fmla="*/ 510 w 568"/>
                <a:gd name="T27" fmla="*/ 564 h 666"/>
                <a:gd name="T28" fmla="*/ 126 w 568"/>
                <a:gd name="T29" fmla="*/ 617 h 6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8"/>
                <a:gd name="T46" fmla="*/ 0 h 666"/>
                <a:gd name="T47" fmla="*/ 568 w 568"/>
                <a:gd name="T48" fmla="*/ 666 h 6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8" h="666">
                  <a:moveTo>
                    <a:pt x="7" y="448"/>
                  </a:moveTo>
                  <a:cubicBezTo>
                    <a:pt x="48" y="442"/>
                    <a:pt x="209" y="438"/>
                    <a:pt x="249" y="414"/>
                  </a:cubicBezTo>
                  <a:cubicBezTo>
                    <a:pt x="290" y="390"/>
                    <a:pt x="246" y="335"/>
                    <a:pt x="249" y="302"/>
                  </a:cubicBezTo>
                  <a:cubicBezTo>
                    <a:pt x="253" y="268"/>
                    <a:pt x="272" y="205"/>
                    <a:pt x="270" y="213"/>
                  </a:cubicBezTo>
                  <a:cubicBezTo>
                    <a:pt x="263" y="269"/>
                    <a:pt x="256" y="326"/>
                    <a:pt x="234" y="350"/>
                  </a:cubicBezTo>
                  <a:cubicBezTo>
                    <a:pt x="212" y="373"/>
                    <a:pt x="180" y="370"/>
                    <a:pt x="141" y="358"/>
                  </a:cubicBezTo>
                  <a:cubicBezTo>
                    <a:pt x="97" y="352"/>
                    <a:pt x="43" y="315"/>
                    <a:pt x="0" y="281"/>
                  </a:cubicBezTo>
                  <a:cubicBezTo>
                    <a:pt x="6" y="247"/>
                    <a:pt x="6" y="246"/>
                    <a:pt x="36" y="231"/>
                  </a:cubicBezTo>
                  <a:cubicBezTo>
                    <a:pt x="99" y="249"/>
                    <a:pt x="112" y="294"/>
                    <a:pt x="149" y="266"/>
                  </a:cubicBezTo>
                  <a:cubicBezTo>
                    <a:pt x="188" y="238"/>
                    <a:pt x="172" y="158"/>
                    <a:pt x="192" y="121"/>
                  </a:cubicBezTo>
                  <a:cubicBezTo>
                    <a:pt x="211" y="81"/>
                    <a:pt x="214" y="72"/>
                    <a:pt x="258" y="47"/>
                  </a:cubicBezTo>
                  <a:cubicBezTo>
                    <a:pt x="298" y="26"/>
                    <a:pt x="413" y="0"/>
                    <a:pt x="470" y="60"/>
                  </a:cubicBezTo>
                  <a:cubicBezTo>
                    <a:pt x="486" y="128"/>
                    <a:pt x="486" y="239"/>
                    <a:pt x="494" y="324"/>
                  </a:cubicBezTo>
                  <a:cubicBezTo>
                    <a:pt x="502" y="409"/>
                    <a:pt x="568" y="488"/>
                    <a:pt x="518" y="573"/>
                  </a:cubicBezTo>
                  <a:cubicBezTo>
                    <a:pt x="461" y="666"/>
                    <a:pt x="197" y="615"/>
                    <a:pt x="128" y="626"/>
                  </a:cubicBezTo>
                </a:path>
              </a:pathLst>
            </a:custGeom>
            <a:solidFill>
              <a:schemeClr val="accent2"/>
            </a:solidFill>
            <a:ln w="9525">
              <a:solidFill>
                <a:schemeClr val="tx1"/>
              </a:solidFill>
              <a:round/>
              <a:headEnd/>
              <a:tailEnd/>
            </a:ln>
          </p:spPr>
          <p:txBody>
            <a:bodyPr wrap="none" anchor="ctr"/>
            <a:lstStyle/>
            <a:p>
              <a:endParaRPr lang="en-NZ"/>
            </a:p>
          </p:txBody>
        </p:sp>
        <p:sp>
          <p:nvSpPr>
            <p:cNvPr id="16425" name="Freeform 21"/>
            <p:cNvSpPr>
              <a:spLocks noChangeAspect="1"/>
            </p:cNvSpPr>
            <p:nvPr/>
          </p:nvSpPr>
          <p:spPr bwMode="auto">
            <a:xfrm>
              <a:off x="4264" y="1275"/>
              <a:ext cx="89" cy="49"/>
            </a:xfrm>
            <a:custGeom>
              <a:avLst/>
              <a:gdLst>
                <a:gd name="T0" fmla="*/ 0 w 90"/>
                <a:gd name="T1" fmla="*/ 49 h 50"/>
                <a:gd name="T2" fmla="*/ 89 w 90"/>
                <a:gd name="T3" fmla="*/ 0 h 50"/>
                <a:gd name="T4" fmla="*/ 0 60000 65536"/>
                <a:gd name="T5" fmla="*/ 0 60000 65536"/>
                <a:gd name="T6" fmla="*/ 0 w 90"/>
                <a:gd name="T7" fmla="*/ 0 h 50"/>
                <a:gd name="T8" fmla="*/ 90 w 90"/>
                <a:gd name="T9" fmla="*/ 50 h 50"/>
              </a:gdLst>
              <a:ahLst/>
              <a:cxnLst>
                <a:cxn ang="T4">
                  <a:pos x="T0" y="T1"/>
                </a:cxn>
                <a:cxn ang="T5">
                  <a:pos x="T2" y="T3"/>
                </a:cxn>
              </a:cxnLst>
              <a:rect l="T6" t="T7" r="T8" b="T9"/>
              <a:pathLst>
                <a:path w="90" h="50">
                  <a:moveTo>
                    <a:pt x="0" y="50"/>
                  </a:moveTo>
                  <a:lnTo>
                    <a:pt x="9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26" name="Freeform 22"/>
            <p:cNvSpPr>
              <a:spLocks noChangeAspect="1"/>
            </p:cNvSpPr>
            <p:nvPr/>
          </p:nvSpPr>
          <p:spPr bwMode="auto">
            <a:xfrm>
              <a:off x="4399" y="954"/>
              <a:ext cx="264" cy="258"/>
            </a:xfrm>
            <a:custGeom>
              <a:avLst/>
              <a:gdLst>
                <a:gd name="T0" fmla="*/ 221 w 303"/>
                <a:gd name="T1" fmla="*/ 42 h 296"/>
                <a:gd name="T2" fmla="*/ 255 w 303"/>
                <a:gd name="T3" fmla="*/ 115 h 296"/>
                <a:gd name="T4" fmla="*/ 245 w 303"/>
                <a:gd name="T5" fmla="*/ 233 h 296"/>
                <a:gd name="T6" fmla="*/ 159 w 303"/>
                <a:gd name="T7" fmla="*/ 246 h 296"/>
                <a:gd name="T8" fmla="*/ 96 w 303"/>
                <a:gd name="T9" fmla="*/ 246 h 296"/>
                <a:gd name="T10" fmla="*/ 46 w 303"/>
                <a:gd name="T11" fmla="*/ 165 h 296"/>
                <a:gd name="T12" fmla="*/ 2 w 303"/>
                <a:gd name="T13" fmla="*/ 144 h 296"/>
                <a:gd name="T14" fmla="*/ 38 w 303"/>
                <a:gd name="T15" fmla="*/ 44 h 296"/>
                <a:gd name="T16" fmla="*/ 125 w 303"/>
                <a:gd name="T17" fmla="*/ 3 h 296"/>
                <a:gd name="T18" fmla="*/ 182 w 303"/>
                <a:gd name="T19" fmla="*/ 10 h 296"/>
                <a:gd name="T20" fmla="*/ 221 w 303"/>
                <a:gd name="T21" fmla="*/ 42 h 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96"/>
                <a:gd name="T35" fmla="*/ 303 w 303"/>
                <a:gd name="T36" fmla="*/ 296 h 2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96">
                  <a:moveTo>
                    <a:pt x="254" y="48"/>
                  </a:moveTo>
                  <a:cubicBezTo>
                    <a:pt x="268" y="64"/>
                    <a:pt x="286" y="107"/>
                    <a:pt x="293" y="132"/>
                  </a:cubicBezTo>
                  <a:cubicBezTo>
                    <a:pt x="297" y="161"/>
                    <a:pt x="303" y="244"/>
                    <a:pt x="281" y="267"/>
                  </a:cubicBezTo>
                  <a:cubicBezTo>
                    <a:pt x="262" y="296"/>
                    <a:pt x="193" y="282"/>
                    <a:pt x="182" y="282"/>
                  </a:cubicBezTo>
                  <a:cubicBezTo>
                    <a:pt x="151" y="288"/>
                    <a:pt x="129" y="292"/>
                    <a:pt x="110" y="282"/>
                  </a:cubicBezTo>
                  <a:cubicBezTo>
                    <a:pt x="80" y="249"/>
                    <a:pt x="91" y="214"/>
                    <a:pt x="53" y="189"/>
                  </a:cubicBezTo>
                  <a:cubicBezTo>
                    <a:pt x="41" y="171"/>
                    <a:pt x="19" y="176"/>
                    <a:pt x="2" y="165"/>
                  </a:cubicBezTo>
                  <a:cubicBezTo>
                    <a:pt x="0" y="142"/>
                    <a:pt x="21" y="78"/>
                    <a:pt x="44" y="51"/>
                  </a:cubicBezTo>
                  <a:cubicBezTo>
                    <a:pt x="70" y="25"/>
                    <a:pt x="108" y="9"/>
                    <a:pt x="143" y="3"/>
                  </a:cubicBezTo>
                  <a:cubicBezTo>
                    <a:pt x="170" y="0"/>
                    <a:pt x="189" y="5"/>
                    <a:pt x="209" y="12"/>
                  </a:cubicBezTo>
                  <a:lnTo>
                    <a:pt x="254" y="48"/>
                  </a:lnTo>
                  <a:close/>
                </a:path>
              </a:pathLst>
            </a:custGeom>
            <a:solidFill>
              <a:schemeClr val="tx1"/>
            </a:solidFill>
            <a:ln w="19050">
              <a:solidFill>
                <a:schemeClr val="tx1"/>
              </a:solidFill>
              <a:round/>
              <a:headEnd/>
              <a:tailEnd/>
            </a:ln>
          </p:spPr>
          <p:txBody>
            <a:bodyPr wrap="none" anchor="ctr"/>
            <a:lstStyle/>
            <a:p>
              <a:endParaRPr lang="en-NZ"/>
            </a:p>
          </p:txBody>
        </p:sp>
      </p:grpSp>
      <p:sp>
        <p:nvSpPr>
          <p:cNvPr id="16399" name="Freeform 23"/>
          <p:cNvSpPr>
            <a:spLocks noChangeAspect="1"/>
          </p:cNvSpPr>
          <p:nvPr/>
        </p:nvSpPr>
        <p:spPr bwMode="auto">
          <a:xfrm>
            <a:off x="4081463" y="4086225"/>
            <a:ext cx="209550" cy="147638"/>
          </a:xfrm>
          <a:custGeom>
            <a:avLst/>
            <a:gdLst>
              <a:gd name="T0" fmla="*/ 97155 w 110"/>
              <a:gd name="T1" fmla="*/ 5752 h 77"/>
              <a:gd name="T2" fmla="*/ 165735 w 110"/>
              <a:gd name="T3" fmla="*/ 17256 h 77"/>
              <a:gd name="T4" fmla="*/ 184785 w 110"/>
              <a:gd name="T5" fmla="*/ 120795 h 77"/>
              <a:gd name="T6" fmla="*/ 45720 w 110"/>
              <a:gd name="T7" fmla="*/ 147638 h 77"/>
              <a:gd name="T8" fmla="*/ 0 w 110"/>
              <a:gd name="T9" fmla="*/ 47934 h 77"/>
              <a:gd name="T10" fmla="*/ 97155 w 110"/>
              <a:gd name="T11" fmla="*/ 5752 h 77"/>
              <a:gd name="T12" fmla="*/ 0 60000 65536"/>
              <a:gd name="T13" fmla="*/ 0 60000 65536"/>
              <a:gd name="T14" fmla="*/ 0 60000 65536"/>
              <a:gd name="T15" fmla="*/ 0 60000 65536"/>
              <a:gd name="T16" fmla="*/ 0 60000 65536"/>
              <a:gd name="T17" fmla="*/ 0 60000 65536"/>
              <a:gd name="T18" fmla="*/ 0 w 110"/>
              <a:gd name="T19" fmla="*/ 0 h 77"/>
              <a:gd name="T20" fmla="*/ 110 w 110"/>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110" h="77">
                <a:moveTo>
                  <a:pt x="51" y="3"/>
                </a:moveTo>
                <a:cubicBezTo>
                  <a:pt x="68" y="3"/>
                  <a:pt x="79" y="0"/>
                  <a:pt x="87" y="9"/>
                </a:cubicBezTo>
                <a:cubicBezTo>
                  <a:pt x="95" y="18"/>
                  <a:pt x="110" y="57"/>
                  <a:pt x="97" y="63"/>
                </a:cubicBezTo>
                <a:cubicBezTo>
                  <a:pt x="66" y="63"/>
                  <a:pt x="64" y="70"/>
                  <a:pt x="24" y="77"/>
                </a:cubicBezTo>
                <a:cubicBezTo>
                  <a:pt x="12" y="62"/>
                  <a:pt x="7" y="46"/>
                  <a:pt x="0" y="25"/>
                </a:cubicBezTo>
                <a:cubicBezTo>
                  <a:pt x="24" y="18"/>
                  <a:pt x="13" y="3"/>
                  <a:pt x="51" y="3"/>
                </a:cubicBezTo>
                <a:close/>
              </a:path>
            </a:pathLst>
          </a:custGeom>
          <a:solidFill>
            <a:srgbClr val="FFCC66"/>
          </a:solidFill>
          <a:ln w="9525">
            <a:solidFill>
              <a:schemeClr val="tx1"/>
            </a:solidFill>
            <a:round/>
            <a:headEnd/>
            <a:tailEnd/>
          </a:ln>
        </p:spPr>
        <p:txBody>
          <a:bodyPr wrap="none" anchor="ctr"/>
          <a:lstStyle/>
          <a:p>
            <a:endParaRPr lang="en-NZ"/>
          </a:p>
        </p:txBody>
      </p:sp>
      <p:sp>
        <p:nvSpPr>
          <p:cNvPr id="16400" name="Freeform 24"/>
          <p:cNvSpPr>
            <a:spLocks noChangeAspect="1"/>
          </p:cNvSpPr>
          <p:nvPr/>
        </p:nvSpPr>
        <p:spPr bwMode="auto">
          <a:xfrm>
            <a:off x="3498850" y="3281363"/>
            <a:ext cx="371475" cy="482600"/>
          </a:xfrm>
          <a:custGeom>
            <a:avLst/>
            <a:gdLst>
              <a:gd name="T0" fmla="*/ 41910 w 195"/>
              <a:gd name="T1" fmla="*/ 91560 h 253"/>
              <a:gd name="T2" fmla="*/ 38100 w 195"/>
              <a:gd name="T3" fmla="*/ 282312 h 253"/>
              <a:gd name="T4" fmla="*/ 104775 w 195"/>
              <a:gd name="T5" fmla="*/ 438727 h 253"/>
              <a:gd name="T6" fmla="*/ 243840 w 195"/>
              <a:gd name="T7" fmla="*/ 476877 h 253"/>
              <a:gd name="T8" fmla="*/ 310515 w 195"/>
              <a:gd name="T9" fmla="*/ 408207 h 253"/>
              <a:gd name="T10" fmla="*/ 371475 w 195"/>
              <a:gd name="T11" fmla="*/ 274681 h 253"/>
              <a:gd name="T12" fmla="*/ 306705 w 195"/>
              <a:gd name="T13" fmla="*/ 76300 h 253"/>
              <a:gd name="T14" fmla="*/ 41910 w 195"/>
              <a:gd name="T15" fmla="*/ 91560 h 253"/>
              <a:gd name="T16" fmla="*/ 0 60000 65536"/>
              <a:gd name="T17" fmla="*/ 0 60000 65536"/>
              <a:gd name="T18" fmla="*/ 0 60000 65536"/>
              <a:gd name="T19" fmla="*/ 0 60000 65536"/>
              <a:gd name="T20" fmla="*/ 0 60000 65536"/>
              <a:gd name="T21" fmla="*/ 0 60000 65536"/>
              <a:gd name="T22" fmla="*/ 0 60000 65536"/>
              <a:gd name="T23" fmla="*/ 0 60000 65536"/>
              <a:gd name="T24" fmla="*/ 0 w 195"/>
              <a:gd name="T25" fmla="*/ 0 h 253"/>
              <a:gd name="T26" fmla="*/ 195 w 195"/>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 h="253">
                <a:moveTo>
                  <a:pt x="22" y="48"/>
                </a:moveTo>
                <a:cubicBezTo>
                  <a:pt x="0" y="69"/>
                  <a:pt x="0" y="128"/>
                  <a:pt x="20" y="148"/>
                </a:cubicBezTo>
                <a:cubicBezTo>
                  <a:pt x="44" y="172"/>
                  <a:pt x="29" y="223"/>
                  <a:pt x="55" y="230"/>
                </a:cubicBezTo>
                <a:cubicBezTo>
                  <a:pt x="73" y="247"/>
                  <a:pt x="110" y="253"/>
                  <a:pt x="128" y="250"/>
                </a:cubicBezTo>
                <a:cubicBezTo>
                  <a:pt x="128" y="215"/>
                  <a:pt x="138" y="219"/>
                  <a:pt x="163" y="214"/>
                </a:cubicBezTo>
                <a:cubicBezTo>
                  <a:pt x="189" y="207"/>
                  <a:pt x="185" y="176"/>
                  <a:pt x="195" y="144"/>
                </a:cubicBezTo>
                <a:cubicBezTo>
                  <a:pt x="183" y="110"/>
                  <a:pt x="195" y="69"/>
                  <a:pt x="161" y="40"/>
                </a:cubicBezTo>
                <a:cubicBezTo>
                  <a:pt x="109" y="0"/>
                  <a:pt x="65" y="11"/>
                  <a:pt x="22" y="48"/>
                </a:cubicBezTo>
                <a:close/>
              </a:path>
            </a:pathLst>
          </a:custGeom>
          <a:solidFill>
            <a:srgbClr val="FFCC66"/>
          </a:solidFill>
          <a:ln w="9525">
            <a:solidFill>
              <a:schemeClr val="tx1"/>
            </a:solidFill>
            <a:round/>
            <a:headEnd/>
            <a:tailEnd/>
          </a:ln>
        </p:spPr>
        <p:txBody>
          <a:bodyPr wrap="none" anchor="ctr"/>
          <a:lstStyle/>
          <a:p>
            <a:endParaRPr lang="en-NZ"/>
          </a:p>
        </p:txBody>
      </p:sp>
      <p:sp>
        <p:nvSpPr>
          <p:cNvPr id="16401" name="Freeform 25"/>
          <p:cNvSpPr>
            <a:spLocks noChangeAspect="1"/>
          </p:cNvSpPr>
          <p:nvPr/>
        </p:nvSpPr>
        <p:spPr bwMode="auto">
          <a:xfrm>
            <a:off x="3941763" y="3946525"/>
            <a:ext cx="190500" cy="123825"/>
          </a:xfrm>
          <a:custGeom>
            <a:avLst/>
            <a:gdLst>
              <a:gd name="T0" fmla="*/ 121920 w 100"/>
              <a:gd name="T1" fmla="*/ 93345 h 65"/>
              <a:gd name="T2" fmla="*/ 152400 w 100"/>
              <a:gd name="T3" fmla="*/ 78105 h 65"/>
              <a:gd name="T4" fmla="*/ 179070 w 100"/>
              <a:gd name="T5" fmla="*/ 60960 h 65"/>
              <a:gd name="T6" fmla="*/ 83820 w 100"/>
              <a:gd name="T7" fmla="*/ 13335 h 65"/>
              <a:gd name="T8" fmla="*/ 0 w 100"/>
              <a:gd name="T9" fmla="*/ 30480 h 65"/>
              <a:gd name="T10" fmla="*/ 34290 w 100"/>
              <a:gd name="T11" fmla="*/ 120015 h 65"/>
              <a:gd name="T12" fmla="*/ 156210 w 100"/>
              <a:gd name="T13" fmla="*/ 123825 h 65"/>
              <a:gd name="T14" fmla="*/ 121920 w 100"/>
              <a:gd name="T15" fmla="*/ 93345 h 65"/>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65"/>
              <a:gd name="T26" fmla="*/ 100 w 100"/>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65">
                <a:moveTo>
                  <a:pt x="64" y="49"/>
                </a:moveTo>
                <a:cubicBezTo>
                  <a:pt x="63" y="44"/>
                  <a:pt x="75" y="44"/>
                  <a:pt x="80" y="41"/>
                </a:cubicBezTo>
                <a:cubicBezTo>
                  <a:pt x="85" y="38"/>
                  <a:pt x="100" y="38"/>
                  <a:pt x="94" y="32"/>
                </a:cubicBezTo>
                <a:cubicBezTo>
                  <a:pt x="93" y="19"/>
                  <a:pt x="72" y="13"/>
                  <a:pt x="44" y="7"/>
                </a:cubicBezTo>
                <a:cubicBezTo>
                  <a:pt x="18" y="10"/>
                  <a:pt x="39" y="0"/>
                  <a:pt x="0" y="16"/>
                </a:cubicBezTo>
                <a:cubicBezTo>
                  <a:pt x="3" y="34"/>
                  <a:pt x="7" y="42"/>
                  <a:pt x="18" y="63"/>
                </a:cubicBezTo>
                <a:cubicBezTo>
                  <a:pt x="37" y="55"/>
                  <a:pt x="58" y="63"/>
                  <a:pt x="82" y="65"/>
                </a:cubicBezTo>
                <a:cubicBezTo>
                  <a:pt x="82" y="52"/>
                  <a:pt x="66" y="53"/>
                  <a:pt x="64" y="49"/>
                </a:cubicBezTo>
                <a:close/>
              </a:path>
            </a:pathLst>
          </a:custGeom>
          <a:solidFill>
            <a:srgbClr val="FFCC66"/>
          </a:solidFill>
          <a:ln w="6350">
            <a:solidFill>
              <a:schemeClr val="tx1"/>
            </a:solidFill>
            <a:round/>
            <a:headEnd/>
            <a:tailEnd/>
          </a:ln>
        </p:spPr>
        <p:txBody>
          <a:bodyPr wrap="none" anchor="ctr"/>
          <a:lstStyle/>
          <a:p>
            <a:endParaRPr lang="en-NZ"/>
          </a:p>
        </p:txBody>
      </p:sp>
      <p:sp>
        <p:nvSpPr>
          <p:cNvPr id="16402" name="Freeform 26"/>
          <p:cNvSpPr>
            <a:spLocks noChangeAspect="1"/>
          </p:cNvSpPr>
          <p:nvPr/>
        </p:nvSpPr>
        <p:spPr bwMode="auto">
          <a:xfrm>
            <a:off x="3630613" y="3975100"/>
            <a:ext cx="354012" cy="171450"/>
          </a:xfrm>
          <a:custGeom>
            <a:avLst/>
            <a:gdLst>
              <a:gd name="T0" fmla="*/ 0 w 186"/>
              <a:gd name="T1" fmla="*/ 148590 h 90"/>
              <a:gd name="T2" fmla="*/ 148457 w 186"/>
              <a:gd name="T3" fmla="*/ 161925 h 90"/>
              <a:gd name="T4" fmla="*/ 350205 w 186"/>
              <a:gd name="T5" fmla="*/ 89535 h 90"/>
              <a:gd name="T6" fmla="*/ 306430 w 186"/>
              <a:gd name="T7" fmla="*/ 0 h 90"/>
              <a:gd name="T8" fmla="*/ 135134 w 186"/>
              <a:gd name="T9" fmla="*/ 15240 h 90"/>
              <a:gd name="T10" fmla="*/ 0 60000 65536"/>
              <a:gd name="T11" fmla="*/ 0 60000 65536"/>
              <a:gd name="T12" fmla="*/ 0 60000 65536"/>
              <a:gd name="T13" fmla="*/ 0 60000 65536"/>
              <a:gd name="T14" fmla="*/ 0 60000 65536"/>
              <a:gd name="T15" fmla="*/ 0 w 186"/>
              <a:gd name="T16" fmla="*/ 0 h 90"/>
              <a:gd name="T17" fmla="*/ 186 w 186"/>
              <a:gd name="T18" fmla="*/ 90 h 90"/>
            </a:gdLst>
            <a:ahLst/>
            <a:cxnLst>
              <a:cxn ang="T10">
                <a:pos x="T0" y="T1"/>
              </a:cxn>
              <a:cxn ang="T11">
                <a:pos x="T2" y="T3"/>
              </a:cxn>
              <a:cxn ang="T12">
                <a:pos x="T4" y="T5"/>
              </a:cxn>
              <a:cxn ang="T13">
                <a:pos x="T6" y="T7"/>
              </a:cxn>
              <a:cxn ang="T14">
                <a:pos x="T8" y="T9"/>
              </a:cxn>
            </a:cxnLst>
            <a:rect l="T15" t="T16" r="T17" b="T18"/>
            <a:pathLst>
              <a:path w="186" h="90">
                <a:moveTo>
                  <a:pt x="0" y="78"/>
                </a:moveTo>
                <a:cubicBezTo>
                  <a:pt x="13" y="79"/>
                  <a:pt x="47" y="90"/>
                  <a:pt x="78" y="85"/>
                </a:cubicBezTo>
                <a:cubicBezTo>
                  <a:pt x="115" y="80"/>
                  <a:pt x="138" y="62"/>
                  <a:pt x="184" y="47"/>
                </a:cubicBezTo>
                <a:cubicBezTo>
                  <a:pt x="179" y="19"/>
                  <a:pt x="186" y="13"/>
                  <a:pt x="161" y="0"/>
                </a:cubicBezTo>
                <a:cubicBezTo>
                  <a:pt x="114" y="0"/>
                  <a:pt x="87" y="3"/>
                  <a:pt x="71" y="8"/>
                </a:cubicBezTo>
              </a:path>
            </a:pathLst>
          </a:custGeom>
          <a:solidFill>
            <a:srgbClr val="808080"/>
          </a:solidFill>
          <a:ln w="6350">
            <a:solidFill>
              <a:schemeClr val="tx1"/>
            </a:solidFill>
            <a:round/>
            <a:headEnd/>
            <a:tailEnd/>
          </a:ln>
        </p:spPr>
        <p:txBody>
          <a:bodyPr wrap="none" anchor="ctr"/>
          <a:lstStyle/>
          <a:p>
            <a:endParaRPr lang="en-NZ"/>
          </a:p>
        </p:txBody>
      </p:sp>
      <p:sp>
        <p:nvSpPr>
          <p:cNvPr id="16403" name="Freeform 27"/>
          <p:cNvSpPr>
            <a:spLocks noChangeAspect="1"/>
          </p:cNvSpPr>
          <p:nvPr/>
        </p:nvSpPr>
        <p:spPr bwMode="auto">
          <a:xfrm>
            <a:off x="3367088" y="3651250"/>
            <a:ext cx="836612" cy="1089025"/>
          </a:xfrm>
          <a:custGeom>
            <a:avLst/>
            <a:gdLst>
              <a:gd name="T0" fmla="*/ 836612 w 439"/>
              <a:gd name="T1" fmla="*/ 731094 h 572"/>
              <a:gd name="T2" fmla="*/ 594585 w 439"/>
              <a:gd name="T3" fmla="*/ 689208 h 572"/>
              <a:gd name="T4" fmla="*/ 472619 w 439"/>
              <a:gd name="T5" fmla="*/ 620668 h 572"/>
              <a:gd name="T6" fmla="*/ 781346 w 439"/>
              <a:gd name="T7" fmla="*/ 597821 h 572"/>
              <a:gd name="T8" fmla="*/ 727986 w 439"/>
              <a:gd name="T9" fmla="*/ 475972 h 572"/>
              <a:gd name="T10" fmla="*/ 533602 w 439"/>
              <a:gd name="T11" fmla="*/ 449318 h 572"/>
              <a:gd name="T12" fmla="*/ 464996 w 439"/>
              <a:gd name="T13" fmla="*/ 232275 h 572"/>
              <a:gd name="T14" fmla="*/ 404013 w 439"/>
              <a:gd name="T15" fmla="*/ 87579 h 572"/>
              <a:gd name="T16" fmla="*/ 85757 w 439"/>
              <a:gd name="T17" fmla="*/ 137080 h 572"/>
              <a:gd name="T18" fmla="*/ 116249 w 439"/>
              <a:gd name="T19" fmla="*/ 948137 h 572"/>
              <a:gd name="T20" fmla="*/ 646040 w 439"/>
              <a:gd name="T21" fmla="*/ 1014773 h 5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9"/>
              <a:gd name="T34" fmla="*/ 0 h 572"/>
              <a:gd name="T35" fmla="*/ 439 w 439"/>
              <a:gd name="T36" fmla="*/ 572 h 5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9" h="572">
                <a:moveTo>
                  <a:pt x="439" y="384"/>
                </a:moveTo>
                <a:cubicBezTo>
                  <a:pt x="418" y="380"/>
                  <a:pt x="344" y="372"/>
                  <a:pt x="312" y="362"/>
                </a:cubicBezTo>
                <a:cubicBezTo>
                  <a:pt x="280" y="352"/>
                  <a:pt x="296" y="366"/>
                  <a:pt x="248" y="326"/>
                </a:cubicBezTo>
                <a:cubicBezTo>
                  <a:pt x="296" y="342"/>
                  <a:pt x="380" y="331"/>
                  <a:pt x="410" y="314"/>
                </a:cubicBezTo>
                <a:cubicBezTo>
                  <a:pt x="405" y="286"/>
                  <a:pt x="406" y="262"/>
                  <a:pt x="382" y="250"/>
                </a:cubicBezTo>
                <a:cubicBezTo>
                  <a:pt x="339" y="246"/>
                  <a:pt x="311" y="259"/>
                  <a:pt x="280" y="236"/>
                </a:cubicBezTo>
                <a:cubicBezTo>
                  <a:pt x="248" y="212"/>
                  <a:pt x="260" y="153"/>
                  <a:pt x="244" y="122"/>
                </a:cubicBezTo>
                <a:cubicBezTo>
                  <a:pt x="228" y="89"/>
                  <a:pt x="248" y="67"/>
                  <a:pt x="212" y="46"/>
                </a:cubicBezTo>
                <a:cubicBezTo>
                  <a:pt x="179" y="28"/>
                  <a:pt x="68" y="0"/>
                  <a:pt x="45" y="72"/>
                </a:cubicBezTo>
                <a:cubicBezTo>
                  <a:pt x="0" y="211"/>
                  <a:pt x="0" y="418"/>
                  <a:pt x="61" y="498"/>
                </a:cubicBezTo>
                <a:cubicBezTo>
                  <a:pt x="114" y="572"/>
                  <a:pt x="281" y="524"/>
                  <a:pt x="339" y="533"/>
                </a:cubicBezTo>
              </a:path>
            </a:pathLst>
          </a:custGeom>
          <a:solidFill>
            <a:srgbClr val="808080"/>
          </a:solidFill>
          <a:ln w="9525">
            <a:solidFill>
              <a:schemeClr val="tx1"/>
            </a:solidFill>
            <a:round/>
            <a:headEnd/>
            <a:tailEnd/>
          </a:ln>
        </p:spPr>
        <p:txBody>
          <a:bodyPr wrap="none" anchor="ctr"/>
          <a:lstStyle/>
          <a:p>
            <a:endParaRPr lang="en-NZ"/>
          </a:p>
        </p:txBody>
      </p:sp>
      <p:sp>
        <p:nvSpPr>
          <p:cNvPr id="16404" name="Freeform 28"/>
          <p:cNvSpPr>
            <a:spLocks noChangeAspect="1"/>
          </p:cNvSpPr>
          <p:nvPr/>
        </p:nvSpPr>
        <p:spPr bwMode="auto">
          <a:xfrm rot="1071223">
            <a:off x="3744913" y="3463925"/>
            <a:ext cx="47625" cy="26988"/>
          </a:xfrm>
          <a:custGeom>
            <a:avLst/>
            <a:gdLst>
              <a:gd name="T0" fmla="*/ 0 w 25"/>
              <a:gd name="T1" fmla="*/ 26988 h 14"/>
              <a:gd name="T2" fmla="*/ 47625 w 25"/>
              <a:gd name="T3" fmla="*/ 3855 h 14"/>
              <a:gd name="T4" fmla="*/ 0 60000 65536"/>
              <a:gd name="T5" fmla="*/ 0 60000 65536"/>
              <a:gd name="T6" fmla="*/ 0 w 25"/>
              <a:gd name="T7" fmla="*/ 0 h 14"/>
              <a:gd name="T8" fmla="*/ 25 w 25"/>
              <a:gd name="T9" fmla="*/ 14 h 14"/>
            </a:gdLst>
            <a:ahLst/>
            <a:cxnLst>
              <a:cxn ang="T4">
                <a:pos x="T0" y="T1"/>
              </a:cxn>
              <a:cxn ang="T5">
                <a:pos x="T2" y="T3"/>
              </a:cxn>
            </a:cxnLst>
            <a:rect l="T6" t="T7" r="T8" b="T9"/>
            <a:pathLst>
              <a:path w="25" h="14">
                <a:moveTo>
                  <a:pt x="0" y="14"/>
                </a:moveTo>
                <a:cubicBezTo>
                  <a:pt x="6" y="0"/>
                  <a:pt x="15" y="6"/>
                  <a:pt x="25" y="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05" name="Freeform 29"/>
          <p:cNvSpPr>
            <a:spLocks noChangeAspect="1"/>
          </p:cNvSpPr>
          <p:nvPr/>
        </p:nvSpPr>
        <p:spPr bwMode="auto">
          <a:xfrm rot="1071223">
            <a:off x="3759200" y="3484563"/>
            <a:ext cx="26988" cy="19050"/>
          </a:xfrm>
          <a:custGeom>
            <a:avLst/>
            <a:gdLst>
              <a:gd name="T0" fmla="*/ 0 w 14"/>
              <a:gd name="T1" fmla="*/ 15586 h 11"/>
              <a:gd name="T2" fmla="*/ 26988 w 14"/>
              <a:gd name="T3" fmla="*/ 0 h 11"/>
              <a:gd name="T4" fmla="*/ 0 60000 65536"/>
              <a:gd name="T5" fmla="*/ 0 60000 65536"/>
              <a:gd name="T6" fmla="*/ 0 w 14"/>
              <a:gd name="T7" fmla="*/ 0 h 11"/>
              <a:gd name="T8" fmla="*/ 14 w 14"/>
              <a:gd name="T9" fmla="*/ 11 h 11"/>
            </a:gdLst>
            <a:ahLst/>
            <a:cxnLst>
              <a:cxn ang="T4">
                <a:pos x="T0" y="T1"/>
              </a:cxn>
              <a:cxn ang="T5">
                <a:pos x="T2" y="T3"/>
              </a:cxn>
            </a:cxnLst>
            <a:rect l="T6" t="T7" r="T8" b="T9"/>
            <a:pathLst>
              <a:path w="14" h="11">
                <a:moveTo>
                  <a:pt x="0" y="9"/>
                </a:moveTo>
                <a:cubicBezTo>
                  <a:pt x="14" y="11"/>
                  <a:pt x="6" y="9"/>
                  <a:pt x="1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06" name="Freeform 30"/>
          <p:cNvSpPr>
            <a:spLocks noChangeAspect="1"/>
          </p:cNvSpPr>
          <p:nvPr/>
        </p:nvSpPr>
        <p:spPr bwMode="auto">
          <a:xfrm rot="1071223">
            <a:off x="3822700" y="3463925"/>
            <a:ext cx="47625" cy="26988"/>
          </a:xfrm>
          <a:custGeom>
            <a:avLst/>
            <a:gdLst>
              <a:gd name="T0" fmla="*/ 0 w 25"/>
              <a:gd name="T1" fmla="*/ 26988 h 14"/>
              <a:gd name="T2" fmla="*/ 47625 w 25"/>
              <a:gd name="T3" fmla="*/ 3855 h 14"/>
              <a:gd name="T4" fmla="*/ 0 60000 65536"/>
              <a:gd name="T5" fmla="*/ 0 60000 65536"/>
              <a:gd name="T6" fmla="*/ 0 w 25"/>
              <a:gd name="T7" fmla="*/ 0 h 14"/>
              <a:gd name="T8" fmla="*/ 25 w 25"/>
              <a:gd name="T9" fmla="*/ 14 h 14"/>
            </a:gdLst>
            <a:ahLst/>
            <a:cxnLst>
              <a:cxn ang="T4">
                <a:pos x="T0" y="T1"/>
              </a:cxn>
              <a:cxn ang="T5">
                <a:pos x="T2" y="T3"/>
              </a:cxn>
            </a:cxnLst>
            <a:rect l="T6" t="T7" r="T8" b="T9"/>
            <a:pathLst>
              <a:path w="25" h="14">
                <a:moveTo>
                  <a:pt x="0" y="14"/>
                </a:moveTo>
                <a:cubicBezTo>
                  <a:pt x="6" y="0"/>
                  <a:pt x="15" y="6"/>
                  <a:pt x="25" y="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07" name="Freeform 31"/>
          <p:cNvSpPr>
            <a:spLocks noChangeAspect="1"/>
          </p:cNvSpPr>
          <p:nvPr/>
        </p:nvSpPr>
        <p:spPr bwMode="auto">
          <a:xfrm rot="1071223">
            <a:off x="3836988" y="3484563"/>
            <a:ext cx="26987" cy="19050"/>
          </a:xfrm>
          <a:custGeom>
            <a:avLst/>
            <a:gdLst>
              <a:gd name="T0" fmla="*/ 0 w 14"/>
              <a:gd name="T1" fmla="*/ 15586 h 11"/>
              <a:gd name="T2" fmla="*/ 26987 w 14"/>
              <a:gd name="T3" fmla="*/ 0 h 11"/>
              <a:gd name="T4" fmla="*/ 0 60000 65536"/>
              <a:gd name="T5" fmla="*/ 0 60000 65536"/>
              <a:gd name="T6" fmla="*/ 0 w 14"/>
              <a:gd name="T7" fmla="*/ 0 h 11"/>
              <a:gd name="T8" fmla="*/ 14 w 14"/>
              <a:gd name="T9" fmla="*/ 11 h 11"/>
            </a:gdLst>
            <a:ahLst/>
            <a:cxnLst>
              <a:cxn ang="T4">
                <a:pos x="T0" y="T1"/>
              </a:cxn>
              <a:cxn ang="T5">
                <a:pos x="T2" y="T3"/>
              </a:cxn>
            </a:cxnLst>
            <a:rect l="T6" t="T7" r="T8" b="T9"/>
            <a:pathLst>
              <a:path w="14" h="11">
                <a:moveTo>
                  <a:pt x="0" y="9"/>
                </a:moveTo>
                <a:cubicBezTo>
                  <a:pt x="14" y="11"/>
                  <a:pt x="6" y="9"/>
                  <a:pt x="1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08" name="Freeform 32"/>
          <p:cNvSpPr>
            <a:spLocks noChangeAspect="1"/>
          </p:cNvSpPr>
          <p:nvPr/>
        </p:nvSpPr>
        <p:spPr bwMode="auto">
          <a:xfrm>
            <a:off x="3656013" y="4016375"/>
            <a:ext cx="190500" cy="266700"/>
          </a:xfrm>
          <a:custGeom>
            <a:avLst/>
            <a:gdLst>
              <a:gd name="T0" fmla="*/ 190500 w 100"/>
              <a:gd name="T1" fmla="*/ 262890 h 140"/>
              <a:gd name="T2" fmla="*/ 0 w 100"/>
              <a:gd name="T3" fmla="*/ 0 h 140"/>
              <a:gd name="T4" fmla="*/ 0 60000 65536"/>
              <a:gd name="T5" fmla="*/ 0 60000 65536"/>
              <a:gd name="T6" fmla="*/ 0 w 100"/>
              <a:gd name="T7" fmla="*/ 0 h 140"/>
              <a:gd name="T8" fmla="*/ 100 w 100"/>
              <a:gd name="T9" fmla="*/ 140 h 140"/>
            </a:gdLst>
            <a:ahLst/>
            <a:cxnLst>
              <a:cxn ang="T4">
                <a:pos x="T0" y="T1"/>
              </a:cxn>
              <a:cxn ang="T5">
                <a:pos x="T2" y="T3"/>
              </a:cxn>
            </a:cxnLst>
            <a:rect l="T6" t="T7" r="T8" b="T9"/>
            <a:pathLst>
              <a:path w="100" h="140">
                <a:moveTo>
                  <a:pt x="100" y="138"/>
                </a:moveTo>
                <a:cubicBezTo>
                  <a:pt x="42" y="140"/>
                  <a:pt x="20" y="88"/>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09" name="Freeform 33"/>
          <p:cNvSpPr>
            <a:spLocks noChangeAspect="1"/>
          </p:cNvSpPr>
          <p:nvPr/>
        </p:nvSpPr>
        <p:spPr bwMode="auto">
          <a:xfrm>
            <a:off x="3802063" y="3521075"/>
            <a:ext cx="63500" cy="90488"/>
          </a:xfrm>
          <a:custGeom>
            <a:avLst/>
            <a:gdLst>
              <a:gd name="T0" fmla="*/ 33925 w 73"/>
              <a:gd name="T1" fmla="*/ 0 h 98"/>
              <a:gd name="T2" fmla="*/ 62630 w 73"/>
              <a:gd name="T3" fmla="*/ 62788 h 98"/>
              <a:gd name="T4" fmla="*/ 7829 w 73"/>
              <a:gd name="T5" fmla="*/ 60018 h 98"/>
              <a:gd name="T6" fmla="*/ 0 60000 65536"/>
              <a:gd name="T7" fmla="*/ 0 60000 65536"/>
              <a:gd name="T8" fmla="*/ 0 60000 65536"/>
              <a:gd name="T9" fmla="*/ 0 w 73"/>
              <a:gd name="T10" fmla="*/ 0 h 98"/>
              <a:gd name="T11" fmla="*/ 73 w 73"/>
              <a:gd name="T12" fmla="*/ 98 h 98"/>
            </a:gdLst>
            <a:ahLst/>
            <a:cxnLst>
              <a:cxn ang="T6">
                <a:pos x="T0" y="T1"/>
              </a:cxn>
              <a:cxn ang="T7">
                <a:pos x="T2" y="T3"/>
              </a:cxn>
              <a:cxn ang="T8">
                <a:pos x="T4" y="T5"/>
              </a:cxn>
            </a:cxnLst>
            <a:rect l="T9" t="T10" r="T11" b="T12"/>
            <a:pathLst>
              <a:path w="73" h="98">
                <a:moveTo>
                  <a:pt x="39" y="0"/>
                </a:moveTo>
                <a:cubicBezTo>
                  <a:pt x="50" y="27"/>
                  <a:pt x="70" y="41"/>
                  <a:pt x="72" y="68"/>
                </a:cubicBezTo>
                <a:cubicBezTo>
                  <a:pt x="73" y="83"/>
                  <a:pt x="0" y="98"/>
                  <a:pt x="9" y="65"/>
                </a:cubicBez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10" name="Freeform 34"/>
          <p:cNvSpPr>
            <a:spLocks noChangeAspect="1"/>
          </p:cNvSpPr>
          <p:nvPr/>
        </p:nvSpPr>
        <p:spPr bwMode="auto">
          <a:xfrm rot="718033">
            <a:off x="3805238" y="3613150"/>
            <a:ext cx="47625" cy="26988"/>
          </a:xfrm>
          <a:custGeom>
            <a:avLst/>
            <a:gdLst>
              <a:gd name="T0" fmla="*/ 0 w 25"/>
              <a:gd name="T1" fmla="*/ 26988 h 14"/>
              <a:gd name="T2" fmla="*/ 47625 w 25"/>
              <a:gd name="T3" fmla="*/ 3855 h 14"/>
              <a:gd name="T4" fmla="*/ 0 60000 65536"/>
              <a:gd name="T5" fmla="*/ 0 60000 65536"/>
              <a:gd name="T6" fmla="*/ 0 w 25"/>
              <a:gd name="T7" fmla="*/ 0 h 14"/>
              <a:gd name="T8" fmla="*/ 25 w 25"/>
              <a:gd name="T9" fmla="*/ 14 h 14"/>
            </a:gdLst>
            <a:ahLst/>
            <a:cxnLst>
              <a:cxn ang="T4">
                <a:pos x="T0" y="T1"/>
              </a:cxn>
              <a:cxn ang="T5">
                <a:pos x="T2" y="T3"/>
              </a:cxn>
            </a:cxnLst>
            <a:rect l="T6" t="T7" r="T8" b="T9"/>
            <a:pathLst>
              <a:path w="25" h="14">
                <a:moveTo>
                  <a:pt x="0" y="14"/>
                </a:moveTo>
                <a:cubicBezTo>
                  <a:pt x="6" y="0"/>
                  <a:pt x="15" y="6"/>
                  <a:pt x="25" y="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11" name="Freeform 35"/>
          <p:cNvSpPr>
            <a:spLocks noChangeAspect="1"/>
          </p:cNvSpPr>
          <p:nvPr/>
        </p:nvSpPr>
        <p:spPr bwMode="auto">
          <a:xfrm>
            <a:off x="3625850" y="3489325"/>
            <a:ext cx="57150" cy="112713"/>
          </a:xfrm>
          <a:custGeom>
            <a:avLst/>
            <a:gdLst>
              <a:gd name="T0" fmla="*/ 47625 w 30"/>
              <a:gd name="T1" fmla="*/ 95519 h 59"/>
              <a:gd name="T2" fmla="*/ 0 w 30"/>
              <a:gd name="T3" fmla="*/ 32477 h 59"/>
              <a:gd name="T4" fmla="*/ 57150 w 30"/>
              <a:gd name="T5" fmla="*/ 3629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25" y="50"/>
                </a:moveTo>
                <a:cubicBezTo>
                  <a:pt x="12" y="59"/>
                  <a:pt x="0" y="32"/>
                  <a:pt x="0" y="17"/>
                </a:cubicBezTo>
                <a:cubicBezTo>
                  <a:pt x="0" y="0"/>
                  <a:pt x="24" y="1"/>
                  <a:pt x="30" y="19"/>
                </a:cubicBez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grpSp>
        <p:nvGrpSpPr>
          <p:cNvPr id="16412" name="Group 36"/>
          <p:cNvGrpSpPr>
            <a:grpSpLocks noChangeAspect="1"/>
          </p:cNvGrpSpPr>
          <p:nvPr/>
        </p:nvGrpSpPr>
        <p:grpSpPr bwMode="auto">
          <a:xfrm>
            <a:off x="4116388" y="3567113"/>
            <a:ext cx="1106487" cy="1581150"/>
            <a:chOff x="3303" y="882"/>
            <a:chExt cx="581" cy="830"/>
          </a:xfrm>
        </p:grpSpPr>
        <p:sp>
          <p:nvSpPr>
            <p:cNvPr id="16413" name="Freeform 37"/>
            <p:cNvSpPr>
              <a:spLocks noChangeAspect="1"/>
            </p:cNvSpPr>
            <p:nvPr/>
          </p:nvSpPr>
          <p:spPr bwMode="auto">
            <a:xfrm>
              <a:off x="3760" y="1292"/>
              <a:ext cx="124" cy="96"/>
            </a:xfrm>
            <a:custGeom>
              <a:avLst/>
              <a:gdLst>
                <a:gd name="T0" fmla="*/ 44 w 124"/>
                <a:gd name="T1" fmla="*/ 0 h 96"/>
                <a:gd name="T2" fmla="*/ 88 w 124"/>
                <a:gd name="T3" fmla="*/ 4 h 96"/>
                <a:gd name="T4" fmla="*/ 110 w 124"/>
                <a:gd name="T5" fmla="*/ 58 h 96"/>
                <a:gd name="T6" fmla="*/ 27 w 124"/>
                <a:gd name="T7" fmla="*/ 96 h 96"/>
                <a:gd name="T8" fmla="*/ 0 w 124"/>
                <a:gd name="T9" fmla="*/ 39 h 96"/>
                <a:gd name="T10" fmla="*/ 44 w 124"/>
                <a:gd name="T11" fmla="*/ 0 h 96"/>
                <a:gd name="T12" fmla="*/ 0 60000 65536"/>
                <a:gd name="T13" fmla="*/ 0 60000 65536"/>
                <a:gd name="T14" fmla="*/ 0 60000 65536"/>
                <a:gd name="T15" fmla="*/ 0 60000 65536"/>
                <a:gd name="T16" fmla="*/ 0 60000 65536"/>
                <a:gd name="T17" fmla="*/ 0 60000 65536"/>
                <a:gd name="T18" fmla="*/ 0 w 124"/>
                <a:gd name="T19" fmla="*/ 0 h 96"/>
                <a:gd name="T20" fmla="*/ 124 w 12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24" h="96">
                  <a:moveTo>
                    <a:pt x="44" y="0"/>
                  </a:moveTo>
                  <a:cubicBezTo>
                    <a:pt x="64" y="10"/>
                    <a:pt x="68" y="12"/>
                    <a:pt x="88" y="4"/>
                  </a:cubicBezTo>
                  <a:cubicBezTo>
                    <a:pt x="120" y="18"/>
                    <a:pt x="124" y="32"/>
                    <a:pt x="110" y="58"/>
                  </a:cubicBezTo>
                  <a:cubicBezTo>
                    <a:pt x="81" y="65"/>
                    <a:pt x="70" y="89"/>
                    <a:pt x="27" y="96"/>
                  </a:cubicBezTo>
                  <a:cubicBezTo>
                    <a:pt x="14" y="80"/>
                    <a:pt x="8" y="63"/>
                    <a:pt x="0" y="39"/>
                  </a:cubicBezTo>
                  <a:cubicBezTo>
                    <a:pt x="27" y="32"/>
                    <a:pt x="26" y="20"/>
                    <a:pt x="44" y="0"/>
                  </a:cubicBezTo>
                  <a:close/>
                </a:path>
              </a:pathLst>
            </a:custGeom>
            <a:solidFill>
              <a:srgbClr val="FFCC66"/>
            </a:solidFill>
            <a:ln w="6350">
              <a:solidFill>
                <a:schemeClr val="tx1"/>
              </a:solidFill>
              <a:round/>
              <a:headEnd/>
              <a:tailEnd/>
            </a:ln>
          </p:spPr>
          <p:txBody>
            <a:bodyPr wrap="none" anchor="ctr"/>
            <a:lstStyle/>
            <a:p>
              <a:endParaRPr lang="en-NZ"/>
            </a:p>
          </p:txBody>
        </p:sp>
        <p:sp>
          <p:nvSpPr>
            <p:cNvPr id="16414" name="Freeform 38"/>
            <p:cNvSpPr>
              <a:spLocks noChangeAspect="1"/>
            </p:cNvSpPr>
            <p:nvPr/>
          </p:nvSpPr>
          <p:spPr bwMode="auto">
            <a:xfrm>
              <a:off x="3461" y="899"/>
              <a:ext cx="225" cy="244"/>
            </a:xfrm>
            <a:custGeom>
              <a:avLst/>
              <a:gdLst>
                <a:gd name="T0" fmla="*/ 50 w 229"/>
                <a:gd name="T1" fmla="*/ 25 h 248"/>
                <a:gd name="T2" fmla="*/ 15 w 229"/>
                <a:gd name="T3" fmla="*/ 127 h 248"/>
                <a:gd name="T4" fmla="*/ 25 w 229"/>
                <a:gd name="T5" fmla="*/ 224 h 248"/>
                <a:gd name="T6" fmla="*/ 119 w 229"/>
                <a:gd name="T7" fmla="*/ 243 h 248"/>
                <a:gd name="T8" fmla="*/ 170 w 229"/>
                <a:gd name="T9" fmla="*/ 240 h 248"/>
                <a:gd name="T10" fmla="*/ 215 w 229"/>
                <a:gd name="T11" fmla="*/ 188 h 248"/>
                <a:gd name="T12" fmla="*/ 198 w 229"/>
                <a:gd name="T13" fmla="*/ 62 h 248"/>
                <a:gd name="T14" fmla="*/ 50 w 229"/>
                <a:gd name="T15" fmla="*/ 25 h 248"/>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248"/>
                <a:gd name="T26" fmla="*/ 229 w 229"/>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248">
                  <a:moveTo>
                    <a:pt x="51" y="25"/>
                  </a:moveTo>
                  <a:cubicBezTo>
                    <a:pt x="21" y="39"/>
                    <a:pt x="1" y="101"/>
                    <a:pt x="15" y="129"/>
                  </a:cubicBezTo>
                  <a:cubicBezTo>
                    <a:pt x="34" y="163"/>
                    <a:pt x="0" y="212"/>
                    <a:pt x="25" y="228"/>
                  </a:cubicBezTo>
                  <a:cubicBezTo>
                    <a:pt x="43" y="248"/>
                    <a:pt x="96" y="245"/>
                    <a:pt x="121" y="247"/>
                  </a:cubicBezTo>
                  <a:cubicBezTo>
                    <a:pt x="132" y="241"/>
                    <a:pt x="144" y="240"/>
                    <a:pt x="173" y="244"/>
                  </a:cubicBezTo>
                  <a:cubicBezTo>
                    <a:pt x="202" y="244"/>
                    <a:pt x="176" y="193"/>
                    <a:pt x="219" y="191"/>
                  </a:cubicBezTo>
                  <a:cubicBezTo>
                    <a:pt x="183" y="145"/>
                    <a:pt x="229" y="105"/>
                    <a:pt x="202" y="63"/>
                  </a:cubicBezTo>
                  <a:cubicBezTo>
                    <a:pt x="160" y="3"/>
                    <a:pt x="111" y="0"/>
                    <a:pt x="51" y="25"/>
                  </a:cubicBezTo>
                  <a:close/>
                </a:path>
              </a:pathLst>
            </a:custGeom>
            <a:solidFill>
              <a:srgbClr val="FFCC66"/>
            </a:solidFill>
            <a:ln w="9525">
              <a:solidFill>
                <a:schemeClr val="tx1"/>
              </a:solidFill>
              <a:round/>
              <a:headEnd/>
              <a:tailEnd/>
            </a:ln>
          </p:spPr>
          <p:txBody>
            <a:bodyPr wrap="none" anchor="ctr"/>
            <a:lstStyle/>
            <a:p>
              <a:endParaRPr lang="en-NZ"/>
            </a:p>
          </p:txBody>
        </p:sp>
        <p:sp>
          <p:nvSpPr>
            <p:cNvPr id="16415" name="Freeform 39"/>
            <p:cNvSpPr>
              <a:spLocks noChangeAspect="1"/>
            </p:cNvSpPr>
            <p:nvPr/>
          </p:nvSpPr>
          <p:spPr bwMode="auto">
            <a:xfrm rot="1071223">
              <a:off x="3444" y="882"/>
              <a:ext cx="246" cy="226"/>
            </a:xfrm>
            <a:custGeom>
              <a:avLst/>
              <a:gdLst>
                <a:gd name="T0" fmla="*/ 37 w 250"/>
                <a:gd name="T1" fmla="*/ 51 h 229"/>
                <a:gd name="T2" fmla="*/ 22 w 250"/>
                <a:gd name="T3" fmla="*/ 186 h 229"/>
                <a:gd name="T4" fmla="*/ 65 w 250"/>
                <a:gd name="T5" fmla="*/ 217 h 229"/>
                <a:gd name="T6" fmla="*/ 144 w 250"/>
                <a:gd name="T7" fmla="*/ 130 h 229"/>
                <a:gd name="T8" fmla="*/ 222 w 250"/>
                <a:gd name="T9" fmla="*/ 71 h 229"/>
                <a:gd name="T10" fmla="*/ 37 w 250"/>
                <a:gd name="T11" fmla="*/ 51 h 229"/>
                <a:gd name="T12" fmla="*/ 0 60000 65536"/>
                <a:gd name="T13" fmla="*/ 0 60000 65536"/>
                <a:gd name="T14" fmla="*/ 0 60000 65536"/>
                <a:gd name="T15" fmla="*/ 0 60000 65536"/>
                <a:gd name="T16" fmla="*/ 0 60000 65536"/>
                <a:gd name="T17" fmla="*/ 0 60000 65536"/>
                <a:gd name="T18" fmla="*/ 0 w 250"/>
                <a:gd name="T19" fmla="*/ 0 h 229"/>
                <a:gd name="T20" fmla="*/ 250 w 250"/>
                <a:gd name="T21" fmla="*/ 229 h 229"/>
              </a:gdLst>
              <a:ahLst/>
              <a:cxnLst>
                <a:cxn ang="T12">
                  <a:pos x="T0" y="T1"/>
                </a:cxn>
                <a:cxn ang="T13">
                  <a:pos x="T2" y="T3"/>
                </a:cxn>
                <a:cxn ang="T14">
                  <a:pos x="T4" y="T5"/>
                </a:cxn>
                <a:cxn ang="T15">
                  <a:pos x="T6" y="T7"/>
                </a:cxn>
                <a:cxn ang="T16">
                  <a:pos x="T8" y="T9"/>
                </a:cxn>
                <a:cxn ang="T17">
                  <a:pos x="T10" y="T11"/>
                </a:cxn>
              </a:cxnLst>
              <a:rect l="T18" t="T19" r="T20" b="T21"/>
              <a:pathLst>
                <a:path w="250" h="229">
                  <a:moveTo>
                    <a:pt x="38" y="52"/>
                  </a:moveTo>
                  <a:cubicBezTo>
                    <a:pt x="14" y="74"/>
                    <a:pt x="0" y="166"/>
                    <a:pt x="22" y="188"/>
                  </a:cubicBezTo>
                  <a:cubicBezTo>
                    <a:pt x="50" y="215"/>
                    <a:pt x="43" y="229"/>
                    <a:pt x="66" y="220"/>
                  </a:cubicBezTo>
                  <a:cubicBezTo>
                    <a:pt x="110" y="212"/>
                    <a:pt x="119" y="157"/>
                    <a:pt x="146" y="132"/>
                  </a:cubicBezTo>
                  <a:cubicBezTo>
                    <a:pt x="166" y="97"/>
                    <a:pt x="250" y="107"/>
                    <a:pt x="226" y="72"/>
                  </a:cubicBezTo>
                  <a:cubicBezTo>
                    <a:pt x="174" y="0"/>
                    <a:pt x="87" y="10"/>
                    <a:pt x="38" y="52"/>
                  </a:cubicBezTo>
                  <a:close/>
                </a:path>
              </a:pathLst>
            </a:custGeom>
            <a:solidFill>
              <a:srgbClr val="6633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NZ"/>
            </a:p>
          </p:txBody>
        </p:sp>
        <p:sp>
          <p:nvSpPr>
            <p:cNvPr id="16416" name="Freeform 40"/>
            <p:cNvSpPr>
              <a:spLocks noChangeAspect="1"/>
            </p:cNvSpPr>
            <p:nvPr/>
          </p:nvSpPr>
          <p:spPr bwMode="auto">
            <a:xfrm rot="1071223">
              <a:off x="3642" y="1030"/>
              <a:ext cx="25" cy="14"/>
            </a:xfrm>
            <a:custGeom>
              <a:avLst/>
              <a:gdLst>
                <a:gd name="T0" fmla="*/ 0 w 25"/>
                <a:gd name="T1" fmla="*/ 14 h 14"/>
                <a:gd name="T2" fmla="*/ 25 w 25"/>
                <a:gd name="T3" fmla="*/ 2 h 14"/>
                <a:gd name="T4" fmla="*/ 0 60000 65536"/>
                <a:gd name="T5" fmla="*/ 0 60000 65536"/>
                <a:gd name="T6" fmla="*/ 0 w 25"/>
                <a:gd name="T7" fmla="*/ 0 h 14"/>
                <a:gd name="T8" fmla="*/ 25 w 25"/>
                <a:gd name="T9" fmla="*/ 14 h 14"/>
              </a:gdLst>
              <a:ahLst/>
              <a:cxnLst>
                <a:cxn ang="T4">
                  <a:pos x="T0" y="T1"/>
                </a:cxn>
                <a:cxn ang="T5">
                  <a:pos x="T2" y="T3"/>
                </a:cxn>
              </a:cxnLst>
              <a:rect l="T6" t="T7" r="T8" b="T9"/>
              <a:pathLst>
                <a:path w="25" h="14">
                  <a:moveTo>
                    <a:pt x="0" y="14"/>
                  </a:moveTo>
                  <a:cubicBezTo>
                    <a:pt x="6" y="0"/>
                    <a:pt x="15" y="6"/>
                    <a:pt x="25" y="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17" name="Freeform 41"/>
            <p:cNvSpPr>
              <a:spLocks noChangeAspect="1"/>
            </p:cNvSpPr>
            <p:nvPr/>
          </p:nvSpPr>
          <p:spPr bwMode="auto">
            <a:xfrm rot="1071223">
              <a:off x="3650" y="1041"/>
              <a:ext cx="14" cy="10"/>
            </a:xfrm>
            <a:custGeom>
              <a:avLst/>
              <a:gdLst>
                <a:gd name="T0" fmla="*/ 0 w 14"/>
                <a:gd name="T1" fmla="*/ 8 h 11"/>
                <a:gd name="T2" fmla="*/ 14 w 14"/>
                <a:gd name="T3" fmla="*/ 0 h 11"/>
                <a:gd name="T4" fmla="*/ 0 60000 65536"/>
                <a:gd name="T5" fmla="*/ 0 60000 65536"/>
                <a:gd name="T6" fmla="*/ 0 w 14"/>
                <a:gd name="T7" fmla="*/ 0 h 11"/>
                <a:gd name="T8" fmla="*/ 14 w 14"/>
                <a:gd name="T9" fmla="*/ 11 h 11"/>
              </a:gdLst>
              <a:ahLst/>
              <a:cxnLst>
                <a:cxn ang="T4">
                  <a:pos x="T0" y="T1"/>
                </a:cxn>
                <a:cxn ang="T5">
                  <a:pos x="T2" y="T3"/>
                </a:cxn>
              </a:cxnLst>
              <a:rect l="T6" t="T7" r="T8" b="T9"/>
              <a:pathLst>
                <a:path w="14" h="11">
                  <a:moveTo>
                    <a:pt x="0" y="9"/>
                  </a:moveTo>
                  <a:cubicBezTo>
                    <a:pt x="14" y="11"/>
                    <a:pt x="6" y="9"/>
                    <a:pt x="1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18" name="Freeform 42"/>
            <p:cNvSpPr>
              <a:spLocks noChangeAspect="1"/>
            </p:cNvSpPr>
            <p:nvPr/>
          </p:nvSpPr>
          <p:spPr bwMode="auto">
            <a:xfrm>
              <a:off x="3303" y="1100"/>
              <a:ext cx="516" cy="612"/>
            </a:xfrm>
            <a:custGeom>
              <a:avLst/>
              <a:gdLst>
                <a:gd name="T0" fmla="*/ 501 w 516"/>
                <a:gd name="T1" fmla="*/ 407 h 612"/>
                <a:gd name="T2" fmla="*/ 324 w 516"/>
                <a:gd name="T3" fmla="*/ 377 h 612"/>
                <a:gd name="T4" fmla="*/ 275 w 516"/>
                <a:gd name="T5" fmla="*/ 274 h 612"/>
                <a:gd name="T6" fmla="*/ 262 w 516"/>
                <a:gd name="T7" fmla="*/ 193 h 612"/>
                <a:gd name="T8" fmla="*/ 294 w 516"/>
                <a:gd name="T9" fmla="*/ 318 h 612"/>
                <a:gd name="T10" fmla="*/ 379 w 516"/>
                <a:gd name="T11" fmla="*/ 340 h 612"/>
                <a:gd name="T12" fmla="*/ 516 w 516"/>
                <a:gd name="T13" fmla="*/ 284 h 612"/>
                <a:gd name="T14" fmla="*/ 477 w 516"/>
                <a:gd name="T15" fmla="*/ 224 h 612"/>
                <a:gd name="T16" fmla="*/ 371 w 516"/>
                <a:gd name="T17" fmla="*/ 242 h 612"/>
                <a:gd name="T18" fmla="*/ 333 w 516"/>
                <a:gd name="T19" fmla="*/ 109 h 612"/>
                <a:gd name="T20" fmla="*/ 258 w 516"/>
                <a:gd name="T21" fmla="*/ 37 h 612"/>
                <a:gd name="T22" fmla="*/ 173 w 516"/>
                <a:gd name="T23" fmla="*/ 19 h 612"/>
                <a:gd name="T24" fmla="*/ 57 w 516"/>
                <a:gd name="T25" fmla="*/ 64 h 612"/>
                <a:gd name="T26" fmla="*/ 87 w 516"/>
                <a:gd name="T27" fmla="*/ 531 h 612"/>
                <a:gd name="T28" fmla="*/ 391 w 516"/>
                <a:gd name="T29" fmla="*/ 570 h 6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6"/>
                <a:gd name="T46" fmla="*/ 0 h 612"/>
                <a:gd name="T47" fmla="*/ 516 w 516"/>
                <a:gd name="T48" fmla="*/ 612 h 6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6" h="612">
                  <a:moveTo>
                    <a:pt x="501" y="407"/>
                  </a:moveTo>
                  <a:cubicBezTo>
                    <a:pt x="472" y="401"/>
                    <a:pt x="362" y="399"/>
                    <a:pt x="324" y="377"/>
                  </a:cubicBezTo>
                  <a:cubicBezTo>
                    <a:pt x="286" y="355"/>
                    <a:pt x="285" y="305"/>
                    <a:pt x="275" y="274"/>
                  </a:cubicBezTo>
                  <a:cubicBezTo>
                    <a:pt x="265" y="243"/>
                    <a:pt x="259" y="186"/>
                    <a:pt x="262" y="193"/>
                  </a:cubicBezTo>
                  <a:cubicBezTo>
                    <a:pt x="268" y="244"/>
                    <a:pt x="275" y="296"/>
                    <a:pt x="294" y="318"/>
                  </a:cubicBezTo>
                  <a:cubicBezTo>
                    <a:pt x="313" y="342"/>
                    <a:pt x="343" y="345"/>
                    <a:pt x="379" y="340"/>
                  </a:cubicBezTo>
                  <a:cubicBezTo>
                    <a:pt x="419" y="334"/>
                    <a:pt x="473" y="302"/>
                    <a:pt x="516" y="284"/>
                  </a:cubicBezTo>
                  <a:cubicBezTo>
                    <a:pt x="511" y="254"/>
                    <a:pt x="504" y="237"/>
                    <a:pt x="477" y="224"/>
                  </a:cubicBezTo>
                  <a:cubicBezTo>
                    <a:pt x="435" y="232"/>
                    <a:pt x="406" y="267"/>
                    <a:pt x="371" y="242"/>
                  </a:cubicBezTo>
                  <a:cubicBezTo>
                    <a:pt x="337" y="215"/>
                    <a:pt x="351" y="143"/>
                    <a:pt x="333" y="109"/>
                  </a:cubicBezTo>
                  <a:cubicBezTo>
                    <a:pt x="316" y="73"/>
                    <a:pt x="306" y="55"/>
                    <a:pt x="258" y="37"/>
                  </a:cubicBezTo>
                  <a:cubicBezTo>
                    <a:pt x="229" y="43"/>
                    <a:pt x="197" y="37"/>
                    <a:pt x="173" y="19"/>
                  </a:cubicBezTo>
                  <a:cubicBezTo>
                    <a:pt x="140" y="23"/>
                    <a:pt x="81" y="0"/>
                    <a:pt x="57" y="64"/>
                  </a:cubicBezTo>
                  <a:cubicBezTo>
                    <a:pt x="0" y="213"/>
                    <a:pt x="20" y="443"/>
                    <a:pt x="87" y="531"/>
                  </a:cubicBezTo>
                  <a:cubicBezTo>
                    <a:pt x="145" y="612"/>
                    <a:pt x="328" y="560"/>
                    <a:pt x="391" y="570"/>
                  </a:cubicBezTo>
                </a:path>
              </a:pathLst>
            </a:custGeom>
            <a:solidFill>
              <a:srgbClr val="DDDDDD"/>
            </a:solidFill>
            <a:ln w="9525">
              <a:solidFill>
                <a:schemeClr val="tx1"/>
              </a:solidFill>
              <a:round/>
              <a:headEnd/>
              <a:tailEnd/>
            </a:ln>
          </p:spPr>
          <p:txBody>
            <a:bodyPr wrap="none" anchor="ctr"/>
            <a:lstStyle/>
            <a:p>
              <a:endParaRPr lang="en-NZ"/>
            </a:p>
          </p:txBody>
        </p:sp>
      </p:grpSp>
      <p:sp>
        <p:nvSpPr>
          <p:cNvPr id="43" name="Date Placeholder 3"/>
          <p:cNvSpPr>
            <a:spLocks noGrp="1"/>
          </p:cNvSpPr>
          <p:nvPr>
            <p:ph type="dt" sz="half" idx="10"/>
          </p:nvPr>
        </p:nvSpPr>
        <p:spPr>
          <a:xfrm>
            <a:off x="457200" y="6356350"/>
            <a:ext cx="2133600" cy="365125"/>
          </a:xfrm>
        </p:spPr>
        <p:txBody>
          <a:bodyPr/>
          <a:lstStyle/>
          <a:p>
            <a:pPr>
              <a:defRPr/>
            </a:pPr>
            <a:r>
              <a:rPr lang="en-GB" smtClean="0"/>
              <a:t>Usability Evaluations </a:t>
            </a:r>
            <a:endParaRPr lang="en-GB" dirty="0"/>
          </a:p>
        </p:txBody>
      </p:sp>
    </p:spTree>
    <p:extLst>
      <p:ext uri="{BB962C8B-B14F-4D97-AF65-F5344CB8AC3E}">
        <p14:creationId xmlns:p14="http://schemas.microsoft.com/office/powerpoint/2010/main" val="3073696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NZ" dirty="0" smtClean="0"/>
              <a:t>When to Test</a:t>
            </a:r>
            <a:endParaRPr lang="en-NZ" dirty="0"/>
          </a:p>
        </p:txBody>
      </p:sp>
      <p:sp>
        <p:nvSpPr>
          <p:cNvPr id="3" name="Content Placeholder 2"/>
          <p:cNvSpPr>
            <a:spLocks noGrp="1"/>
          </p:cNvSpPr>
          <p:nvPr>
            <p:ph idx="1"/>
          </p:nvPr>
        </p:nvSpPr>
        <p:spPr>
          <a:xfrm>
            <a:off x="467544" y="2132856"/>
            <a:ext cx="8229600" cy="4389437"/>
          </a:xfrm>
        </p:spPr>
        <p:txBody>
          <a:bodyPr/>
          <a:lstStyle/>
          <a:p>
            <a:r>
              <a:rPr lang="en-NZ" dirty="0" smtClean="0"/>
              <a:t>You should test early and test often. Usability testing lets the design and development teams identify problems before they get coded (i.e., "set in concrete”). The earlier those problems are found and fixed, the less expensive the fixes are.</a:t>
            </a:r>
          </a:p>
          <a:p>
            <a:endParaRPr lang="en-NZ" dirty="0" smtClean="0"/>
          </a:p>
          <a:p>
            <a:r>
              <a:rPr lang="en-NZ" dirty="0" smtClean="0"/>
              <a:t>Test as much as possible with paper prototypes</a:t>
            </a:r>
          </a:p>
          <a:p>
            <a:pPr lvl="1"/>
            <a:r>
              <a:rPr lang="en-NZ" dirty="0" smtClean="0"/>
              <a:t>Main flow (fit to user’s notion of natural workflow)</a:t>
            </a:r>
          </a:p>
          <a:p>
            <a:pPr lvl="1"/>
            <a:r>
              <a:rPr lang="en-NZ" dirty="0" smtClean="0"/>
              <a:t>Interface metaphor (the ‘big picture’ of the look and feel)</a:t>
            </a:r>
          </a:p>
          <a:p>
            <a:pPr lvl="1"/>
            <a:r>
              <a:rPr lang="en-NZ" dirty="0" smtClean="0"/>
              <a:t>Key screens where most of the work will get done</a:t>
            </a:r>
            <a:endParaRPr lang="en-NZ" dirty="0"/>
          </a:p>
        </p:txBody>
      </p:sp>
    </p:spTree>
    <p:extLst>
      <p:ext uri="{BB962C8B-B14F-4D97-AF65-F5344CB8AC3E}">
        <p14:creationId xmlns:p14="http://schemas.microsoft.com/office/powerpoint/2010/main" val="303409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NZ" dirty="0" smtClean="0"/>
              <a:t>Role of the usability test</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In design</a:t>
            </a:r>
          </a:p>
          <a:p>
            <a:pPr lvl="1"/>
            <a:r>
              <a:rPr lang="en-NZ" dirty="0" smtClean="0"/>
              <a:t>Early, often, informal, preferably with paper prototype to get the right product concept</a:t>
            </a:r>
          </a:p>
          <a:p>
            <a:pPr lvl="1"/>
            <a:r>
              <a:rPr lang="en-NZ" dirty="0" smtClean="0"/>
              <a:t>As the design progresses</a:t>
            </a:r>
          </a:p>
          <a:p>
            <a:pPr lvl="2"/>
            <a:r>
              <a:rPr lang="en-NZ" dirty="0" smtClean="0"/>
              <a:t>Working prototypes, more formal</a:t>
            </a:r>
          </a:p>
          <a:p>
            <a:pPr lvl="2"/>
            <a:r>
              <a:rPr lang="en-NZ" dirty="0" smtClean="0"/>
              <a:t>Feedback to design team and broader project management on areas and priorities for change</a:t>
            </a:r>
          </a:p>
          <a:p>
            <a:r>
              <a:rPr lang="en-NZ" dirty="0" smtClean="0"/>
              <a:t>In product selection</a:t>
            </a:r>
          </a:p>
          <a:p>
            <a:pPr lvl="1"/>
            <a:r>
              <a:rPr lang="en-NZ" dirty="0" smtClean="0"/>
              <a:t>Will this product work for your organisation (or your client)?</a:t>
            </a:r>
          </a:p>
          <a:p>
            <a:pPr lvl="1"/>
            <a:r>
              <a:rPr lang="en-NZ" dirty="0" smtClean="0"/>
              <a:t>Where is it at variance from ideal?  Can the vendor address these issues and/or the client cope with them??</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17</a:t>
            </a:fld>
            <a:r>
              <a:rPr lang="en-GB" smtClean="0"/>
              <a:t> </a:t>
            </a:r>
            <a:endParaRPr lang="en-GB"/>
          </a:p>
        </p:txBody>
      </p:sp>
    </p:spTree>
    <p:extLst>
      <p:ext uri="{BB962C8B-B14F-4D97-AF65-F5344CB8AC3E}">
        <p14:creationId xmlns:p14="http://schemas.microsoft.com/office/powerpoint/2010/main" val="3408455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NZ" dirty="0" smtClean="0"/>
              <a:t>How to test</a:t>
            </a:r>
            <a:endParaRPr lang="en-NZ" dirty="0"/>
          </a:p>
        </p:txBody>
      </p:sp>
      <p:sp>
        <p:nvSpPr>
          <p:cNvPr id="3" name="Content Placeholder 2"/>
          <p:cNvSpPr>
            <a:spLocks noGrp="1"/>
          </p:cNvSpPr>
          <p:nvPr>
            <p:ph idx="1"/>
          </p:nvPr>
        </p:nvSpPr>
        <p:spPr>
          <a:xfrm>
            <a:off x="457200" y="1412776"/>
            <a:ext cx="8229600" cy="4590181"/>
          </a:xfrm>
        </p:spPr>
        <p:txBody>
          <a:bodyPr/>
          <a:lstStyle/>
          <a:p>
            <a:r>
              <a:rPr lang="en-NZ" dirty="0" smtClean="0"/>
              <a:t>Know what your goal is (actually this is true for all usability evaluation methods – heuristic, performance measure-based [e.g. </a:t>
            </a:r>
            <a:r>
              <a:rPr lang="en-NZ" dirty="0" err="1" smtClean="0"/>
              <a:t>Fitts</a:t>
            </a:r>
            <a:r>
              <a:rPr lang="en-NZ" dirty="0" smtClean="0"/>
              <a:t>’ Law] or participant based) </a:t>
            </a:r>
          </a:p>
          <a:p>
            <a:pPr lvl="1"/>
            <a:r>
              <a:rPr lang="en-NZ" dirty="0" smtClean="0"/>
              <a:t>Focus on whatever you believe are the key aspects, e.g.</a:t>
            </a:r>
          </a:p>
          <a:p>
            <a:pPr lvl="2"/>
            <a:r>
              <a:rPr lang="en-NZ" dirty="0" smtClean="0"/>
              <a:t>Navigation</a:t>
            </a:r>
          </a:p>
          <a:p>
            <a:pPr lvl="2"/>
            <a:r>
              <a:rPr lang="en-NZ" dirty="0" smtClean="0"/>
              <a:t>Specific</a:t>
            </a:r>
            <a:r>
              <a:rPr lang="en-NZ" baseline="0" dirty="0" smtClean="0"/>
              <a:t> task</a:t>
            </a:r>
          </a:p>
          <a:p>
            <a:pPr lvl="2"/>
            <a:r>
              <a:rPr lang="en-NZ" baseline="0" dirty="0" smtClean="0"/>
              <a:t>Perfecting a specific (novel</a:t>
            </a:r>
            <a:r>
              <a:rPr lang="en-NZ" dirty="0" smtClean="0"/>
              <a:t> or critical)</a:t>
            </a:r>
            <a:r>
              <a:rPr lang="en-NZ" baseline="0" dirty="0" smtClean="0"/>
              <a:t> control</a:t>
            </a:r>
          </a:p>
          <a:p>
            <a:r>
              <a:rPr lang="en-NZ" dirty="0" smtClean="0"/>
              <a:t>Set the task accordingly</a:t>
            </a:r>
          </a:p>
          <a:p>
            <a:r>
              <a:rPr lang="en-NZ" dirty="0" smtClean="0"/>
              <a:t>Recruit participants</a:t>
            </a:r>
          </a:p>
          <a:p>
            <a:r>
              <a:rPr lang="en-NZ" dirty="0" smtClean="0"/>
              <a:t>Observe</a:t>
            </a:r>
          </a:p>
          <a:p>
            <a:r>
              <a:rPr lang="en-NZ" dirty="0" smtClean="0"/>
              <a:t>Record </a:t>
            </a:r>
            <a:r>
              <a:rPr lang="en-NZ" dirty="0" smtClean="0"/>
              <a:t>(e.g. with specialised </a:t>
            </a:r>
            <a:r>
              <a:rPr lang="en-NZ" dirty="0" smtClean="0"/>
              <a:t>tool: </a:t>
            </a:r>
            <a:r>
              <a:rPr lang="en-NZ" dirty="0" err="1" smtClean="0"/>
              <a:t>Morae</a:t>
            </a:r>
            <a:r>
              <a:rPr lang="en-NZ" dirty="0" smtClean="0"/>
              <a:t>)</a:t>
            </a:r>
            <a:endParaRPr lang="en-NZ" dirty="0" smtClean="0"/>
          </a:p>
          <a:p>
            <a:pPr lvl="1"/>
            <a:r>
              <a:rPr lang="en-NZ" dirty="0" smtClean="0"/>
              <a:t>Co-located, or Remote </a:t>
            </a:r>
          </a:p>
        </p:txBody>
      </p:sp>
    </p:spTree>
    <p:extLst>
      <p:ext uri="{BB962C8B-B14F-4D97-AF65-F5344CB8AC3E}">
        <p14:creationId xmlns:p14="http://schemas.microsoft.com/office/powerpoint/2010/main" val="1621462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dirty="0" smtClean="0"/>
              <a:t>Old-fashioned deluxe usability lab</a:t>
            </a:r>
            <a:endParaRPr lang="en-NZ" sz="4400" dirty="0"/>
          </a:p>
        </p:txBody>
      </p:sp>
      <p:sp>
        <p:nvSpPr>
          <p:cNvPr id="3" name="Content Placeholder 2"/>
          <p:cNvSpPr>
            <a:spLocks noGrp="1"/>
          </p:cNvSpPr>
          <p:nvPr>
            <p:ph idx="1"/>
          </p:nvPr>
        </p:nvSpPr>
        <p:spPr>
          <a:xfrm>
            <a:off x="457200" y="1935163"/>
            <a:ext cx="2170584" cy="4389437"/>
          </a:xfrm>
        </p:spPr>
        <p:txBody>
          <a:bodyPr/>
          <a:lstStyle/>
          <a:p>
            <a:r>
              <a:rPr lang="en-NZ" sz="2400" dirty="0" smtClean="0"/>
              <a:t>Still, can be handy to get thorough </a:t>
            </a:r>
            <a:r>
              <a:rPr lang="en-NZ" sz="2400" dirty="0" err="1" smtClean="0"/>
              <a:t>documenta-tion</a:t>
            </a:r>
            <a:r>
              <a:rPr lang="en-NZ" sz="2400" dirty="0" smtClean="0"/>
              <a:t> of a test!</a:t>
            </a:r>
            <a:endParaRPr lang="en-NZ" sz="24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19</a:t>
            </a:fld>
            <a:r>
              <a:rPr lang="en-GB" smtClean="0"/>
              <a:t> </a:t>
            </a:r>
            <a:endParaRPr lang="en-GB"/>
          </a:p>
        </p:txBody>
      </p:sp>
      <p:pic>
        <p:nvPicPr>
          <p:cNvPr id="1026" name="Picture 2" descr="http://old.sigchi.org/chi97/proceedings/overview/tst-f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60960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8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47" y="692696"/>
            <a:ext cx="8229600" cy="1143000"/>
          </a:xfrm>
        </p:spPr>
        <p:txBody>
          <a:bodyPr>
            <a:noAutofit/>
          </a:bodyPr>
          <a:lstStyle/>
          <a:p>
            <a:pPr fontAlgn="auto">
              <a:spcAft>
                <a:spcPts val="0"/>
              </a:spcAft>
              <a:defRPr/>
            </a:pPr>
            <a:r>
              <a:rPr lang="en-NZ" sz="4400" dirty="0" smtClean="0"/>
              <a:t>What is usability?</a:t>
            </a:r>
            <a:endParaRPr lang="en-US" sz="4400" dirty="0"/>
          </a:p>
        </p:txBody>
      </p:sp>
      <p:sp>
        <p:nvSpPr>
          <p:cNvPr id="8195" name="Content Placeholder 2"/>
          <p:cNvSpPr>
            <a:spLocks noGrp="1"/>
          </p:cNvSpPr>
          <p:nvPr>
            <p:ph idx="1"/>
          </p:nvPr>
        </p:nvSpPr>
        <p:spPr>
          <a:xfrm>
            <a:off x="467853" y="1988840"/>
            <a:ext cx="8002588" cy="3687762"/>
          </a:xfrm>
        </p:spPr>
        <p:txBody>
          <a:bodyPr/>
          <a:lstStyle/>
          <a:p>
            <a:r>
              <a:rPr lang="en-US" dirty="0" smtClean="0"/>
              <a:t>Usability is the measure of the quality of a user’s experience when interacting with a product or system (www.usability.gov 2006)</a:t>
            </a:r>
          </a:p>
          <a:p>
            <a:r>
              <a:rPr lang="en-US" dirty="0" smtClean="0"/>
              <a:t>Usability is a quality attribute that assesses how easy user interfaces are to use (Nielsen 2003)</a:t>
            </a:r>
          </a:p>
        </p:txBody>
      </p:sp>
      <p:sp>
        <p:nvSpPr>
          <p:cNvPr id="4" name="Date Placeholder 3"/>
          <p:cNvSpPr>
            <a:spLocks noGrp="1"/>
          </p:cNvSpPr>
          <p:nvPr>
            <p:ph type="dt" sz="quarter" idx="10"/>
          </p:nvPr>
        </p:nvSpPr>
        <p:spPr/>
        <p:txBody>
          <a:bodyPr/>
          <a:lstStyle/>
          <a:p>
            <a:pPr>
              <a:defRPr/>
            </a:pPr>
            <a:r>
              <a:rPr lang="en-GB"/>
              <a:t>Usability Evaluations </a:t>
            </a:r>
            <a:endParaRPr lang="en-GB" dirty="0"/>
          </a:p>
        </p:txBody>
      </p:sp>
      <p:sp>
        <p:nvSpPr>
          <p:cNvPr id="5" name="Footer Placeholder 4"/>
          <p:cNvSpPr>
            <a:spLocks noGrp="1"/>
          </p:cNvSpPr>
          <p:nvPr>
            <p:ph type="ftr" sz="quarter" idx="11"/>
          </p:nvPr>
        </p:nvSpPr>
        <p:spPr/>
        <p:txBody>
          <a:bodyPr/>
          <a:lstStyle/>
          <a:p>
            <a:pPr>
              <a:defRPr/>
            </a:pPr>
            <a:r>
              <a:rPr lang="en-GB"/>
              <a:t>			    		 </a:t>
            </a:r>
            <a:fld id="{09162ABD-4C81-4334-831F-13C3738D0A45}" type="slidenum">
              <a:rPr lang="en-GB"/>
              <a:pPr>
                <a:defRPr/>
              </a:pPr>
              <a:t>2</a:t>
            </a:fld>
            <a:r>
              <a:rPr lang="en-GB"/>
              <a:t> </a:t>
            </a:r>
          </a:p>
        </p:txBody>
      </p:sp>
    </p:spTree>
    <p:extLst>
      <p:ext uri="{BB962C8B-B14F-4D97-AF65-F5344CB8AC3E}">
        <p14:creationId xmlns:p14="http://schemas.microsoft.com/office/powerpoint/2010/main" val="1139543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4474840" cy="2076078"/>
          </a:xfrm>
        </p:spPr>
        <p:txBody>
          <a:bodyPr/>
          <a:lstStyle/>
          <a:p>
            <a:r>
              <a:rPr lang="en-NZ" dirty="0" smtClean="0"/>
              <a:t>Remote usability testing</a:t>
            </a:r>
            <a:endParaRPr lang="en-NZ" dirty="0"/>
          </a:p>
        </p:txBody>
      </p:sp>
      <p:sp>
        <p:nvSpPr>
          <p:cNvPr id="3" name="Content Placeholder 2"/>
          <p:cNvSpPr>
            <a:spLocks noGrp="1"/>
          </p:cNvSpPr>
          <p:nvPr>
            <p:ph idx="1"/>
          </p:nvPr>
        </p:nvSpPr>
        <p:spPr>
          <a:xfrm>
            <a:off x="457200" y="2924944"/>
            <a:ext cx="4402832" cy="3399656"/>
          </a:xfrm>
        </p:spPr>
        <p:txBody>
          <a:bodyPr/>
          <a:lstStyle/>
          <a:p>
            <a:r>
              <a:rPr lang="en-NZ" dirty="0" smtClean="0"/>
              <a:t>Nowadays you can do a usability test with all or part of the evaluation team in another country!</a:t>
            </a:r>
          </a:p>
          <a:p>
            <a:pPr lvl="1"/>
            <a:r>
              <a:rPr lang="en-NZ" dirty="0" smtClean="0"/>
              <a:t>Log audio and video of user</a:t>
            </a:r>
          </a:p>
          <a:p>
            <a:pPr lvl="1"/>
            <a:r>
              <a:rPr lang="en-NZ" dirty="0" smtClean="0"/>
              <a:t>And log synchronized video of action on screen</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20</a:t>
            </a:fld>
            <a:r>
              <a:rPr lang="en-GB" smtClean="0"/>
              <a:t> </a:t>
            </a:r>
            <a:endParaRPr lang="en-GB"/>
          </a:p>
        </p:txBody>
      </p:sp>
      <p:pic>
        <p:nvPicPr>
          <p:cNvPr id="2050" name="Picture 2" descr="http://upload.wikimedia.org/wikipedia/commons/a/a7/Study_particip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2656"/>
            <a:ext cx="3738415"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6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NZ" dirty="0" smtClean="0"/>
              <a:t>What You Learn</a:t>
            </a:r>
            <a:endParaRPr lang="en-NZ" dirty="0"/>
          </a:p>
        </p:txBody>
      </p:sp>
      <p:sp>
        <p:nvSpPr>
          <p:cNvPr id="3" name="Content Placeholder 2"/>
          <p:cNvSpPr>
            <a:spLocks noGrp="1"/>
          </p:cNvSpPr>
          <p:nvPr>
            <p:ph idx="1"/>
          </p:nvPr>
        </p:nvSpPr>
        <p:spPr>
          <a:xfrm>
            <a:off x="457200" y="1562969"/>
            <a:ext cx="8229600" cy="4590181"/>
          </a:xfrm>
        </p:spPr>
        <p:txBody>
          <a:bodyPr/>
          <a:lstStyle/>
          <a:p>
            <a:r>
              <a:rPr lang="en-NZ" dirty="0" smtClean="0"/>
              <a:t>About completing routine tasks successfully </a:t>
            </a:r>
          </a:p>
          <a:p>
            <a:pPr lvl="1"/>
            <a:r>
              <a:rPr lang="en-NZ" dirty="0" smtClean="0"/>
              <a:t>How long it takes to do that</a:t>
            </a:r>
          </a:p>
          <a:p>
            <a:pPr lvl="1"/>
            <a:r>
              <a:rPr lang="en-NZ" dirty="0" smtClean="0"/>
              <a:t>Where people run into trouble</a:t>
            </a:r>
          </a:p>
          <a:p>
            <a:pPr lvl="1"/>
            <a:r>
              <a:rPr lang="en-NZ" dirty="0" smtClean="0"/>
              <a:t>What sort of errors they make  </a:t>
            </a:r>
          </a:p>
          <a:p>
            <a:r>
              <a:rPr lang="en-NZ" dirty="0" smtClean="0"/>
              <a:t>How satisfied participants are with your interface</a:t>
            </a:r>
          </a:p>
          <a:p>
            <a:r>
              <a:rPr lang="en-NZ" dirty="0" smtClean="0"/>
              <a:t>Helps to identify changes required to improve user performance </a:t>
            </a:r>
          </a:p>
          <a:p>
            <a:pPr lvl="1"/>
            <a:r>
              <a:rPr lang="en-NZ" dirty="0" smtClean="0"/>
              <a:t>Alas, finding a problem doesn’t automatically hand you the answer, but at least gives you a focus for re-design</a:t>
            </a:r>
            <a:r>
              <a:rPr lang="en-NZ" dirty="0"/>
              <a:t> </a:t>
            </a:r>
            <a:r>
              <a:rPr lang="en-NZ" dirty="0" smtClean="0"/>
              <a:t>/ iterative refinement</a:t>
            </a:r>
          </a:p>
          <a:p>
            <a:r>
              <a:rPr lang="en-NZ" dirty="0" smtClean="0"/>
              <a:t>Measures the performance to see if it meets your usability objectives</a:t>
            </a:r>
            <a:endParaRPr lang="en-NZ" dirty="0"/>
          </a:p>
        </p:txBody>
      </p:sp>
    </p:spTree>
    <p:extLst>
      <p:ext uri="{BB962C8B-B14F-4D97-AF65-F5344CB8AC3E}">
        <p14:creationId xmlns:p14="http://schemas.microsoft.com/office/powerpoint/2010/main" val="3736950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Making Use of What You Learn</a:t>
            </a:r>
            <a:endParaRPr lang="en-NZ" dirty="0"/>
          </a:p>
        </p:txBody>
      </p:sp>
      <p:sp>
        <p:nvSpPr>
          <p:cNvPr id="3" name="Content Placeholder 2"/>
          <p:cNvSpPr>
            <a:spLocks noGrp="1"/>
          </p:cNvSpPr>
          <p:nvPr>
            <p:ph idx="1"/>
          </p:nvPr>
        </p:nvSpPr>
        <p:spPr>
          <a:xfrm>
            <a:off x="457200" y="1935163"/>
            <a:ext cx="8229600" cy="4590181"/>
          </a:xfrm>
        </p:spPr>
        <p:txBody>
          <a:bodyPr>
            <a:normAutofit fontScale="92500" lnSpcReduction="10000"/>
          </a:bodyPr>
          <a:lstStyle/>
          <a:p>
            <a:r>
              <a:rPr lang="en-NZ" dirty="0" smtClean="0"/>
              <a:t>Someone designed what you are testing</a:t>
            </a:r>
          </a:p>
          <a:p>
            <a:pPr lvl="1"/>
            <a:r>
              <a:rPr lang="en-NZ" dirty="0" smtClean="0"/>
              <a:t>They may be defensive / offended that their design isn’t already perfect. </a:t>
            </a:r>
          </a:p>
          <a:p>
            <a:pPr lvl="1"/>
            <a:r>
              <a:rPr lang="en-NZ" dirty="0" smtClean="0"/>
              <a:t>Usability testing is not just a milestone to be checked off on the project schedule. The team must consider the findings, set priorities, and change the prototype or site based on what happened in the usability test.</a:t>
            </a:r>
          </a:p>
          <a:p>
            <a:pPr lvl="1"/>
            <a:endParaRPr lang="en-NZ" dirty="0" smtClean="0"/>
          </a:p>
          <a:p>
            <a:r>
              <a:rPr lang="en-NZ" dirty="0" smtClean="0"/>
              <a:t>Find the Best Solution</a:t>
            </a:r>
          </a:p>
          <a:p>
            <a:pPr lvl="1"/>
            <a:r>
              <a:rPr lang="en-NZ" dirty="0" smtClean="0"/>
              <a:t>Most projects, including designing or revising computer interaction, have to deal with constraints of time, budget, and resources. Balancing all those is one of the major challenges of most projects.</a:t>
            </a:r>
          </a:p>
        </p:txBody>
      </p:sp>
    </p:spTree>
    <p:extLst>
      <p:ext uri="{BB962C8B-B14F-4D97-AF65-F5344CB8AC3E}">
        <p14:creationId xmlns:p14="http://schemas.microsoft.com/office/powerpoint/2010/main" val="3610104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NZ" dirty="0" smtClean="0"/>
              <a:t>Usability testing results</a:t>
            </a:r>
            <a:endParaRPr lang="en-NZ" dirty="0"/>
          </a:p>
        </p:txBody>
      </p:sp>
      <p:sp>
        <p:nvSpPr>
          <p:cNvPr id="3" name="Content Placeholder 2"/>
          <p:cNvSpPr>
            <a:spLocks noGrp="1"/>
          </p:cNvSpPr>
          <p:nvPr>
            <p:ph idx="1"/>
          </p:nvPr>
        </p:nvSpPr>
        <p:spPr>
          <a:xfrm>
            <a:off x="457200" y="1778993"/>
            <a:ext cx="8229600" cy="4389437"/>
          </a:xfrm>
        </p:spPr>
        <p:txBody>
          <a:bodyPr/>
          <a:lstStyle/>
          <a:p>
            <a:r>
              <a:rPr lang="en-NZ" dirty="0" smtClean="0"/>
              <a:t>Tabulate what you find (again, also true for other usability evaluation – e.g. scores on heuristics)</a:t>
            </a:r>
          </a:p>
          <a:p>
            <a:pPr lvl="1"/>
            <a:r>
              <a:rPr lang="en-NZ" dirty="0" smtClean="0"/>
              <a:t>Individual and mean scores of performance measure, error/problem counts, and questionnaire responses</a:t>
            </a:r>
          </a:p>
          <a:p>
            <a:pPr lvl="1"/>
            <a:r>
              <a:rPr lang="en-NZ" dirty="0" smtClean="0"/>
              <a:t>On a larger scale you may use statistics such as 95% confidence intervals and ANOVA versus ‘control’ (comparison) type of interface</a:t>
            </a:r>
          </a:p>
          <a:p>
            <a:r>
              <a:rPr lang="en-NZ" dirty="0" smtClean="0"/>
              <a:t>Include video</a:t>
            </a:r>
          </a:p>
          <a:p>
            <a:pPr lvl="1"/>
            <a:r>
              <a:rPr lang="en-NZ" dirty="0" smtClean="0"/>
              <a:t>Otherwise the designers might not believe your ‘spin’</a:t>
            </a:r>
          </a:p>
          <a:p>
            <a:r>
              <a:rPr lang="en-NZ" dirty="0" smtClean="0"/>
              <a:t>Reach conclusions</a:t>
            </a:r>
          </a:p>
          <a:p>
            <a:pPr lvl="1"/>
            <a:r>
              <a:rPr lang="en-NZ" dirty="0" smtClean="0"/>
              <a:t>Summarise the data into major (and minor) issues</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23</a:t>
            </a:fld>
            <a:r>
              <a:rPr lang="en-GB" smtClean="0"/>
              <a:t> </a:t>
            </a:r>
            <a:endParaRPr lang="en-GB"/>
          </a:p>
        </p:txBody>
      </p:sp>
    </p:spTree>
    <p:extLst>
      <p:ext uri="{BB962C8B-B14F-4D97-AF65-F5344CB8AC3E}">
        <p14:creationId xmlns:p14="http://schemas.microsoft.com/office/powerpoint/2010/main" val="3828908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90" y="476672"/>
            <a:ext cx="8229600" cy="1143000"/>
          </a:xfrm>
        </p:spPr>
        <p:txBody>
          <a:bodyPr/>
          <a:lstStyle/>
          <a:p>
            <a:pPr algn="ctr"/>
            <a:r>
              <a:rPr lang="en-NZ" dirty="0" smtClean="0"/>
              <a:t>Iterative evaluation</a:t>
            </a:r>
            <a:endParaRPr lang="en-NZ" dirty="0"/>
          </a:p>
        </p:txBody>
      </p:sp>
      <p:sp>
        <p:nvSpPr>
          <p:cNvPr id="3" name="Content Placeholder 2"/>
          <p:cNvSpPr>
            <a:spLocks noGrp="1"/>
          </p:cNvSpPr>
          <p:nvPr>
            <p:ph idx="1"/>
          </p:nvPr>
        </p:nvSpPr>
        <p:spPr>
          <a:xfrm>
            <a:off x="480590" y="1628800"/>
            <a:ext cx="8229600" cy="4389437"/>
          </a:xfrm>
        </p:spPr>
        <p:txBody>
          <a:bodyPr/>
          <a:lstStyle/>
          <a:p>
            <a:r>
              <a:rPr lang="en-NZ" dirty="0" smtClean="0"/>
              <a:t>Big problems mask little ones</a:t>
            </a:r>
            <a:r>
              <a:rPr lang="en-NZ" sz="2000" dirty="0" smtClean="0"/>
              <a:t> (sample from Beryl’s work)</a:t>
            </a:r>
            <a:endParaRPr lang="en-NZ"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78" y="2218549"/>
            <a:ext cx="81248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77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20" y="197768"/>
            <a:ext cx="8229600" cy="1143000"/>
          </a:xfrm>
        </p:spPr>
        <p:txBody>
          <a:bodyPr/>
          <a:lstStyle/>
          <a:p>
            <a:pPr algn="ctr"/>
            <a:r>
              <a:rPr lang="en-NZ" dirty="0" smtClean="0"/>
              <a:t>Improved User Satisfaction!</a:t>
            </a:r>
            <a:endParaRPr lang="en-NZ" dirty="0"/>
          </a:p>
        </p:txBody>
      </p:sp>
      <p:sp>
        <p:nvSpPr>
          <p:cNvPr id="3" name="Content Placeholder 2"/>
          <p:cNvSpPr>
            <a:spLocks noGrp="1"/>
          </p:cNvSpPr>
          <p:nvPr>
            <p:ph idx="1"/>
          </p:nvPr>
        </p:nvSpPr>
        <p:spPr/>
        <p:txBody>
          <a:bodyPr/>
          <a:lstStyle/>
          <a:p>
            <a:endParaRPr lang="en-NZ"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21365"/>
            <a:ext cx="8509556" cy="5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58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Karl"/>
          <p:cNvPicPr>
            <a:picLocks noChangeAspect="1" noChangeArrowheads="1"/>
          </p:cNvPicPr>
          <p:nvPr/>
        </p:nvPicPr>
        <p:blipFill>
          <a:blip r:embed="rId2"/>
          <a:srcRect/>
          <a:stretch>
            <a:fillRect/>
          </a:stretch>
        </p:blipFill>
        <p:spPr bwMode="auto">
          <a:xfrm>
            <a:off x="899592" y="19473"/>
            <a:ext cx="8092008" cy="6135345"/>
          </a:xfrm>
          <a:prstGeom prst="rect">
            <a:avLst/>
          </a:prstGeom>
          <a:noFill/>
          <a:ln w="9525">
            <a:noFill/>
            <a:miter lim="800000"/>
            <a:headEnd/>
            <a:tailEnd/>
          </a:ln>
        </p:spPr>
      </p:pic>
      <p:sp>
        <p:nvSpPr>
          <p:cNvPr id="5" name="TextBox 4"/>
          <p:cNvSpPr txBox="1"/>
          <p:nvPr/>
        </p:nvSpPr>
        <p:spPr>
          <a:xfrm>
            <a:off x="728464" y="6214165"/>
            <a:ext cx="7011888" cy="646331"/>
          </a:xfrm>
          <a:prstGeom prst="rect">
            <a:avLst/>
          </a:prstGeom>
          <a:noFill/>
        </p:spPr>
        <p:txBody>
          <a:bodyPr wrap="square" rtlCol="0">
            <a:spAutoFit/>
          </a:bodyPr>
          <a:lstStyle/>
          <a:p>
            <a:pPr algn="l"/>
            <a:r>
              <a:rPr lang="en-NZ" dirty="0" smtClean="0"/>
              <a:t>Example of a </a:t>
            </a:r>
            <a:r>
              <a:rPr lang="en-NZ" dirty="0" err="1" smtClean="0"/>
              <a:t>Morae</a:t>
            </a:r>
            <a:r>
              <a:rPr lang="en-NZ" dirty="0" smtClean="0"/>
              <a:t> screen</a:t>
            </a:r>
            <a:br>
              <a:rPr lang="en-NZ" dirty="0" smtClean="0"/>
            </a:br>
            <a:r>
              <a:rPr lang="en-NZ" dirty="0" smtClean="0"/>
              <a:t>(real GP, actor as patient, cardiovascular risk assessment task) </a:t>
            </a:r>
            <a:endParaRPr lang="en-NZ" dirty="0"/>
          </a:p>
        </p:txBody>
      </p:sp>
    </p:spTree>
    <p:extLst>
      <p:ext uri="{BB962C8B-B14F-4D97-AF65-F5344CB8AC3E}">
        <p14:creationId xmlns:p14="http://schemas.microsoft.com/office/powerpoint/2010/main" val="3382652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980729"/>
            <a:ext cx="7125162" cy="5343872"/>
          </a:xfrm>
        </p:spPr>
      </p:pic>
      <p:sp>
        <p:nvSpPr>
          <p:cNvPr id="2" name="Title 1"/>
          <p:cNvSpPr>
            <a:spLocks noGrp="1"/>
          </p:cNvSpPr>
          <p:nvPr>
            <p:ph type="title"/>
          </p:nvPr>
        </p:nvSpPr>
        <p:spPr>
          <a:xfrm>
            <a:off x="467544" y="764704"/>
            <a:ext cx="8229600" cy="1143000"/>
          </a:xfrm>
          <a:solidFill>
            <a:schemeClr val="bg2"/>
          </a:solidFill>
        </p:spPr>
        <p:txBody>
          <a:bodyPr/>
          <a:lstStyle/>
          <a:p>
            <a:r>
              <a:rPr lang="en-NZ" sz="4000" dirty="0" smtClean="0"/>
              <a:t>A recent informal expert review finding</a:t>
            </a:r>
            <a:endParaRPr lang="en-NZ" sz="40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27</a:t>
            </a:fld>
            <a:r>
              <a:rPr lang="en-GB" smtClean="0"/>
              <a:t> </a:t>
            </a:r>
            <a:endParaRPr lang="en-GB"/>
          </a:p>
        </p:txBody>
      </p:sp>
    </p:spTree>
    <p:extLst>
      <p:ext uri="{BB962C8B-B14F-4D97-AF65-F5344CB8AC3E}">
        <p14:creationId xmlns:p14="http://schemas.microsoft.com/office/powerpoint/2010/main" val="328485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pPr algn="ctr"/>
            <a:r>
              <a:rPr lang="en-NZ" dirty="0" smtClean="0"/>
              <a:t>Test Planning</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A good plan is absolutely essential for a good test and defendable results</a:t>
            </a:r>
            <a:endParaRPr lang="en-NZ" dirty="0"/>
          </a:p>
          <a:p>
            <a:r>
              <a:rPr lang="en-NZ" dirty="0" smtClean="0"/>
              <a:t>The higher the stakes, the better the plan needs to be</a:t>
            </a:r>
          </a:p>
          <a:p>
            <a:pPr lvl="1"/>
            <a:r>
              <a:rPr lang="en-NZ" dirty="0" smtClean="0"/>
              <a:t>In early iteration for design it might be quite informal</a:t>
            </a:r>
          </a:p>
          <a:p>
            <a:pPr lvl="2"/>
            <a:r>
              <a:rPr lang="en-NZ" dirty="0" smtClean="0"/>
              <a:t>Remember: test early and often</a:t>
            </a:r>
          </a:p>
          <a:p>
            <a:pPr lvl="1"/>
            <a:r>
              <a:rPr lang="en-NZ" dirty="0" smtClean="0"/>
              <a:t>As we move from design to prototype to pre-market product the formality picks up</a:t>
            </a:r>
          </a:p>
          <a:p>
            <a:pPr lvl="1"/>
            <a:r>
              <a:rPr lang="en-NZ" dirty="0" smtClean="0"/>
              <a:t>Can also do formal testing as part of product selection, too</a:t>
            </a:r>
          </a:p>
          <a:p>
            <a:pPr lvl="2"/>
            <a:r>
              <a:rPr lang="en-NZ" dirty="0" smtClean="0"/>
              <a:t>It’s much more common to be selecting a product to get a job done than to be perfecting a product for market</a:t>
            </a:r>
          </a:p>
          <a:p>
            <a:pPr lvl="2"/>
            <a:r>
              <a:rPr lang="en-NZ" dirty="0" smtClean="0"/>
              <a:t>Even a software shop might purchase a leave booking system</a:t>
            </a:r>
            <a:endParaRPr lang="en-NZ" dirty="0"/>
          </a:p>
        </p:txBody>
      </p:sp>
    </p:spTree>
    <p:extLst>
      <p:ext uri="{BB962C8B-B14F-4D97-AF65-F5344CB8AC3E}">
        <p14:creationId xmlns:p14="http://schemas.microsoft.com/office/powerpoint/2010/main" val="1692758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NZ" dirty="0" smtClean="0"/>
              <a:t>Selecting ‘users’</a:t>
            </a:r>
            <a:endParaRPr lang="en-NZ" dirty="0"/>
          </a:p>
        </p:txBody>
      </p:sp>
      <p:sp>
        <p:nvSpPr>
          <p:cNvPr id="3" name="Content Placeholder 2"/>
          <p:cNvSpPr>
            <a:spLocks noGrp="1"/>
          </p:cNvSpPr>
          <p:nvPr>
            <p:ph idx="1"/>
          </p:nvPr>
        </p:nvSpPr>
        <p:spPr>
          <a:xfrm>
            <a:off x="457200" y="1562969"/>
            <a:ext cx="8229600" cy="4389437"/>
          </a:xfrm>
        </p:spPr>
        <p:txBody>
          <a:bodyPr/>
          <a:lstStyle/>
          <a:p>
            <a:r>
              <a:rPr lang="en-NZ" sz="2400" dirty="0" smtClean="0"/>
              <a:t>Who are the users for a usability test?</a:t>
            </a:r>
          </a:p>
          <a:p>
            <a:r>
              <a:rPr lang="en-NZ" sz="2400" dirty="0" smtClean="0"/>
              <a:t>People you can get!</a:t>
            </a:r>
          </a:p>
          <a:p>
            <a:pPr lvl="1"/>
            <a:r>
              <a:rPr lang="en-NZ" sz="2000" dirty="0" smtClean="0"/>
              <a:t>Have a recruitment plan</a:t>
            </a:r>
          </a:p>
          <a:p>
            <a:pPr lvl="2"/>
            <a:r>
              <a:rPr lang="en-NZ" sz="2000" dirty="0" smtClean="0"/>
              <a:t>Dissemination, incentive</a:t>
            </a:r>
          </a:p>
          <a:p>
            <a:pPr lvl="1"/>
            <a:r>
              <a:rPr lang="en-NZ" sz="2000" dirty="0" smtClean="0"/>
              <a:t>Runs into research ethics – do they know what they’re in for?  Can they say no?</a:t>
            </a:r>
          </a:p>
          <a:p>
            <a:r>
              <a:rPr lang="en-NZ" sz="2400" dirty="0" smtClean="0"/>
              <a:t>Are they representative of your intended user base?</a:t>
            </a:r>
          </a:p>
          <a:p>
            <a:pPr lvl="1"/>
            <a:r>
              <a:rPr lang="en-NZ" sz="2000" dirty="0" smtClean="0"/>
              <a:t>YOU, for instance, are probably almost perfectly wrong for it (IDE interfaces aside) in terms of skills and intrinsic understanding of the product and its design (you know too much!)</a:t>
            </a:r>
          </a:p>
          <a:p>
            <a:r>
              <a:rPr lang="en-NZ" sz="2400" dirty="0" smtClean="0"/>
              <a:t>Heuristic evaluation and performance measurement are (valuable!) ways to side-step the issue of user selection</a:t>
            </a:r>
          </a:p>
          <a:p>
            <a:pPr lvl="1"/>
            <a:r>
              <a:rPr lang="en-NZ" sz="2000" dirty="0" smtClean="0"/>
              <a:t>Replace user with an expert, or a model</a:t>
            </a:r>
            <a:endParaRPr lang="en-NZ" sz="20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29</a:t>
            </a:fld>
            <a:r>
              <a:rPr lang="en-GB" smtClean="0"/>
              <a:t> </a:t>
            </a:r>
            <a:endParaRPr lang="en-GB"/>
          </a:p>
        </p:txBody>
      </p:sp>
    </p:spTree>
    <p:extLst>
      <p:ext uri="{BB962C8B-B14F-4D97-AF65-F5344CB8AC3E}">
        <p14:creationId xmlns:p14="http://schemas.microsoft.com/office/powerpoint/2010/main" val="415356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NZ" sz="4400" dirty="0" smtClean="0"/>
              <a:t>Usability Factors</a:t>
            </a:r>
          </a:p>
        </p:txBody>
      </p:sp>
      <p:sp>
        <p:nvSpPr>
          <p:cNvPr id="9219" name="Rectangle 3"/>
          <p:cNvSpPr>
            <a:spLocks noGrp="1" noChangeArrowheads="1"/>
          </p:cNvSpPr>
          <p:nvPr>
            <p:ph idx="1"/>
          </p:nvPr>
        </p:nvSpPr>
        <p:spPr>
          <a:xfrm>
            <a:off x="467544" y="1935163"/>
            <a:ext cx="8219256" cy="4806205"/>
          </a:xfrm>
        </p:spPr>
        <p:txBody>
          <a:bodyPr>
            <a:normAutofit fontScale="70000" lnSpcReduction="20000"/>
          </a:bodyPr>
          <a:lstStyle/>
          <a:p>
            <a:pPr>
              <a:lnSpc>
                <a:spcPct val="90000"/>
              </a:lnSpc>
            </a:pPr>
            <a:r>
              <a:rPr lang="en-NZ" b="1" dirty="0"/>
              <a:t>Fit for use </a:t>
            </a:r>
            <a:r>
              <a:rPr lang="en-NZ" dirty="0"/>
              <a:t>(or </a:t>
            </a:r>
            <a:r>
              <a:rPr lang="en-NZ" dirty="0" smtClean="0"/>
              <a:t>functionality) – </a:t>
            </a:r>
            <a:r>
              <a:rPr lang="en-NZ" dirty="0"/>
              <a:t>Can the system </a:t>
            </a:r>
            <a:r>
              <a:rPr lang="en-NZ" dirty="0" smtClean="0"/>
              <a:t>support </a:t>
            </a:r>
            <a:r>
              <a:rPr lang="en-NZ" dirty="0"/>
              <a:t>the tasks that the user wants to perform</a:t>
            </a:r>
          </a:p>
          <a:p>
            <a:pPr lvl="1">
              <a:lnSpc>
                <a:spcPct val="90000"/>
              </a:lnSpc>
            </a:pPr>
            <a:endParaRPr lang="en-NZ" dirty="0" smtClean="0"/>
          </a:p>
          <a:p>
            <a:r>
              <a:rPr lang="en-NZ" b="1" dirty="0" smtClean="0"/>
              <a:t>Ease of learning</a:t>
            </a:r>
            <a:r>
              <a:rPr lang="en-NZ" dirty="0" smtClean="0"/>
              <a:t> - How fast can a user who has never seen the user interface before learn it sufficiently well to accomplish basic tasks?</a:t>
            </a:r>
          </a:p>
          <a:p>
            <a:endParaRPr lang="en-NZ" dirty="0" smtClean="0"/>
          </a:p>
          <a:p>
            <a:r>
              <a:rPr lang="en-NZ" b="1" dirty="0" smtClean="0"/>
              <a:t>Efficiency of use</a:t>
            </a:r>
            <a:r>
              <a:rPr lang="en-NZ" dirty="0" smtClean="0"/>
              <a:t> - Once an experienced user has learned to use the system, how fast can he or she accomplish tasks?</a:t>
            </a:r>
          </a:p>
          <a:p>
            <a:endParaRPr lang="en-NZ" dirty="0" smtClean="0"/>
          </a:p>
          <a:p>
            <a:r>
              <a:rPr lang="en-NZ" b="1" dirty="0" smtClean="0"/>
              <a:t>Memorability</a:t>
            </a:r>
            <a:r>
              <a:rPr lang="en-NZ" dirty="0" smtClean="0"/>
              <a:t> - If a user has used the system before, can he or she remember enough to use it effectively the next time or does the user have to start over again learning everything?</a:t>
            </a:r>
          </a:p>
          <a:p>
            <a:endParaRPr lang="en-NZ" dirty="0" smtClean="0"/>
          </a:p>
          <a:p>
            <a:r>
              <a:rPr lang="en-NZ" b="1" dirty="0" smtClean="0"/>
              <a:t>Error frequency and severity</a:t>
            </a:r>
            <a:r>
              <a:rPr lang="en-NZ" dirty="0" smtClean="0"/>
              <a:t> - How often do users make errors while using the system, how serious are these errors, and how do users recover from these errors?</a:t>
            </a:r>
          </a:p>
          <a:p>
            <a:endParaRPr lang="en-NZ" dirty="0" smtClean="0"/>
          </a:p>
          <a:p>
            <a:r>
              <a:rPr lang="en-NZ" b="1" dirty="0" smtClean="0"/>
              <a:t>Subjective satisfaction</a:t>
            </a:r>
            <a:r>
              <a:rPr lang="en-NZ" dirty="0" smtClean="0"/>
              <a:t> - How much does the user </a:t>
            </a:r>
            <a:r>
              <a:rPr lang="en-NZ" i="1" dirty="0" smtClean="0"/>
              <a:t>like</a:t>
            </a:r>
            <a:r>
              <a:rPr lang="en-NZ" dirty="0" smtClean="0"/>
              <a:t> using the system?</a:t>
            </a:r>
            <a:endParaRPr lang="en-NZ" dirty="0"/>
          </a:p>
        </p:txBody>
      </p:sp>
      <p:sp>
        <p:nvSpPr>
          <p:cNvPr id="4099" name="Footer Placeholder 4"/>
          <p:cNvSpPr>
            <a:spLocks noGrp="1"/>
          </p:cNvSpPr>
          <p:nvPr>
            <p:ph type="ftr" sz="quarter" idx="11"/>
          </p:nvPr>
        </p:nvSpPr>
        <p:spPr/>
        <p:txBody>
          <a:bodyPr/>
          <a:lstStyle/>
          <a:p>
            <a:pPr>
              <a:defRPr/>
            </a:pPr>
            <a:r>
              <a:rPr lang="en-GB"/>
              <a:t>			    		 </a:t>
            </a:r>
            <a:fld id="{14D24D9E-B72B-4FFC-95D4-7D820866B09E}" type="slidenum">
              <a:rPr lang="en-GB"/>
              <a:pPr>
                <a:defRPr/>
              </a:pPr>
              <a:t>3</a:t>
            </a:fld>
            <a:r>
              <a:rPr lang="en-GB"/>
              <a:t> </a:t>
            </a:r>
          </a:p>
        </p:txBody>
      </p:sp>
      <p:sp>
        <p:nvSpPr>
          <p:cNvPr id="5" name="Date Placeholder 3"/>
          <p:cNvSpPr>
            <a:spLocks noGrp="1"/>
          </p:cNvSpPr>
          <p:nvPr>
            <p:ph type="dt" sz="half" idx="10"/>
          </p:nvPr>
        </p:nvSpPr>
        <p:spPr>
          <a:xfrm>
            <a:off x="457200" y="6356350"/>
            <a:ext cx="2133600" cy="365125"/>
          </a:xfrm>
        </p:spPr>
        <p:txBody>
          <a:bodyPr/>
          <a:lstStyle/>
          <a:p>
            <a:pPr>
              <a:defRPr/>
            </a:pPr>
            <a:r>
              <a:rPr lang="en-GB" smtClean="0"/>
              <a:t>Usability Evaluations </a:t>
            </a:r>
            <a:endParaRPr lang="en-GB" dirty="0"/>
          </a:p>
        </p:txBody>
      </p:sp>
    </p:spTree>
    <p:extLst>
      <p:ext uri="{BB962C8B-B14F-4D97-AF65-F5344CB8AC3E}">
        <p14:creationId xmlns:p14="http://schemas.microsoft.com/office/powerpoint/2010/main" val="1165424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NZ" dirty="0" smtClean="0"/>
              <a:t>Task Selection</a:t>
            </a:r>
            <a:endParaRPr lang="en-NZ" dirty="0"/>
          </a:p>
        </p:txBody>
      </p:sp>
      <p:sp>
        <p:nvSpPr>
          <p:cNvPr id="3" name="Content Placeholder 2"/>
          <p:cNvSpPr>
            <a:spLocks noGrp="1"/>
          </p:cNvSpPr>
          <p:nvPr>
            <p:ph idx="1"/>
          </p:nvPr>
        </p:nvSpPr>
        <p:spPr>
          <a:xfrm>
            <a:off x="457200" y="1706985"/>
            <a:ext cx="8363272" cy="4389437"/>
          </a:xfrm>
        </p:spPr>
        <p:txBody>
          <a:bodyPr/>
          <a:lstStyle/>
          <a:p>
            <a:r>
              <a:rPr lang="en-NZ" dirty="0" smtClean="0"/>
              <a:t>Utterly central to what you will learn in the usability test</a:t>
            </a:r>
          </a:p>
          <a:p>
            <a:r>
              <a:rPr lang="en-NZ" dirty="0" smtClean="0"/>
              <a:t>There just isn’t time / resources to do usability testing on everything</a:t>
            </a:r>
          </a:p>
          <a:p>
            <a:r>
              <a:rPr lang="en-NZ" dirty="0" smtClean="0"/>
              <a:t>Select the tasks that are ‘make-or-break’ for the application</a:t>
            </a:r>
          </a:p>
          <a:p>
            <a:r>
              <a:rPr lang="en-NZ" dirty="0" smtClean="0"/>
              <a:t>You’re looking for the </a:t>
            </a:r>
            <a:r>
              <a:rPr lang="en-NZ" i="1" dirty="0" smtClean="0"/>
              <a:t>risk</a:t>
            </a:r>
            <a:endParaRPr lang="en-NZ" dirty="0" smtClean="0"/>
          </a:p>
          <a:p>
            <a:pPr lvl="1"/>
            <a:r>
              <a:rPr lang="en-NZ" dirty="0" smtClean="0"/>
              <a:t>What’s novel?  What will differentiate this product?</a:t>
            </a:r>
          </a:p>
          <a:p>
            <a:pPr lvl="1"/>
            <a:r>
              <a:rPr lang="en-NZ" dirty="0" smtClean="0"/>
              <a:t>If you’re in a ‘safe’ zone where you’re emulating well-established interaction patterns, then you’ll learn less</a:t>
            </a:r>
          </a:p>
          <a:p>
            <a:pPr lvl="2"/>
            <a:r>
              <a:rPr lang="en-NZ" dirty="0" smtClean="0"/>
              <a:t>Then again, still can be important to check that you got it right!</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30</a:t>
            </a:fld>
            <a:r>
              <a:rPr lang="en-GB" smtClean="0"/>
              <a:t> </a:t>
            </a:r>
            <a:endParaRPr lang="en-GB"/>
          </a:p>
        </p:txBody>
      </p:sp>
    </p:spTree>
    <p:extLst>
      <p:ext uri="{BB962C8B-B14F-4D97-AF65-F5344CB8AC3E}">
        <p14:creationId xmlns:p14="http://schemas.microsoft.com/office/powerpoint/2010/main" val="4283401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Questionnaire</a:t>
            </a:r>
            <a:endParaRPr lang="en-NZ" dirty="0"/>
          </a:p>
        </p:txBody>
      </p:sp>
      <p:sp>
        <p:nvSpPr>
          <p:cNvPr id="3" name="Content Placeholder 2"/>
          <p:cNvSpPr>
            <a:spLocks noGrp="1"/>
          </p:cNvSpPr>
          <p:nvPr>
            <p:ph idx="1"/>
          </p:nvPr>
        </p:nvSpPr>
        <p:spPr>
          <a:xfrm>
            <a:off x="457200" y="1935163"/>
            <a:ext cx="8229600" cy="4734197"/>
          </a:xfrm>
        </p:spPr>
        <p:txBody>
          <a:bodyPr/>
          <a:lstStyle/>
          <a:p>
            <a:r>
              <a:rPr lang="en-NZ" dirty="0" smtClean="0"/>
              <a:t>The easiest way to gather satisfaction data is a questionnaire</a:t>
            </a:r>
          </a:p>
          <a:p>
            <a:r>
              <a:rPr lang="en-NZ" dirty="0" smtClean="0"/>
              <a:t>There are several ‘standard’ questionnaires</a:t>
            </a:r>
          </a:p>
          <a:p>
            <a:pPr lvl="1"/>
            <a:r>
              <a:rPr lang="en-NZ" sz="2000" dirty="0" smtClean="0">
                <a:hlinkClick r:id="rId2"/>
              </a:rPr>
              <a:t>http://www.usabilitynet.org/trump/documents/Suschapt.doc</a:t>
            </a:r>
            <a:r>
              <a:rPr lang="en-NZ" sz="2000" dirty="0" smtClean="0"/>
              <a:t> </a:t>
            </a:r>
          </a:p>
          <a:p>
            <a:pPr lvl="1"/>
            <a:r>
              <a:rPr lang="en-NZ" sz="2000" dirty="0">
                <a:hlinkClick r:id="rId3"/>
              </a:rPr>
              <a:t>http://</a:t>
            </a:r>
            <a:r>
              <a:rPr lang="en-NZ" sz="2000" dirty="0" smtClean="0">
                <a:hlinkClick r:id="rId3"/>
              </a:rPr>
              <a:t>www.w3.org/WAI/EO/Drafts/UCD/questions.html#posttest</a:t>
            </a:r>
            <a:r>
              <a:rPr lang="en-NZ" sz="2000" dirty="0" smtClean="0"/>
              <a:t> </a:t>
            </a:r>
            <a:endParaRPr lang="en-NZ" sz="2000" dirty="0"/>
          </a:p>
          <a:p>
            <a:endParaRPr lang="en-NZ"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77072"/>
            <a:ext cx="64008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697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NZ" sz="4800" dirty="0" smtClean="0"/>
              <a:t>Questionnaire – open and closed</a:t>
            </a:r>
            <a:endParaRPr lang="en-NZ" dirty="0"/>
          </a:p>
        </p:txBody>
      </p:sp>
      <p:sp>
        <p:nvSpPr>
          <p:cNvPr id="3" name="Content Placeholder 2"/>
          <p:cNvSpPr>
            <a:spLocks noGrp="1"/>
          </p:cNvSpPr>
          <p:nvPr>
            <p:ph idx="1"/>
          </p:nvPr>
        </p:nvSpPr>
        <p:spPr>
          <a:xfrm>
            <a:off x="457200" y="1562969"/>
            <a:ext cx="8507288" cy="4389437"/>
          </a:xfrm>
        </p:spPr>
        <p:txBody>
          <a:bodyPr/>
          <a:lstStyle/>
          <a:p>
            <a:r>
              <a:rPr lang="en-NZ" dirty="0" smtClean="0"/>
              <a:t>Open questions (as per previous slide) give you rich qualitative data</a:t>
            </a:r>
          </a:p>
          <a:p>
            <a:pPr lvl="1"/>
            <a:r>
              <a:rPr lang="en-NZ" dirty="0" smtClean="0"/>
              <a:t>Best for finding the seeds of resolutions to problems</a:t>
            </a:r>
          </a:p>
          <a:p>
            <a:r>
              <a:rPr lang="en-NZ" dirty="0" smtClean="0"/>
              <a:t>Closed questions allow you to quantify</a:t>
            </a:r>
          </a:p>
          <a:p>
            <a:pPr lvl="1"/>
            <a:r>
              <a:rPr lang="en-NZ" sz="1800" dirty="0" smtClean="0"/>
              <a:t>Would you recommend this website to a friend? [Circle one]  YES    NO</a:t>
            </a:r>
          </a:p>
          <a:p>
            <a:r>
              <a:rPr lang="en-NZ" dirty="0" smtClean="0"/>
              <a:t>Yes/No is OK, but better to use </a:t>
            </a:r>
            <a:r>
              <a:rPr lang="en-NZ" dirty="0" err="1" smtClean="0"/>
              <a:t>Likert</a:t>
            </a:r>
            <a:r>
              <a:rPr lang="en-NZ" dirty="0" smtClean="0"/>
              <a:t> scale</a:t>
            </a:r>
          </a:p>
          <a:p>
            <a:pPr lvl="1"/>
            <a:r>
              <a:rPr lang="en-NZ" sz="1800" dirty="0" smtClean="0"/>
              <a:t>This website is easy to use: Strongly Agree  </a:t>
            </a:r>
            <a:r>
              <a:rPr lang="en-NZ" sz="1800" dirty="0" err="1" smtClean="0"/>
              <a:t>Agree</a:t>
            </a:r>
            <a:r>
              <a:rPr lang="en-NZ" sz="1800" dirty="0" smtClean="0"/>
              <a:t>   Disagree  Strongly Disagree</a:t>
            </a:r>
          </a:p>
          <a:p>
            <a:pPr lvl="1"/>
            <a:r>
              <a:rPr lang="en-NZ" dirty="0" smtClean="0"/>
              <a:t>Converts to scores (1-4, 1-7, etc.), can report mean and other statistics and graphs</a:t>
            </a:r>
          </a:p>
          <a:p>
            <a:r>
              <a:rPr lang="en-NZ" dirty="0" smtClean="0"/>
              <a:t>There’s a whole world to writing questionnaires; starter: </a:t>
            </a:r>
            <a:r>
              <a:rPr lang="en-NZ" dirty="0" smtClean="0">
                <a:hlinkClick r:id="rId2"/>
              </a:rPr>
              <a:t>http</a:t>
            </a:r>
            <a:r>
              <a:rPr lang="en-NZ" dirty="0">
                <a:hlinkClick r:id="rId2"/>
              </a:rPr>
              <a:t>://www.terry.uga.edu/~</a:t>
            </a:r>
            <a:r>
              <a:rPr lang="en-NZ" dirty="0" smtClean="0">
                <a:hlinkClick r:id="rId2"/>
              </a:rPr>
              <a:t>rgrover/chapter_5.pdf</a:t>
            </a:r>
            <a:r>
              <a:rPr lang="en-NZ" dirty="0" smtClean="0"/>
              <a:t> </a:t>
            </a:r>
          </a:p>
          <a:p>
            <a:pPr lvl="1"/>
            <a:endParaRPr lang="en-NZ" dirty="0"/>
          </a:p>
        </p:txBody>
      </p:sp>
      <p:sp>
        <p:nvSpPr>
          <p:cNvPr id="4" name="Date Placeholder 3"/>
          <p:cNvSpPr>
            <a:spLocks noGrp="1"/>
          </p:cNvSpPr>
          <p:nvPr>
            <p:ph type="dt" sz="half" idx="10"/>
          </p:nvPr>
        </p:nvSpPr>
        <p:spPr/>
        <p:txBody>
          <a:bodyPr/>
          <a:lstStyle/>
          <a:p>
            <a:pPr>
              <a:defRPr/>
            </a:pPr>
            <a:r>
              <a:rPr lang="en-GB" dirty="0"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dirty="0" smtClean="0"/>
              <a:t>			    		 </a:t>
            </a:r>
            <a:fld id="{DE08250B-C8E4-45FC-B0DC-75567C012A18}" type="slidenum">
              <a:rPr lang="en-GB" smtClean="0"/>
              <a:pPr>
                <a:defRPr/>
              </a:pPr>
              <a:t>32</a:t>
            </a:fld>
            <a:r>
              <a:rPr lang="en-GB" dirty="0" smtClean="0"/>
              <a:t> </a:t>
            </a:r>
            <a:endParaRPr lang="en-GB" dirty="0"/>
          </a:p>
        </p:txBody>
      </p:sp>
    </p:spTree>
    <p:extLst>
      <p:ext uri="{BB962C8B-B14F-4D97-AF65-F5344CB8AC3E}">
        <p14:creationId xmlns:p14="http://schemas.microsoft.com/office/powerpoint/2010/main" val="3364582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586"/>
            <a:ext cx="8229600" cy="1143000"/>
          </a:xfrm>
        </p:spPr>
        <p:txBody>
          <a:bodyPr/>
          <a:lstStyle/>
          <a:p>
            <a:pPr algn="ctr"/>
            <a:r>
              <a:rPr lang="en-NZ" dirty="0" smtClean="0"/>
              <a:t>Write a Script</a:t>
            </a:r>
            <a:endParaRPr lang="en-NZ" dirty="0"/>
          </a:p>
        </p:txBody>
      </p:sp>
      <p:sp>
        <p:nvSpPr>
          <p:cNvPr id="3" name="Content Placeholder 2"/>
          <p:cNvSpPr>
            <a:spLocks noGrp="1"/>
          </p:cNvSpPr>
          <p:nvPr>
            <p:ph idx="1"/>
          </p:nvPr>
        </p:nvSpPr>
        <p:spPr>
          <a:xfrm>
            <a:off x="457200" y="2063899"/>
            <a:ext cx="8229600" cy="4389437"/>
          </a:xfrm>
        </p:spPr>
        <p:txBody>
          <a:bodyPr/>
          <a:lstStyle/>
          <a:p>
            <a:r>
              <a:rPr lang="en-NZ" dirty="0" smtClean="0"/>
              <a:t>Script the usability study EXACTLY</a:t>
            </a:r>
          </a:p>
          <a:p>
            <a:pPr lvl="1"/>
            <a:r>
              <a:rPr lang="en-NZ" dirty="0" smtClean="0"/>
              <a:t>Greeting</a:t>
            </a:r>
          </a:p>
          <a:p>
            <a:pPr lvl="1"/>
            <a:r>
              <a:rPr lang="en-NZ" dirty="0" smtClean="0"/>
              <a:t>Ethics</a:t>
            </a:r>
          </a:p>
          <a:p>
            <a:pPr lvl="1"/>
            <a:r>
              <a:rPr lang="en-NZ" dirty="0" smtClean="0"/>
              <a:t>Task instructions</a:t>
            </a:r>
          </a:p>
          <a:p>
            <a:pPr lvl="1"/>
            <a:r>
              <a:rPr lang="en-NZ" dirty="0" smtClean="0"/>
              <a:t>Questionnaire </a:t>
            </a:r>
          </a:p>
        </p:txBody>
      </p:sp>
      <p:sp>
        <p:nvSpPr>
          <p:cNvPr id="4" name="TextBox 3"/>
          <p:cNvSpPr txBox="1"/>
          <p:nvPr/>
        </p:nvSpPr>
        <p:spPr>
          <a:xfrm>
            <a:off x="683568" y="908720"/>
            <a:ext cx="6264696" cy="369332"/>
          </a:xfrm>
          <a:prstGeom prst="rect">
            <a:avLst/>
          </a:prstGeom>
          <a:noFill/>
        </p:spPr>
        <p:txBody>
          <a:bodyPr wrap="square" rtlCol="0">
            <a:spAutoFit/>
          </a:bodyPr>
          <a:lstStyle/>
          <a:p>
            <a:pPr algn="l"/>
            <a:r>
              <a:rPr lang="en-NZ" dirty="0" smtClean="0"/>
              <a:t>Back to the test plan…</a:t>
            </a:r>
            <a:endParaRPr lang="en-NZ" dirty="0"/>
          </a:p>
        </p:txBody>
      </p:sp>
    </p:spTree>
    <p:extLst>
      <p:ext uri="{BB962C8B-B14F-4D97-AF65-F5344CB8AC3E}">
        <p14:creationId xmlns:p14="http://schemas.microsoft.com/office/powerpoint/2010/main" val="2765532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Pilot Test</a:t>
            </a:r>
            <a:endParaRPr lang="en-NZ" dirty="0"/>
          </a:p>
        </p:txBody>
      </p:sp>
      <p:sp>
        <p:nvSpPr>
          <p:cNvPr id="3" name="Content Placeholder 2"/>
          <p:cNvSpPr>
            <a:spLocks noGrp="1"/>
          </p:cNvSpPr>
          <p:nvPr>
            <p:ph idx="1"/>
          </p:nvPr>
        </p:nvSpPr>
        <p:spPr/>
        <p:txBody>
          <a:bodyPr/>
          <a:lstStyle/>
          <a:p>
            <a:r>
              <a:rPr lang="en-NZ" dirty="0" smtClean="0"/>
              <a:t>Try the whole thing out on one or two people (or more if it’s a really important and large usability study)</a:t>
            </a:r>
          </a:p>
          <a:p>
            <a:endParaRPr lang="en-NZ" dirty="0" smtClean="0"/>
          </a:p>
          <a:p>
            <a:r>
              <a:rPr lang="en-NZ" dirty="0" smtClean="0"/>
              <a:t>After first person fix obvious problems </a:t>
            </a:r>
          </a:p>
          <a:p>
            <a:pPr lvl="1"/>
            <a:r>
              <a:rPr lang="en-NZ" dirty="0" smtClean="0"/>
              <a:t>If very few corrections needed in test plan then you can go straight to testing</a:t>
            </a:r>
          </a:p>
          <a:p>
            <a:pPr lvl="1"/>
            <a:r>
              <a:rPr lang="en-NZ" dirty="0" smtClean="0"/>
              <a:t>But it is much better to do a second pilot than discover major problems half way through</a:t>
            </a:r>
            <a:endParaRPr lang="en-NZ" dirty="0"/>
          </a:p>
        </p:txBody>
      </p:sp>
      <p:sp>
        <p:nvSpPr>
          <p:cNvPr id="4" name="5-Point Star 3">
            <a:hlinkClick r:id="rId2"/>
          </p:cNvPr>
          <p:cNvSpPr/>
          <p:nvPr/>
        </p:nvSpPr>
        <p:spPr>
          <a:xfrm>
            <a:off x="8244408" y="2924944"/>
            <a:ext cx="648072"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02403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NZ" dirty="0" smtClean="0"/>
              <a:t>Once you’ve tested: Think</a:t>
            </a:r>
            <a:r>
              <a:rPr lang="en-NZ" dirty="0" smtClean="0"/>
              <a:t>!</a:t>
            </a:r>
            <a:endParaRPr lang="en-NZ" dirty="0"/>
          </a:p>
        </p:txBody>
      </p:sp>
      <p:sp>
        <p:nvSpPr>
          <p:cNvPr id="3" name="Content Placeholder 2"/>
          <p:cNvSpPr>
            <a:spLocks noGrp="1"/>
          </p:cNvSpPr>
          <p:nvPr>
            <p:ph idx="1"/>
          </p:nvPr>
        </p:nvSpPr>
        <p:spPr>
          <a:xfrm>
            <a:off x="3059832" y="1916832"/>
            <a:ext cx="5554960" cy="4569371"/>
          </a:xfrm>
        </p:spPr>
        <p:txBody>
          <a:bodyPr/>
          <a:lstStyle/>
          <a:p>
            <a:r>
              <a:rPr lang="en-NZ" dirty="0" smtClean="0"/>
              <a:t>The big picture</a:t>
            </a:r>
          </a:p>
          <a:p>
            <a:r>
              <a:rPr lang="en-NZ" dirty="0" smtClean="0"/>
              <a:t>What have you found?</a:t>
            </a:r>
          </a:p>
          <a:p>
            <a:r>
              <a:rPr lang="en-NZ" dirty="0" smtClean="0"/>
              <a:t>What is worth fixing?</a:t>
            </a:r>
          </a:p>
          <a:p>
            <a:pPr lvl="1"/>
            <a:r>
              <a:rPr lang="en-NZ" dirty="0" smtClean="0"/>
              <a:t>Is there a business case?</a:t>
            </a:r>
          </a:p>
          <a:p>
            <a:r>
              <a:rPr lang="en-NZ" dirty="0" smtClean="0"/>
              <a:t>How could the problems be alleviated? </a:t>
            </a:r>
          </a:p>
          <a:p>
            <a:endParaRPr lang="en-NZ"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0" y="1878682"/>
            <a:ext cx="2857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61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Report</a:t>
            </a:r>
            <a:endParaRPr lang="en-NZ" dirty="0"/>
          </a:p>
        </p:txBody>
      </p:sp>
      <p:sp>
        <p:nvSpPr>
          <p:cNvPr id="3" name="Content Placeholder 2"/>
          <p:cNvSpPr>
            <a:spLocks noGrp="1"/>
          </p:cNvSpPr>
          <p:nvPr>
            <p:ph idx="1"/>
          </p:nvPr>
        </p:nvSpPr>
        <p:spPr/>
        <p:txBody>
          <a:bodyPr>
            <a:normAutofit fontScale="92500"/>
          </a:bodyPr>
          <a:lstStyle/>
          <a:p>
            <a:r>
              <a:rPr lang="en-NZ" dirty="0" smtClean="0"/>
              <a:t>Document</a:t>
            </a:r>
          </a:p>
          <a:p>
            <a:pPr lvl="1"/>
            <a:r>
              <a:rPr lang="en-NZ" dirty="0" smtClean="0"/>
              <a:t>Detailed report of everything you have found</a:t>
            </a:r>
          </a:p>
          <a:p>
            <a:pPr lvl="2"/>
            <a:r>
              <a:rPr lang="en-NZ" dirty="0" smtClean="0"/>
              <a:t>Three formats here </a:t>
            </a:r>
          </a:p>
          <a:p>
            <a:pPr lvl="3"/>
            <a:r>
              <a:rPr lang="en-NZ" dirty="0" smtClean="0">
                <a:hlinkClick r:id="rId2"/>
              </a:rPr>
              <a:t>http://www.usability.gov/templates/index.html</a:t>
            </a:r>
            <a:r>
              <a:rPr lang="en-NZ" dirty="0" smtClean="0"/>
              <a:t> </a:t>
            </a:r>
          </a:p>
          <a:p>
            <a:pPr lvl="2"/>
            <a:r>
              <a:rPr lang="en-NZ" dirty="0" smtClean="0"/>
              <a:t>Remember numbers are very convincing, compare:</a:t>
            </a:r>
          </a:p>
          <a:p>
            <a:pPr lvl="3"/>
            <a:r>
              <a:rPr lang="en-NZ" dirty="0" smtClean="0"/>
              <a:t>Several people had trouble finding the shopping basket</a:t>
            </a:r>
          </a:p>
          <a:p>
            <a:pPr lvl="3"/>
            <a:r>
              <a:rPr lang="en-NZ" dirty="0" smtClean="0"/>
              <a:t>3 out of 7 people abandoned the task because they couldn’t find the shopping basket. For the other 4 the average time to find the shopping basket was 3.59seconds (longest 8.0 seconds) </a:t>
            </a:r>
          </a:p>
          <a:p>
            <a:r>
              <a:rPr lang="en-NZ" dirty="0" smtClean="0"/>
              <a:t>Video </a:t>
            </a:r>
          </a:p>
          <a:p>
            <a:pPr lvl="1"/>
            <a:r>
              <a:rPr lang="en-NZ" dirty="0" smtClean="0"/>
              <a:t>Imagine clipping together the 7 people looking for the shopping basket icon … with puzzled looks on their faces!</a:t>
            </a:r>
            <a:endParaRPr lang="en-NZ" dirty="0"/>
          </a:p>
        </p:txBody>
      </p:sp>
    </p:spTree>
    <p:extLst>
      <p:ext uri="{BB962C8B-B14F-4D97-AF65-F5344CB8AC3E}">
        <p14:creationId xmlns:p14="http://schemas.microsoft.com/office/powerpoint/2010/main" val="415863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pPr algn="ctr"/>
            <a:r>
              <a:rPr lang="en-NZ" dirty="0" smtClean="0"/>
              <a:t>Ethics</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If you are doing a study with living (human or animal) participants in a university you will probably need ethics approval</a:t>
            </a:r>
          </a:p>
          <a:p>
            <a:pPr lvl="1"/>
            <a:r>
              <a:rPr lang="en-NZ" dirty="0" smtClean="0"/>
              <a:t>Can be quite a lot of paperwork, and takes a while to get an answer (which is usually to revise and re-submit!)</a:t>
            </a:r>
          </a:p>
          <a:p>
            <a:pPr lvl="1"/>
            <a:r>
              <a:rPr lang="en-NZ" dirty="0" smtClean="0"/>
              <a:t>You will need such approval for a study to be part of your dissertation or thesis </a:t>
            </a:r>
          </a:p>
          <a:p>
            <a:pPr lvl="1"/>
            <a:r>
              <a:rPr lang="en-NZ" dirty="0" smtClean="0"/>
              <a:t>Many journals require such approval to publish</a:t>
            </a:r>
          </a:p>
          <a:p>
            <a:r>
              <a:rPr lang="en-NZ" dirty="0" smtClean="0"/>
              <a:t>Quite a few companies have similar requirements</a:t>
            </a:r>
          </a:p>
          <a:p>
            <a:endParaRPr lang="en-NZ" dirty="0"/>
          </a:p>
        </p:txBody>
      </p:sp>
    </p:spTree>
    <p:extLst>
      <p:ext uri="{BB962C8B-B14F-4D97-AF65-F5344CB8AC3E}">
        <p14:creationId xmlns:p14="http://schemas.microsoft.com/office/powerpoint/2010/main" val="4017295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NZ" dirty="0" smtClean="0"/>
              <a:t>Research ethics basics</a:t>
            </a:r>
            <a:endParaRPr lang="en-NZ" dirty="0"/>
          </a:p>
        </p:txBody>
      </p:sp>
      <p:sp>
        <p:nvSpPr>
          <p:cNvPr id="3" name="Content Placeholder 2"/>
          <p:cNvSpPr>
            <a:spLocks noGrp="1"/>
          </p:cNvSpPr>
          <p:nvPr>
            <p:ph idx="1"/>
          </p:nvPr>
        </p:nvSpPr>
        <p:spPr>
          <a:xfrm>
            <a:off x="457200" y="1202929"/>
            <a:ext cx="8229600" cy="4389437"/>
          </a:xfrm>
        </p:spPr>
        <p:txBody>
          <a:bodyPr/>
          <a:lstStyle/>
          <a:p>
            <a:r>
              <a:rPr lang="en-NZ" sz="2400" dirty="0" smtClean="0"/>
              <a:t>Informed consent</a:t>
            </a:r>
          </a:p>
          <a:p>
            <a:pPr lvl="1"/>
            <a:r>
              <a:rPr lang="en-NZ" sz="2000" dirty="0" smtClean="0"/>
              <a:t>Participant knows what they are ‘in for’</a:t>
            </a:r>
          </a:p>
          <a:p>
            <a:pPr lvl="2"/>
            <a:r>
              <a:rPr lang="en-NZ" sz="2000" dirty="0" smtClean="0"/>
              <a:t>Task, time, why you’re doing it (even though you may be allowed to ‘deceive’ them about some aspect of the task)</a:t>
            </a:r>
          </a:p>
          <a:p>
            <a:pPr lvl="2"/>
            <a:r>
              <a:rPr lang="en-NZ" sz="2000" dirty="0" smtClean="0"/>
              <a:t>Confidentiality of their data</a:t>
            </a:r>
          </a:p>
          <a:p>
            <a:pPr lvl="2"/>
            <a:r>
              <a:rPr lang="en-NZ" sz="2000" dirty="0" smtClean="0"/>
              <a:t>Compensation (if any)</a:t>
            </a:r>
          </a:p>
          <a:p>
            <a:r>
              <a:rPr lang="en-NZ" sz="2400" dirty="0" smtClean="0"/>
              <a:t>Participant is clear that they are not compelled to participate</a:t>
            </a:r>
          </a:p>
          <a:p>
            <a:pPr lvl="1"/>
            <a:r>
              <a:rPr lang="en-NZ" sz="2000" dirty="0" smtClean="0"/>
              <a:t>This is a bit of a trick in lecturers experimenting on their students!  (or doctors on patients, or bosses on their employees)</a:t>
            </a:r>
          </a:p>
          <a:p>
            <a:pPr lvl="1"/>
            <a:r>
              <a:rPr lang="en-NZ" sz="2000" dirty="0" smtClean="0"/>
              <a:t>They need to know that they can refuse, or withdraw (even retrospectively!) without jeopardising the key service (healthcare, education, employment)</a:t>
            </a:r>
          </a:p>
          <a:p>
            <a:r>
              <a:rPr lang="en-NZ" sz="2200" dirty="0" smtClean="0"/>
              <a:t>Anonymous questionnaires, esp. in public, are probably the easiest from an ethics perspective</a:t>
            </a:r>
            <a:endParaRPr lang="en-NZ" sz="22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38</a:t>
            </a:fld>
            <a:r>
              <a:rPr lang="en-GB" smtClean="0"/>
              <a:t> </a:t>
            </a:r>
            <a:endParaRPr lang="en-GB"/>
          </a:p>
        </p:txBody>
      </p:sp>
    </p:spTree>
    <p:extLst>
      <p:ext uri="{BB962C8B-B14F-4D97-AF65-F5344CB8AC3E}">
        <p14:creationId xmlns:p14="http://schemas.microsoft.com/office/powerpoint/2010/main" val="1034957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Ethics application</a:t>
            </a:r>
            <a:endParaRPr lang="en-NZ" dirty="0"/>
          </a:p>
        </p:txBody>
      </p:sp>
      <p:sp>
        <p:nvSpPr>
          <p:cNvPr id="3" name="Content Placeholder 2"/>
          <p:cNvSpPr>
            <a:spLocks noGrp="1"/>
          </p:cNvSpPr>
          <p:nvPr>
            <p:ph idx="1"/>
          </p:nvPr>
        </p:nvSpPr>
        <p:spPr/>
        <p:txBody>
          <a:bodyPr/>
          <a:lstStyle/>
          <a:p>
            <a:r>
              <a:rPr lang="en-NZ" dirty="0" smtClean="0"/>
              <a:t>Explains protocol and goals: essentially like a test plan</a:t>
            </a:r>
          </a:p>
          <a:p>
            <a:pPr lvl="1"/>
            <a:r>
              <a:rPr lang="en-NZ" dirty="0" smtClean="0"/>
              <a:t>And so it’s helpful to complete one because it acts as a check on your plan</a:t>
            </a:r>
          </a:p>
          <a:p>
            <a:r>
              <a:rPr lang="en-NZ" dirty="0" smtClean="0"/>
              <a:t>Particular focus on issues such as who has access to the data and the risk (and benefits, if any) to participants</a:t>
            </a:r>
          </a:p>
          <a:p>
            <a:r>
              <a:rPr lang="en-NZ" dirty="0" smtClean="0"/>
              <a:t>Research organisations (University, District Health Board) have standing committees to review applications</a:t>
            </a:r>
          </a:p>
          <a:p>
            <a:pPr lvl="1"/>
            <a:r>
              <a:rPr lang="en-NZ" dirty="0" smtClean="0"/>
              <a:t>Have representatives from a range of perspectives: clinical, legal, statistical (and Maori in NZ)</a:t>
            </a:r>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39</a:t>
            </a:fld>
            <a:r>
              <a:rPr lang="en-GB" smtClean="0"/>
              <a:t> </a:t>
            </a:r>
            <a:endParaRPr lang="en-GB"/>
          </a:p>
        </p:txBody>
      </p:sp>
    </p:spTree>
    <p:extLst>
      <p:ext uri="{BB962C8B-B14F-4D97-AF65-F5344CB8AC3E}">
        <p14:creationId xmlns:p14="http://schemas.microsoft.com/office/powerpoint/2010/main" val="379352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60375" y="404664"/>
            <a:ext cx="8229600" cy="1143000"/>
          </a:xfrm>
        </p:spPr>
        <p:txBody>
          <a:bodyPr/>
          <a:lstStyle/>
          <a:p>
            <a:r>
              <a:rPr lang="en-NZ" sz="4400" dirty="0" smtClean="0"/>
              <a:t>Setting usability goals</a:t>
            </a:r>
            <a:endParaRPr lang="en-AU" sz="4400" dirty="0"/>
          </a:p>
        </p:txBody>
      </p:sp>
      <p:sp>
        <p:nvSpPr>
          <p:cNvPr id="147459" name="Rectangle 3"/>
          <p:cNvSpPr>
            <a:spLocks noGrp="1" noChangeArrowheads="1"/>
          </p:cNvSpPr>
          <p:nvPr>
            <p:ph type="body" idx="1"/>
          </p:nvPr>
        </p:nvSpPr>
        <p:spPr>
          <a:xfrm>
            <a:off x="457200" y="1556792"/>
            <a:ext cx="8178800" cy="2438400"/>
          </a:xfrm>
        </p:spPr>
        <p:txBody>
          <a:bodyPr/>
          <a:lstStyle/>
          <a:p>
            <a:pPr>
              <a:lnSpc>
                <a:spcPct val="90000"/>
              </a:lnSpc>
            </a:pPr>
            <a:r>
              <a:rPr lang="en-NZ" sz="2000" dirty="0" smtClean="0"/>
              <a:t>Not necessarily a </a:t>
            </a:r>
            <a:r>
              <a:rPr lang="en-NZ" sz="2000" dirty="0"/>
              <a:t>1-dimensional </a:t>
            </a:r>
            <a:r>
              <a:rPr lang="en-NZ" sz="2000" dirty="0" smtClean="0"/>
              <a:t>measure; may have multiple threshold requirements</a:t>
            </a:r>
            <a:endParaRPr lang="en-NZ" sz="2000" dirty="0"/>
          </a:p>
          <a:p>
            <a:pPr lvl="1">
              <a:lnSpc>
                <a:spcPct val="90000"/>
              </a:lnSpc>
            </a:pPr>
            <a:r>
              <a:rPr lang="en-NZ" sz="1900" dirty="0"/>
              <a:t>Average = 2 /hour</a:t>
            </a:r>
          </a:p>
          <a:p>
            <a:pPr lvl="1">
              <a:lnSpc>
                <a:spcPct val="90000"/>
              </a:lnSpc>
            </a:pPr>
            <a:r>
              <a:rPr lang="en-NZ" sz="1900" dirty="0"/>
              <a:t>Over 50% less than 1 /hour</a:t>
            </a:r>
          </a:p>
          <a:p>
            <a:pPr lvl="1">
              <a:lnSpc>
                <a:spcPct val="90000"/>
              </a:lnSpc>
            </a:pPr>
            <a:r>
              <a:rPr lang="en-NZ" sz="1900" dirty="0"/>
              <a:t>Less than 5% over 5 /</a:t>
            </a:r>
            <a:r>
              <a:rPr lang="en-NZ" sz="1900" dirty="0" smtClean="0"/>
              <a:t>hour</a:t>
            </a:r>
          </a:p>
          <a:p>
            <a:pPr>
              <a:lnSpc>
                <a:spcPct val="90000"/>
              </a:lnSpc>
            </a:pPr>
            <a:r>
              <a:rPr lang="en-NZ" sz="2100" dirty="0" smtClean="0"/>
              <a:t>Can have varying levels of success</a:t>
            </a:r>
          </a:p>
          <a:p>
            <a:pPr lvl="1">
              <a:lnSpc>
                <a:spcPct val="90000"/>
              </a:lnSpc>
            </a:pPr>
            <a:r>
              <a:rPr lang="en-NZ" sz="1900" dirty="0" smtClean="0"/>
              <a:t>E.g. minimum: not worse than the old way!</a:t>
            </a:r>
            <a:endParaRPr lang="en-NZ" sz="1900" dirty="0"/>
          </a:p>
        </p:txBody>
      </p:sp>
      <p:sp>
        <p:nvSpPr>
          <p:cNvPr id="147460" name="AutoShape 4"/>
          <p:cNvSpPr>
            <a:spLocks noChangeArrowheads="1"/>
          </p:cNvSpPr>
          <p:nvPr/>
        </p:nvSpPr>
        <p:spPr bwMode="auto">
          <a:xfrm>
            <a:off x="396875" y="4533900"/>
            <a:ext cx="8382000" cy="876300"/>
          </a:xfrm>
          <a:prstGeom prst="leftArrow">
            <a:avLst>
              <a:gd name="adj1" fmla="val 53750"/>
              <a:gd name="adj2" fmla="val 9512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7461" name="Text Box 5"/>
          <p:cNvSpPr txBox="1">
            <a:spLocks noChangeArrowheads="1"/>
          </p:cNvSpPr>
          <p:nvPr/>
        </p:nvSpPr>
        <p:spPr bwMode="auto">
          <a:xfrm>
            <a:off x="1235075" y="483870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Unacceptable</a:t>
            </a:r>
            <a:endParaRPr lang="en-AU" sz="1800"/>
          </a:p>
        </p:txBody>
      </p:sp>
      <p:sp>
        <p:nvSpPr>
          <p:cNvPr id="147462" name="Text Box 6"/>
          <p:cNvSpPr txBox="1">
            <a:spLocks noChangeArrowheads="1"/>
          </p:cNvSpPr>
          <p:nvPr/>
        </p:nvSpPr>
        <p:spPr bwMode="auto">
          <a:xfrm>
            <a:off x="3444875" y="48387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Minimum</a:t>
            </a:r>
            <a:endParaRPr lang="en-AU" sz="1800"/>
          </a:p>
        </p:txBody>
      </p:sp>
      <p:sp>
        <p:nvSpPr>
          <p:cNvPr id="147463" name="Text Box 7"/>
          <p:cNvSpPr txBox="1">
            <a:spLocks noChangeArrowheads="1"/>
          </p:cNvSpPr>
          <p:nvPr/>
        </p:nvSpPr>
        <p:spPr bwMode="auto">
          <a:xfrm>
            <a:off x="5959475" y="48387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Target</a:t>
            </a:r>
            <a:endParaRPr lang="en-AU" sz="1800"/>
          </a:p>
        </p:txBody>
      </p:sp>
      <p:sp>
        <p:nvSpPr>
          <p:cNvPr id="147464" name="Text Box 8"/>
          <p:cNvSpPr txBox="1">
            <a:spLocks noChangeArrowheads="1"/>
          </p:cNvSpPr>
          <p:nvPr/>
        </p:nvSpPr>
        <p:spPr bwMode="auto">
          <a:xfrm>
            <a:off x="7635875" y="48387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Exceeds</a:t>
            </a:r>
            <a:endParaRPr lang="en-AU" sz="1800"/>
          </a:p>
        </p:txBody>
      </p:sp>
      <p:sp>
        <p:nvSpPr>
          <p:cNvPr id="147465" name="Text Box 9"/>
          <p:cNvSpPr txBox="1">
            <a:spLocks noChangeArrowheads="1"/>
          </p:cNvSpPr>
          <p:nvPr/>
        </p:nvSpPr>
        <p:spPr bwMode="auto">
          <a:xfrm>
            <a:off x="8550275" y="5219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0</a:t>
            </a:r>
            <a:endParaRPr lang="en-AU" sz="1800"/>
          </a:p>
        </p:txBody>
      </p:sp>
      <p:sp>
        <p:nvSpPr>
          <p:cNvPr id="147466" name="Text Box 10"/>
          <p:cNvSpPr txBox="1">
            <a:spLocks noChangeArrowheads="1"/>
          </p:cNvSpPr>
          <p:nvPr/>
        </p:nvSpPr>
        <p:spPr bwMode="auto">
          <a:xfrm>
            <a:off x="7483475" y="5219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1</a:t>
            </a:r>
            <a:endParaRPr lang="en-AU" sz="1800"/>
          </a:p>
        </p:txBody>
      </p:sp>
      <p:sp>
        <p:nvSpPr>
          <p:cNvPr id="147467" name="Text Box 11"/>
          <p:cNvSpPr txBox="1">
            <a:spLocks noChangeArrowheads="1"/>
          </p:cNvSpPr>
          <p:nvPr/>
        </p:nvSpPr>
        <p:spPr bwMode="auto">
          <a:xfrm>
            <a:off x="6264275" y="5219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2</a:t>
            </a:r>
            <a:endParaRPr lang="en-AU" sz="1800"/>
          </a:p>
        </p:txBody>
      </p:sp>
      <p:sp>
        <p:nvSpPr>
          <p:cNvPr id="147468" name="Text Box 12"/>
          <p:cNvSpPr txBox="1">
            <a:spLocks noChangeArrowheads="1"/>
          </p:cNvSpPr>
          <p:nvPr/>
        </p:nvSpPr>
        <p:spPr bwMode="auto">
          <a:xfrm>
            <a:off x="5197475" y="5219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3</a:t>
            </a:r>
            <a:endParaRPr lang="en-AU" sz="1800"/>
          </a:p>
        </p:txBody>
      </p:sp>
      <p:sp>
        <p:nvSpPr>
          <p:cNvPr id="147469" name="Text Box 13"/>
          <p:cNvSpPr txBox="1">
            <a:spLocks noChangeArrowheads="1"/>
          </p:cNvSpPr>
          <p:nvPr/>
        </p:nvSpPr>
        <p:spPr bwMode="auto">
          <a:xfrm>
            <a:off x="4130675" y="5219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4</a:t>
            </a:r>
            <a:endParaRPr lang="en-AU" sz="1800"/>
          </a:p>
        </p:txBody>
      </p:sp>
      <p:sp>
        <p:nvSpPr>
          <p:cNvPr id="147470" name="Text Box 14"/>
          <p:cNvSpPr txBox="1">
            <a:spLocks noChangeArrowheads="1"/>
          </p:cNvSpPr>
          <p:nvPr/>
        </p:nvSpPr>
        <p:spPr bwMode="auto">
          <a:xfrm>
            <a:off x="2911475" y="5219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5</a:t>
            </a:r>
            <a:endParaRPr lang="en-AU" sz="1800"/>
          </a:p>
        </p:txBody>
      </p:sp>
      <p:sp>
        <p:nvSpPr>
          <p:cNvPr id="147471" name="Line 15"/>
          <p:cNvSpPr>
            <a:spLocks noChangeShapeType="1"/>
          </p:cNvSpPr>
          <p:nvPr/>
        </p:nvSpPr>
        <p:spPr bwMode="auto">
          <a:xfrm>
            <a:off x="7635875" y="4762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7472" name="Line 16"/>
          <p:cNvSpPr>
            <a:spLocks noChangeShapeType="1"/>
          </p:cNvSpPr>
          <p:nvPr/>
        </p:nvSpPr>
        <p:spPr bwMode="auto">
          <a:xfrm>
            <a:off x="5349875" y="4762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7473" name="Line 17"/>
          <p:cNvSpPr>
            <a:spLocks noChangeShapeType="1"/>
          </p:cNvSpPr>
          <p:nvPr/>
        </p:nvSpPr>
        <p:spPr bwMode="auto">
          <a:xfrm>
            <a:off x="3063875" y="4762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7474" name="Text Box 18"/>
          <p:cNvSpPr txBox="1">
            <a:spLocks noChangeArrowheads="1"/>
          </p:cNvSpPr>
          <p:nvPr/>
        </p:nvSpPr>
        <p:spPr bwMode="auto">
          <a:xfrm>
            <a:off x="1371600" y="4267200"/>
            <a:ext cx="361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dirty="0"/>
              <a:t>User errors per hour using the system</a:t>
            </a:r>
            <a:endParaRPr lang="en-AU" sz="1800" dirty="0"/>
          </a:p>
        </p:txBody>
      </p:sp>
      <p:sp>
        <p:nvSpPr>
          <p:cNvPr id="147475" name="Line 19"/>
          <p:cNvSpPr>
            <a:spLocks noChangeShapeType="1"/>
          </p:cNvSpPr>
          <p:nvPr/>
        </p:nvSpPr>
        <p:spPr bwMode="auto">
          <a:xfrm flipV="1">
            <a:off x="3200400" y="52578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7476" name="Line 20"/>
          <p:cNvSpPr>
            <a:spLocks noChangeShapeType="1"/>
          </p:cNvSpPr>
          <p:nvPr/>
        </p:nvSpPr>
        <p:spPr bwMode="auto">
          <a:xfrm flipV="1">
            <a:off x="6096000" y="54864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7477" name="Line 21"/>
          <p:cNvSpPr>
            <a:spLocks noChangeShapeType="1"/>
          </p:cNvSpPr>
          <p:nvPr/>
        </p:nvSpPr>
        <p:spPr bwMode="auto">
          <a:xfrm flipV="1">
            <a:off x="8382000" y="54864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7478" name="Text Box 22"/>
          <p:cNvSpPr txBox="1">
            <a:spLocks noChangeArrowheads="1"/>
          </p:cNvSpPr>
          <p:nvPr/>
        </p:nvSpPr>
        <p:spPr bwMode="auto">
          <a:xfrm>
            <a:off x="2270125" y="5829300"/>
            <a:ext cx="143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Current value</a:t>
            </a:r>
            <a:endParaRPr lang="en-AU" sz="1800"/>
          </a:p>
        </p:txBody>
      </p:sp>
      <p:sp>
        <p:nvSpPr>
          <p:cNvPr id="147479" name="Text Box 23"/>
          <p:cNvSpPr txBox="1">
            <a:spLocks noChangeArrowheads="1"/>
          </p:cNvSpPr>
          <p:nvPr/>
        </p:nvSpPr>
        <p:spPr bwMode="auto">
          <a:xfrm>
            <a:off x="5165725" y="5829300"/>
            <a:ext cx="147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Planned value</a:t>
            </a:r>
            <a:endParaRPr lang="en-AU" sz="1800"/>
          </a:p>
        </p:txBody>
      </p:sp>
      <p:sp>
        <p:nvSpPr>
          <p:cNvPr id="147480" name="Text Box 24"/>
          <p:cNvSpPr txBox="1">
            <a:spLocks noChangeArrowheads="1"/>
          </p:cNvSpPr>
          <p:nvPr/>
        </p:nvSpPr>
        <p:spPr bwMode="auto">
          <a:xfrm>
            <a:off x="7756525" y="58293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1800"/>
              <a:t>Optimal</a:t>
            </a:r>
            <a:endParaRPr lang="en-AU" sz="1800"/>
          </a:p>
        </p:txBody>
      </p:sp>
      <p:sp>
        <p:nvSpPr>
          <p:cNvPr id="26" name="Footer Placeholder 4"/>
          <p:cNvSpPr>
            <a:spLocks noGrp="1"/>
          </p:cNvSpPr>
          <p:nvPr>
            <p:ph type="ftr" sz="quarter" idx="11"/>
          </p:nvPr>
        </p:nvSpPr>
        <p:spPr>
          <a:xfrm>
            <a:off x="2667000" y="6356350"/>
            <a:ext cx="3352800" cy="365125"/>
          </a:xfrm>
        </p:spPr>
        <p:txBody>
          <a:bodyPr/>
          <a:lstStyle/>
          <a:p>
            <a:pPr>
              <a:defRPr/>
            </a:pPr>
            <a:r>
              <a:rPr lang="en-GB" dirty="0"/>
              <a:t>			    		 </a:t>
            </a:r>
            <a:fld id="{6446724B-C754-4FB6-8889-4B6478E69658}" type="slidenum">
              <a:rPr lang="en-GB"/>
              <a:pPr>
                <a:defRPr/>
              </a:pPr>
              <a:t>4</a:t>
            </a:fld>
            <a:r>
              <a:rPr lang="en-GB" dirty="0"/>
              <a:t> </a:t>
            </a:r>
          </a:p>
        </p:txBody>
      </p:sp>
      <p:sp>
        <p:nvSpPr>
          <p:cNvPr id="27" name="Date Placeholder 3"/>
          <p:cNvSpPr>
            <a:spLocks noGrp="1"/>
          </p:cNvSpPr>
          <p:nvPr>
            <p:ph type="dt" sz="half" idx="10"/>
          </p:nvPr>
        </p:nvSpPr>
        <p:spPr>
          <a:xfrm>
            <a:off x="457200" y="6356350"/>
            <a:ext cx="2133600" cy="365125"/>
          </a:xfrm>
        </p:spPr>
        <p:txBody>
          <a:bodyPr/>
          <a:lstStyle/>
          <a:p>
            <a:pPr>
              <a:defRPr/>
            </a:pPr>
            <a:r>
              <a:rPr lang="en-GB" smtClean="0"/>
              <a:t>Usability Evaluations </a:t>
            </a:r>
            <a:endParaRPr lang="en-GB" dirty="0"/>
          </a:p>
        </p:txBody>
      </p:sp>
    </p:spTree>
    <p:extLst>
      <p:ext uri="{BB962C8B-B14F-4D97-AF65-F5344CB8AC3E}">
        <p14:creationId xmlns:p14="http://schemas.microsoft.com/office/powerpoint/2010/main" val="1926578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 did this research ethics process come from?</a:t>
            </a:r>
            <a:endParaRPr lang="en-NZ" dirty="0"/>
          </a:p>
        </p:txBody>
      </p:sp>
      <p:sp>
        <p:nvSpPr>
          <p:cNvPr id="3" name="Content Placeholder 2"/>
          <p:cNvSpPr>
            <a:spLocks noGrp="1"/>
          </p:cNvSpPr>
          <p:nvPr>
            <p:ph idx="1"/>
          </p:nvPr>
        </p:nvSpPr>
        <p:spPr/>
        <p:txBody>
          <a:bodyPr/>
          <a:lstStyle/>
          <a:p>
            <a:r>
              <a:rPr lang="en-NZ" sz="2400" dirty="0" smtClean="0"/>
              <a:t>Useful in understanding the specific requirements on informed consent and confidentiality of research data</a:t>
            </a:r>
          </a:p>
          <a:p>
            <a:r>
              <a:rPr lang="en-NZ" sz="2400" dirty="0" smtClean="0"/>
              <a:t>Seem a bit overly burdensome for user experience evaluations</a:t>
            </a:r>
          </a:p>
          <a:p>
            <a:r>
              <a:rPr lang="en-NZ" sz="2400" dirty="0" smtClean="0"/>
              <a:t>Example studies that initiated current review processes</a:t>
            </a:r>
          </a:p>
          <a:p>
            <a:pPr lvl="1"/>
            <a:r>
              <a:rPr lang="en-NZ" sz="2000" dirty="0" smtClean="0"/>
              <a:t>Nazi war crimes, </a:t>
            </a:r>
            <a:r>
              <a:rPr lang="en-NZ" sz="2000" dirty="0" err="1" smtClean="0"/>
              <a:t>HeLa</a:t>
            </a:r>
            <a:r>
              <a:rPr lang="en-NZ" sz="2000" dirty="0" smtClean="0"/>
              <a:t>, Tuskegee</a:t>
            </a:r>
          </a:p>
          <a:p>
            <a:r>
              <a:rPr lang="en-NZ" sz="2400" dirty="0" smtClean="0"/>
              <a:t>Today there’s new sensitivity with the linkage of data sets in the Web era</a:t>
            </a:r>
          </a:p>
          <a:p>
            <a:pPr lvl="1"/>
            <a:r>
              <a:rPr lang="en-NZ" sz="2000" dirty="0" smtClean="0"/>
              <a:t>Probably more to fear from the commercial enterprises than researchers, but good that at least the research data uses are [relatively] clear and constrained</a:t>
            </a:r>
            <a:endParaRPr lang="en-NZ" sz="20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40</a:t>
            </a:fld>
            <a:r>
              <a:rPr lang="en-GB" smtClean="0"/>
              <a:t> </a:t>
            </a:r>
            <a:endParaRPr lang="en-GB"/>
          </a:p>
        </p:txBody>
      </p:sp>
    </p:spTree>
    <p:extLst>
      <p:ext uri="{BB962C8B-B14F-4D97-AF65-F5344CB8AC3E}">
        <p14:creationId xmlns:p14="http://schemas.microsoft.com/office/powerpoint/2010/main" val="17024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Nazi experiments on prisoners</a:t>
            </a:r>
            <a:endParaRPr lang="en-NZ" dirty="0"/>
          </a:p>
        </p:txBody>
      </p:sp>
      <p:sp>
        <p:nvSpPr>
          <p:cNvPr id="3" name="Content Placeholder 2"/>
          <p:cNvSpPr>
            <a:spLocks noGrp="1"/>
          </p:cNvSpPr>
          <p:nvPr>
            <p:ph idx="1"/>
          </p:nvPr>
        </p:nvSpPr>
        <p:spPr/>
        <p:txBody>
          <a:bodyPr/>
          <a:lstStyle/>
          <a:p>
            <a:r>
              <a:rPr lang="en-NZ" dirty="0"/>
              <a:t> At the Nuremberg </a:t>
            </a:r>
            <a:r>
              <a:rPr lang="en-NZ" dirty="0" smtClean="0"/>
              <a:t>“doctors’ trial”</a:t>
            </a:r>
          </a:p>
          <a:p>
            <a:pPr lvl="1"/>
            <a:r>
              <a:rPr lang="en-NZ" dirty="0" smtClean="0"/>
              <a:t>Brought </a:t>
            </a:r>
            <a:r>
              <a:rPr lang="en-NZ" dirty="0"/>
              <a:t>23 German doctors to trial immediately after </a:t>
            </a:r>
            <a:r>
              <a:rPr lang="en-NZ" dirty="0" smtClean="0"/>
              <a:t>World War II</a:t>
            </a:r>
          </a:p>
          <a:p>
            <a:pPr lvl="1"/>
            <a:r>
              <a:rPr lang="en-NZ" dirty="0"/>
              <a:t>P</a:t>
            </a:r>
            <a:r>
              <a:rPr lang="en-NZ" dirty="0" smtClean="0"/>
              <a:t>rosecutors </a:t>
            </a:r>
            <a:r>
              <a:rPr lang="en-NZ" dirty="0"/>
              <a:t>found 15 defendants guilty of war crimes and crimes against humanity; seven were </a:t>
            </a:r>
            <a:r>
              <a:rPr lang="en-NZ" dirty="0" smtClean="0"/>
              <a:t>hung</a:t>
            </a:r>
          </a:p>
          <a:p>
            <a:r>
              <a:rPr lang="en-NZ" dirty="0" smtClean="0"/>
              <a:t>Experiments included exposure to high-altitude pressures and freezing, simulated battle wounds and attempts at bone, muscle and joint transplantation</a:t>
            </a:r>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41</a:t>
            </a:fld>
            <a:r>
              <a:rPr lang="en-GB" smtClean="0"/>
              <a:t> </a:t>
            </a:r>
            <a:endParaRPr lang="en-GB"/>
          </a:p>
        </p:txBody>
      </p:sp>
    </p:spTree>
    <p:extLst>
      <p:ext uri="{BB962C8B-B14F-4D97-AF65-F5344CB8AC3E}">
        <p14:creationId xmlns:p14="http://schemas.microsoft.com/office/powerpoint/2010/main" val="3579498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NZ" dirty="0" err="1" smtClean="0"/>
              <a:t>HeLa</a:t>
            </a:r>
            <a:endParaRPr lang="en-NZ" dirty="0"/>
          </a:p>
        </p:txBody>
      </p:sp>
      <p:sp>
        <p:nvSpPr>
          <p:cNvPr id="3" name="Content Placeholder 2"/>
          <p:cNvSpPr>
            <a:spLocks noGrp="1"/>
          </p:cNvSpPr>
          <p:nvPr>
            <p:ph idx="1"/>
          </p:nvPr>
        </p:nvSpPr>
        <p:spPr>
          <a:xfrm>
            <a:off x="457200" y="1634977"/>
            <a:ext cx="8229600" cy="4389437"/>
          </a:xfrm>
        </p:spPr>
        <p:txBody>
          <a:bodyPr/>
          <a:lstStyle/>
          <a:p>
            <a:r>
              <a:rPr lang="en-NZ" sz="2400" dirty="0" smtClean="0"/>
              <a:t>Henrietta Lacks died of aggressive</a:t>
            </a:r>
            <a:br>
              <a:rPr lang="en-NZ" sz="2400" dirty="0" smtClean="0"/>
            </a:br>
            <a:r>
              <a:rPr lang="en-NZ" sz="2400" dirty="0" smtClean="0"/>
              <a:t>cervical cancer in 1951</a:t>
            </a:r>
          </a:p>
          <a:p>
            <a:r>
              <a:rPr lang="en-NZ" sz="2400" dirty="0" smtClean="0"/>
              <a:t>Some of her cancer cells were taken without consent as part of routine treatment and used by a researcher interested in setting up immortal cell lines for research</a:t>
            </a:r>
          </a:p>
          <a:p>
            <a:pPr lvl="1"/>
            <a:r>
              <a:rPr lang="en-NZ" sz="2000" dirty="0" smtClean="0"/>
              <a:t>With minimal interest in confidentiality he named the line ‘</a:t>
            </a:r>
            <a:r>
              <a:rPr lang="en-NZ" sz="2000" dirty="0" err="1" smtClean="0"/>
              <a:t>HeLa</a:t>
            </a:r>
            <a:r>
              <a:rPr lang="en-NZ" sz="2000" dirty="0" smtClean="0"/>
              <a:t>’</a:t>
            </a:r>
          </a:p>
          <a:p>
            <a:r>
              <a:rPr lang="en-NZ" sz="2400" dirty="0" smtClean="0"/>
              <a:t>Her cells have since been used in at least 60,000 research papers and 11,000 patents</a:t>
            </a:r>
          </a:p>
          <a:p>
            <a:pPr lvl="1"/>
            <a:r>
              <a:rPr lang="en-NZ" sz="2000" dirty="0" smtClean="0"/>
              <a:t>The </a:t>
            </a:r>
            <a:r>
              <a:rPr lang="en-NZ" sz="2000" dirty="0" err="1" smtClean="0"/>
              <a:t>HeLa</a:t>
            </a:r>
            <a:r>
              <a:rPr lang="en-NZ" sz="2000" dirty="0" smtClean="0"/>
              <a:t> cells may mass around 20 tons</a:t>
            </a:r>
          </a:p>
          <a:p>
            <a:pPr lvl="1"/>
            <a:r>
              <a:rPr lang="en-NZ" sz="2000" dirty="0" smtClean="0"/>
              <a:t>Her family wasn’t aware of any of this until recent times and wasn’t in on any of the profits</a:t>
            </a:r>
            <a:endParaRPr lang="en-NZ" sz="2000" dirty="0"/>
          </a:p>
          <a:p>
            <a:pPr lvl="1"/>
            <a:r>
              <a:rPr lang="en-NZ" sz="2000" dirty="0" smtClean="0">
                <a:hlinkClick r:id="rId2"/>
              </a:rPr>
              <a:t>http</a:t>
            </a:r>
            <a:r>
              <a:rPr lang="en-NZ" sz="2000" dirty="0">
                <a:hlinkClick r:id="rId2"/>
              </a:rPr>
              <a:t>://</a:t>
            </a:r>
            <a:r>
              <a:rPr lang="en-NZ" sz="2000" dirty="0" smtClean="0">
                <a:hlinkClick r:id="rId2"/>
              </a:rPr>
              <a:t>www.wisegeek.com/what-is-the-controversy-surrounding-hela-cells.htm</a:t>
            </a:r>
            <a:r>
              <a:rPr lang="en-NZ" sz="2000" dirty="0" smtClean="0"/>
              <a:t> (book, </a:t>
            </a:r>
            <a:r>
              <a:rPr lang="en-NZ" sz="2000" i="1" dirty="0" smtClean="0"/>
              <a:t>The Immortal Life of Henrietta Lacks</a:t>
            </a:r>
            <a:r>
              <a:rPr lang="en-NZ" sz="2000" dirty="0" smtClean="0"/>
              <a:t>)</a:t>
            </a:r>
          </a:p>
          <a:p>
            <a:endParaRPr lang="en-NZ" sz="24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42</a:t>
            </a:fld>
            <a:r>
              <a:rPr lang="en-GB" smtClean="0"/>
              <a:t> </a:t>
            </a:r>
            <a:endParaRPr lang="en-GB"/>
          </a:p>
        </p:txBody>
      </p:sp>
      <p:sp>
        <p:nvSpPr>
          <p:cNvPr id="6" name="AutoShape 2" descr="data:image/jpeg;base64,/9j/4AAQSkZJRgABAQAAAQABAAD/2wCEAAkGBxMTEhUUExQWFhUXGB0aFxcYGRwaGBgYGBgcGRobGhgZHCggGh0lHhwYITEhJSkrLi4uGh8zODMsNygtLisBCgoKDg0OFxAQGiwcHB8sLCwsLCwsLCwsLCwsLCwsLCwsLCwsLCwsLCwsNywsLCw3LCw3LDcsLCssKywsLCwsK//AABEIAMIBAwMBIgACEQEDEQH/xAAbAAABBQEBAAAAAAAAAAAAAAAEAAIDBQYBB//EAD0QAAECBAQEBAUCBQIGAwAAAAECEQADITEEEkFRBSJhcROBkfAGMqGxwdHhFCNCUvFichUkM3OCwgc0kv/EABgBAAMBAQAAAAAAAAAAAAAAAAABAgME/8QAIBEBAQEAAwACAwEBAAAAAAAAAAERAiExEkEDEzJRIv/aAAwDAQACEQMRAD8A814njkzpqlpSZaVqzZMxUATfmIcuXq2sDxJPxCLAMw+v6RE4iIpM4yqDVoxq4Y1Zqa67RCswkKY0P38xHJ7OcpJSDQkMSNCRofOGHJkzo3+P8wxJrvHGNYcgF6QyNS8WOJWrw5GYAMlWRTuVICyQ40AUVAee0BKajV8tenSCJs0lKQRZwP8AaC4HkSqFTQTwmrWOl2fq1YN4zMzz1LdJzplqpQB5SHDdDSA0pchzRx6O1OsFcXQUTpkuwlqKABbKg5R3LAEncmAkSUOwiDxBZ67CvlHPGJUEs9flq6ugaIVKJVyjK1gKN57w5D1NnUK5Fd2YerRPPWUy0KNPEJISHfKg5SS7C7sOmkLHcOXLly5ilHw5uYynNVJSWJyvQdbGAZytASQzCumn3gwtHYnGJExbZiAohLgAlILJdrFmjg4kpNChgQDsWNjXeGcVwYQUqSrlmS0TACQVDOnmBbZQV5NAJ7wvjBtXsjGhaVFhTKNXBUSx60Ch5xGZwb5jvq36RWLGVDWVmc32oNqV6w+XMcNXM9yaaN17+UL4nonK53PekMMu7sNh7LxHLlqL5XLAqNLJAckgCgYVNolmLAsO0MLrjvEELw2ElITkEtCiauVKUtQc06a7xQpQzEWtvXX7xZcSxCJkuWpEvw8jS1VcqIS6VPp/VS/WK3MPe0KeCphDwad/oR7MRS2h6jAZBUMzwj39+UcQAXvanfS3ukMnDMpq2ldXv1o8cMOEIio1H7aPAEqV5zVeUn+pTl2/u0BbX7QdJ8NDlEyUVH+pbFtGSmrd7xTvoPrRqWpvCmVYh6M4ZvzE/H/D1YYvlZSVICgCVEKrymn/AJOQw6RSmYSXJJJqSSSSTdyYnYkbDSut/wACIskXImmRyC5TMOV+8KGTssGOw8gi9ITi5dumsSo1KvWHNdrfiO317sKADpHSBo/m34gCMJOz9Gh2WijQEMG1rejbA+sdMMS5gDiFMRHEzAQBq9y4DEB3IszPQaxxYPb/AB9IfLmJCFgguUgJI/uzA16ZQoekMI5qhVqjcOPOv5g/jmKBmGgK+UzFPyleQOAlrA0isBYvRVR2Orfj1i24zhypCcXTLOUQBstKQVilgCwD1N7VISnBYuCxBcEUIOhDWgyThVLfIoF6rFcyeZnUGrf+l/UxHKxSggyyo+GpYUpIaqkggF2egJpaC+CzhLX4/h50yi6gWykLdKUqcFnJOm8AM4tiiqYhQQUBCEpQFOaI2cWKsxawdorwkqPU/n7RYmTicQMxzzAlLAkkgJDlkvYBzQWeJUcMxKfllqScqnNKpIyq7UU3nBsGKkjo0HcNT4f/ADCgCJahlSXaZMd8rgigFS2jbwQfh+eySAFOAQEmrFq2tqdoK4ijEfw0uWuUv+UopCmzApVzAasQXto0GwKLFzzMWpZYFaiogUSCS9BtClrSEsUnNmBzZrJa2Vquau/SGkGOobKp3ejbXrDJPJmit32dnB07Q5ajv7tDMOp2pUa+sTuKsAdnp1sDEqE4bBrmYecRaSpKyG0WMpLtoQmnfrAKAP8AU4HQClReLjhXE1okYiQyUomJzFRu8qoSn/c5p2ipVMgDhmRKoks+2tIahJr2iQJhBEYdl3jpiVHlBpoCksTWlH01+tvrES1efs7xfcDlYRXjnEqKSmUTKA/qXsKXdmDh6xnnMOdlXZHzC2t7Bw1Y7iJakqKSCCHp0P37w1KTfTfrBK8Uoy0pUSwJbtRq3IBdtnMMghoKhxX7/saRyp8/esTKbLdy9mv5+URAdf1gBpR79mFE4lK2hQBccfws/MJ89IR44ExJT8hzVISz1BcNcNFYpQIAAFBerkk/ZmFBvFl8UTp68TMGIUpUxKlJINkMWCUB2CcoTZutYrkpt70hG6gGrGhv1DvXzhEw7IKuQPfQQqn94WnhnvpHbW/EdUlo4LQEZMrWB1pMEGOosTq220MIJ+GKFlBukse4uKGveLrhmE8fBTpaHzyFqxJ5aFGRMvKCKku5Y0DO94H4jhQJig5LGrhi5qX37wzgHFp2FXOMkh1yZiFPVk0VmsagpB+hoYPfC8Q8Q4FiJCkJnSlSysOl2IUNwUkgxpPhjgahLnZ2IUJZAZxyrJv6D/y6QHwnFnEzM+ImTVzgoZVTFgoCC7gJIpzVowA0jY4QOzBg3kfx594jnyvi+PE/DcMSWD5U/wBoGjMxuwixGDSlIGUF0qygMbga9gD5RyVKNjeiWDDuD9YOmy2YitKWoXt6faMVhvDS9mZmA0JFqHt9YEnSAeZ7aMwzNXX6wetFeuetH0p+ISUNmFC5oCahw/peAMTxzg6VOWHlrGIxmEKCQWp6+keuY3DUb/NY8/8AiWSy6u32a4Mafj5XcRyiiwBGZjrrFjLkJKZhUWKQCkMeYlYHkwLxWIDLDaGjdDFqlTkhRLEM9T8rEeThvONKmI+H5DMCVKKUrBRmAditLBw4o7OehjvEeFTcPNVKmpyrSai/VwRcdYaQNXfq9tKCD+JSv+l/2Zer6HWmr00g08V6Q28cUf3rD2sN+vXaGKhAo4FRwpOloQEMOoS5y/3UFhXSum0QmWRqK9Qff7xJlv71ETy0mnUfltbwaWBFymhHmYat0Hl/mDJkt37e+sMCdSSdKn0/Ag08QCUQ4Is3lSOLlt1/w8EqDuR762hoV0g0YBUKwoOyD3/mFBowd8XYhczHYhcxgozCKWZDIT9Ehzu8Vovd3h/E15p80lWZ5iuZmCuY1A0BvESbwySsxrDlKtHK7Q5olSMh4iIicp2hiocIwJiaQUggqDh6hncPWlNIjyxKhGv0gI6bMKiSS6ncuXr1iMygJa5rg8+QocpUUrQqoI0cWbQdolmJJBUEskEJN2By0D7nKS0A40e/feHBWg4YiWlaVS1g50JJSQcyVBLKpVOXMC1SW2jW4DNMcJUAQl3VYJCGagcAAbGMlw9Ks2F5WBkULk5yZi3J2Z9I0mN4aqUoMrMpSCpgSMqeVqkAc1SL/LGXKdr4+LKbiJtkKQW6KrU1qB7+jZfEJymzAEOPlflYs9dP1jPr/imSyVFCwCMmXl5mImFQchiKhrGNDhMCCosp0DcVHQtTziLFSrIT2ToHIbby9IouMcWWKy1BwoCmjhR7aCNCcJyFwKdNW/cxQYPBstTmqiHpZKXNHsa/UwpgByjNPNNXNffT0aKPj03MUEHMAaFhTuLGsW/EMPM8ZWaYRJDsoTF5lPmKQUEs4dNW/p6xW4PhkxUnMttcpFiNaaRUsnab2yMg84qKlidK0MX82W0tgzlVSw+UAEAebvTQRSS8OfECW/qb6xoxhzRTO7tTT2Y153E8YrcjfrBuLCiUAuCmWkAb0zP1fNeEEFiAARSpFRBWHSVAZiSRQPcBnu9g1tIi1WKxeGUdPd4gTLOax/PSNGuXmt+1hDRhGsB03hTmMUqsMQHIjkqT7J7xbzZJMCT8KWpVtoejARk1pcQTNScqHegIrYcxNPWHYHDKUWCbVJ/cwWnDK3ap9f8AEFoU87oae7xzDllpNL2LHpUG4i/HA2SZi/lBD1AfM7UvoRBUjDypZEx5aWc5eZS7EfIUV01hzkWMuiW+n6feJ5fDlkhg7mwv62jQnBJW0xSkgChSMqFXoUpSKjWnnBGJ8RAHhpCUkOBXnDtuGsdoNh4pZ3CJbnmboVB/qIUF/wACV8ymzG9NfWFC2FjITFOpRAYEkgVo5dnNdWrDkH3+IU01PLlrUB28gbDpCG8apEAx1Et45Ll0eJUIiFGL2hiYknJiJMMHmOKLgdB+Y6IIQgCUok8ylBID6AZiSLt8ogI4IyykjKRnObMVOCEFSKJYNUqdydIWCwQM2WlTfO3R9Ohr6xAZymSkksLAmz/4EHcKkrmTZSEEZ1LATs70+zQjayStcooJrMyBIm/IUJJKikJtzFzRmctd4tZISpsyQTaurg0+0V85QmyhNTT+oAsS/U6EDQdYMwi+XyJ8/wBmjLkqDZXDUMKHs/KerbftHPA8JlMWBq1hTaDVLASC9tPx94ExM1S3YOL0uW2G7RJjJM1BCti2+1YrcLLBmZTQ6doFwXxJJCi6VI/7iSm2xNIHn8aStZCEuMtF0IBFQ+rksA28FgX38Gl+ZINaOKQFxxIyEDazQfhMX4kpK2IJH11im45i8oLn20RDYzh2BeYpTMwPo9PxFiZBH4ueptHMDm8MrDl1G5el9e8EjEEpcuCLezGlvZRVrQCex+raQ9CA9vUiJEqWo5iB2GmkKWk5q2g0DJSN2hyhCQTpRrekNWelWMKAyasAVZ4FnFMGCSVqSgBySABuTBeHlYRKiiaVrUFN/LYSzRmClsSczVOVIY1pVg3hGHT4bhyVGoag2c7aRKUpSmzquGPKlzruWalGENxASkKlJJSkKLZVApUx5VKDHMQzgu1Yik4WcuYoFTjlzkkZkpAAJVl7G/SHgPmTM1VFiCbABI7ABhrEKgFCwoafaJ5OHXkmEKlKykBs3OXegDMbADqYgmYZYTmUkoSSAknW53PrCwJJaMtWC23sOpF6bQ6dMK1FSmc6BLDyA0iFKl1CSzEaDS9DX0aOJUp+dPTMkfcGv1MANWiunvzhRLlG49YUGhhsU+ZZUMpKiSGZnLs1w20RogniOLVNmzJi/mmLKj56eVoHRG7MRLXEgPrDEJpT6xK0SaOZ7rHEoiRockB/dYeg1SGdi406jfpBWOCfDkAUVkJWCN5iilT6ulm2AEcWilPMxFMlqICjVLlKeyQKeQIhQGSkoN1ZQEnclRaiQA9y12F4n4Zk8aWFqKE5gFFJYgHYm2ldIDLQ+WmilVGUOCLOS1z6+UUGo4dignxsyglCJisoPLRZJSABvtFzg1HKWBFO9fO0YbEPMmZlDIFJC9wEZXGmrepjY8M4kVoCl0JNX2BYeQAjPnFcavpcwlGuj06sfWH4zGy5SVKUQlIFz39Ygliw6vXasV3FOCCYyy+cEFL1FP8ASaRBgk/E0tdsPOmIFyJZIYihqNTFb/xeXLmEzMJNkiodQOUUYuGoQ+kaJHGcRKTRSXeypbjL0UlXQCK7imKxU8FBWCgu4CeXKoVS9yDB0O17wvFJXKBRUHURnvihdD101i/4ThkSpQCUhIAsmgeMxx6aVKZLEvsNIjjOzpYeUpASCQ+oBG9Haj2rBszCJIJJAAS+9tG9IphNOo9D+rxOZ61S11Ng50AzD9oYhxnJq19B2pBcrCqmECWATs6XZnsTAsrDhSFKH9NSWJat2FYJmyEZflWoO2cjlJZ2Cqv22rFYSc4SUlTTMQc11BEsrCC1ioqDndgWhn8ZISkgSlKUUnnWQyFdJYBCvM3gPEJqQTVhbWgoWp7MNUqhhAZMx4QQEJlrYuVlGUkkbOGA/esVAlkkDsKe9o7Mmh9SDtE3D0lUwWDO1WrpUtFBZpk5ai9nNbhmY0gSdw9GY0LEF63O5e+sHry1FzmDl3A6X6l/KIVGr9T9KROmi/gpamBSwFaAR1E3KBLc5QpwHdixAI2v9YJPX3SB8SmxqKa/Y9f0gDoQxa36RIkuO0JQ1291jsuWo/KD6QgYlAOqfMiFBQwe4V9P1hQwwvGMKJU+fLDEImLSGswUQICaJ589a1LUtRKlElRYOSbuwAiNAjdmmklomK3Foilo1i44TwlU4s7DfSJtPFSo++sPCTesa1Pw0kgVB2OzQf8A8IlJSCod9Yn5njFygepP41h09CsqQHAD00cmpbdmD9I1CsPICqtoz60h4CZiOVIYfYk1g0YxS5JBNNPOJOJTQmRKQlZ5s0xaQb1KUZgKWB9TGjm8NHN/bYbEi3leA8bw4zVFRSMhISkABLJBbS1wPWLnIrFKceTJLkEBCZYBVW5Ucgqam5/WLP4fnGY+UH5UsdyPmHrTyiH4g4UhAl5XQGJUxdyqhYaUSzPB3w/iUZgALBvIWIEHK9Cer/AcRBLE1sQbgxdS5gN9vrGe4lwbxAFyjknb6K6EfmM+r4mmyFFE1DGxGjalJ1jP474evUpGBRkS7W+8C4iShILDVoxQ/wDkKWzEK9IBxHxlMmcstKu+30hfr5H8o0HEeLJlghwPd4ws3j7LUcmatC9t/wAQVNStYzLLq0SLecDSfhidMQyZSlTmEw5eYJlqJSAsD5SfnFS4egjThwiOXKrLhU5U9WWUCtZBUUhgQkM5LlmqPWL7+Pl4SSrNkM9YOQATKhIs7BhXUirxlMRKOBkZRNyYxcwKUhPMRJA5UqLFAOcFRSSTRNIruJ4+aqVJzqJOaYt2a5SkMQGblVyigOgMV+uaPm18rHqmAVUR/aVEgMG8+5giSlYWkpOVrEtR6FwzENGY+F5i1GyiHbMxyh2ubBhWsb2XMSlCs4AoCk5gSQrZOoZ62jLnsq5VNOwKncg1JZ/XRgIGmW3G8aMY2WpxsNfdIjxGGlqYMBEabJLPSDuEh8x7Afn7QdjeEmyASowuHSFSwpKkoBzNVNso7ivd4rSTqltegKgB169oim3v3iSZOPqTYDtQWERowMyY50AqokJAegdRIAeEbqVgj2/u0KYl6dnjuECCeaYAOgKiKsxAt+kTlACqLCgwrlU4I0YhjADJaGAUocoNXp9YjMxSlEhTbJSSBTav1jsxLrGdSmJd1czHcB2HlEaJbeR2P3hfYSZFaJHneFE4QYUAYGbP8Ra1sAVLUotQVLsBHZQq30F4YEh1NSu8WPDkpeoL7uPyI2tQnlcJWWIZjoaH0Nx1jW8PQJKEpDAu2t2irwaGBckEihe3npEfFMaCcoUxA9kRn6rxbYnGAu1xR9K+xEUjHZvmc+zFUmccprcQpswJQQWFNL7wYDsZg89QWDOO1yD5xXfx6pIAPMxYbWg3CTRnDkZcuu+v5il4tOSuqC3MaHVi1POL49latV/EwShlSzQioLBnrrRh9op5vFpvjGWM1ZhCOpUWBb0gLClailAqVFrO5Jb20GrxIEyesDMlOYA3UCpWQGtrmNJxkRofjmPUqcsoUrKklCDZgKFvPNXziLhXEChaTtb8hoX8QSn5UsHoAw9d7RFhprk5UpBCXBYXFToXoCIr2F9vR+EcZlzClIUyjo7VGz3/AGgzinw+jEDIsAH+lxUNsY8n/iio8xJPvSL3hnHJ8osmcsAVIJf6F9NozvDPFzlvo3EfBKpJcjOOr/pEZQmWLJSAKsPzFli/ifFIlpVMEpSVu1GUwPMSExQz8b47ksx/pTqH63Oxie/sdTw7B8UKpwUEFcuUlcxTB/kQopJ2SFZS5ikw07EzFKyKmqUv5ykq5qNzNRtGNou8Zg80/wAMtKQgZUS0ZgGJqVZnUSoFyT5NaD5c9OEKciVeGXSqrAkMT6AiL3OonN7qlwvBtZrIYlNsoJAe406wVxPhyZUlIUrP/ZlQSllH+4lrl21IMW3E5ycgKTRTkOASxoAadfOG8GClpbKFuk1LMUgOpNmFNPptPyt7VjNJ4kpKUeCFpDFK6n+YaFThLUYgNWnWLXhPEJngzacz0BFa9TrfrHZfDkzKJASp+UDlUEijt3Ivd4In4daSQliMxZI5lLNibDKWFu8HKy9FNgqStSVpZQtlA1UQNh1i/wCHKQEqXNUXskJAKirW5ZgxiqwOBxK055cpQOVmIDJo7ttapME4HAfO3OUkALzDIeVRJ/uVXYZesZWLlXAxQJAlBYe4VlB6Fq5fWAJspjmYAE1LgB7MSdf3gOeoAFJWHAckhlEnYCjQNIwoSAo3Z6jX7f5gNfzp0pTDwwkAvmCioltBRr77RXTlJUlQAUmrtnKklgcpAoyqnpHcMtwHI9IasM8ABYJTTCg2IB7tRotFKZ9Pf6RluIYsy5qZgDtQ9vZjTSl5k5g1QCNmIBh2FDJ4dr/4jssjXb6j2Id/b0q/eFMSxJ0tCN3wyagUhQ6SWSAS1No7AGDQlirvXvbSCsGOYU1A9vDpGHoT129IdLLKi/YlocbPyoDOAx92igQoKCsxIF/8PaLWZOeWQoZrN0ismYRRcDX10pXSFBSRiwkBJpy1+49YJmTM3Zx5wGjDpRMQldTvoARR6btFimYVBqACsOiJZ2BBSUi5DA6dXPaKlfCpIKlKUTl06xcSVBion/Slz0d6U1ih4pjCFAJq4bepd3h8SuI+CgHESstecMKm1fK0E4Dhk1EtaspUhaCkE/1zG5TzBzlId+8H8E4ehDzGOeUApQZNlA0SHcqofWK1eOXMOYJKAhwgBwkVJASmrmrEm8aanEeKwhRKNKkVpX7wJw6VkUFrAUAcxCg4NHAI1enaLhK1TApKwsZgzWDM7kks2tSIBkcKXmJUoiXVPLVRJBysmxHV6MYXGixT4Ph5W/MhCUlitasqAe9zqWAJYGNhgp2AlLyplzsRMAIOYBMsqZwSlXONha9orUcEz/NLXlDc5ICqs7itdgCOpgyfiMvKkZgVfMGzFT/1KOpFaQcuW9QSCFY/DSUKH8OsLXlJBXmAyqzMFM7XrfvFXM+KEBeZOFkOKhZzFQNWIflcFi5SbVEQ49JUsqyvlJejjKKhXdvvB3DVYOYAJ8gBW4zAnqdPOFMndP0Hg8Yiclc3ETSibLUjnJJM1Cio5ciUOVgJYKcBjW0WU/4qRi1+EcJLEoqJQ6l+Ikk/MpSVAHSjMG1ibFcFwag0tSpYJBKXoTUC77n1ibDcJRhzmlpzFt7jp5wXnBONaTD4AIZcpxMyZEhioIe8xKiGzNb9oB4rw/ELKZi5pxBSQTJmqUEKYgh8hAFofguPqlqyzgEgsRV2zANb0aDZuLSr5XpUkV96XjHbGil4j8QCUs+HgxKSU8+c5wujpYAAJAd6HvaO4jj5nJJeUhWRgyWIDdSasGeD5xSsMRejXN69rRmviDColFK0pcqKnSLMlJNdYcul4NVjFKSETM8xCLB+WtzlsT1LtBXDOKSQ6czJBFVBmzWDi+lOkZrhuLDkZmzAkgMwJ3fSJJ2AUqXnmKUPlYglnCSz0IDmj9b1h/GfZa9BXh5CmWfCWoVAoS1auHaBeILTVLJr9KbRkuAJKlKc1CiAbKpuK6PV4s56yOVSxrQ1Hr+sTZ2avwU15qknLymjOKE6vFjNcPlLEdB+Q0ZOViynHAbsLdqiNdPavaK5TBLrK8eUaBgSE+bgxofh/EBchBbQo/8AyW+2sUfFxmmN/pAamtod8JYzKVSSlv60qAsHCFg9LH1irNiZe2plDr28vvaHEOCNCffaGDTvDpd1Pv8AgRmoPMQp9YUFgnf7woAykifmBADMYjI2ix4jwyaMTiAUEATVDMeVFSVBlKYM32iuxM1OVISpVAQq2V8xbKQapbLWKkLVpJVUPVx6N0iRcmywSDoR77esAS1EtdyLE0av6xcyMS4onansQGqcUGfqLm7AGhfyivXi8rkqNi4rT8dRGh4jLGUqA5hroC33jLeApa6uSSAB/co0Aa2wiuPaaPl4hSmJBA0c0FGcAfeIZErMaggAO4Yee8To4PMSWUkpIoXGUgu1N4PTJXLQVMcgucv2UzA+bww7jcIZUqWvOoqKyp0O6SkMCdgHHrEOGxBlhky8x3HKD1cpJd4i4TO8WRNC1gDMlR0apJ6NXvSJ/CSy2StWZqhQANHuS/S0PAOw+IXNYLlhOl3zGpDvsGjhkrVMKZhSAkPq9dmB00veBpEyYMstP91FH5g9CCCKUO9zF/h8OMqs7n/VR0kDYMw/ETyuHDFsUMAosHCitQWpiXOXKxGjEPFTI4YklS/DUzku6S9WukCotYRdyjLGXMsgEHKQMzluUhQNCTvSAuLcTkYY8wVzGpSkOn/UA/nGc2+HVXi+DqmHLLoVnKlIccpTZuzekCr4IoLEoTFKWmiuU5UnLUZy1aGgoN4ExvxsvOVShlVRImgsSh+YZSOXMGDgggd4PwGITi5K0r5VsQUuQ7tXrU67RrlkT1TESZSEKT4JUtagqW04FCsiSfm0YKJN3cCl4OwPFZZQslK0Bhyk5kggG7pCkjXXbaAJXw5mGZJyEOkKfvQ1pRoPwBUGVODLS5zJq+Vk1F3apFbGkTbMOat0ZJyMwSCSHBS220CJkKQP5cwqcgAfMSdddOsH+IAAZbBJ0SCKmgJa1bxVS8QmTOyKpmKiKkUfVgz1u9Yg1imaUEpUFE3qL9CWiv46pGVCpgDP9Ddtom8SaeYl0qJPPVuxAZmsT6xPijLCVS1JSp0kkG7Cqijq2kL7DF8SkiXMdIcWF2p3od4M4XjStGSb8ptSzM31AgrHYE+CchExCgMp/qpfzbtaKfCpVmAfMgGh6GzjeNfYn7a3A8PloWsgAOAXcsonv5xRcZ4wpK1JIcM4JuD61g2bjiOV2bQ1cU8xv5RlviDEBSyQa6/h96QuE29nyuRXycRmnhduZ+0eiIW6QdxWPM8CklaQN49HkBgAbXfy1i/yfSeHilx3/UmkXFqW5f1gj4WwGRKlf1KSkE/7iTTr+kC4sVmVdyr9u0Wnw2seEok2LM9WAAp9Ym3o5O1wpAY9N6xHmrtr1cRFNKmAo5JZhWlq9oimkkvVoxvJeOzTW/pHYGVPH9rwoj5Hgj4w41iFYjEYeZMCpaJrpTkSyRl5Qks9ArXWMrMUXp7/AF/eNVxjB4FM4r/iTMzqUVBCXNVOTmI66O+kAz+GolTQTMRkMzkVVTpChZKXrUXjpZop8hUsMs1yg3p6w7h2Oat3Zhf3+0O4/OSStSJiSRRLFmB7WPS7mA5KVBAWXq4BNRmNySaNrWCToavc6VS+ZQZZo4OlzZhEEjBiQUKWpQUHUkJ0P9KlKJDB9BcCKqWgrUQJhUop5i6iA1bszAV29ILkLliWpOdRU4ASxFHdydAGcB9YeYNWc/EhC0TlzZizUZQxyp6gqAD6EVEV3FsYpSVJYmdNdgLJloD0eua3oTrEeMOWWHseZT+6Q7gckz5gWsciUu/9rm/Wj07Q5QtcVwxMnCoM1ROImqdwABclWYBgRlOV+rbwJInhKQZhZLVJYdIjn4zxppLkgWJoRTRqMbto8JawMrmhI61FbQr30cGqwiHobPcm976iH43Hy0SwSog6bXY11EVWIxwTbUU0bS3avrFQpK8SpLvlT09TE/EaJ4lxyZNaXKQ3K1DatS9j0MLDYCatJC10LZnAzULgAqqA+zOw2i0wmERLLBh1sfU9P8QUoh9fp78oPl/gz/VTL4PKAdKfXX9IZhpK0LCimWQlyKEG1BevnFw1w16iI1SxZvf+NYWjBeDJUip+bS1b6QAvAzFMkFgmaSGcEC5+hhipZBBDjKXB7/eLJGKBylqoKtejAGnWEY7F8snPqn61/QxQ8d4qlM9QMsUYhSf7VCrEauYscRNC0lLiocNZy4HfrAv8FnKCW5aKvp10rBMnoqu4fxJRBSkKKTqr5n1cUpBRxippQAlrAlqirdjtEszDoStSV/KSClRDlNd73+8UsrieXOBRpqszUoHCQ7UBYU7xWb4Wr48IAbKspKQRldgT21894qsHxJFRMSGBYHKxymxJF7RPOxa5i0ZAWYnVwFBiDp1ih4pJVJygNkJYlnDgUzd94Jx3orRPGccgTApL2I6KSRQ994zcxWY3qS3ausHY+eFhKk0Ib77dIDkgFQJBNy3VIJr0f8xtxmRHJLw6QpM5lAjKWL0rVu9jG9K6DZv3jBcPnKVNClVJq+1asBYdNKRtitxfQ/aMvzXtfDxS4pQKD1c+6R34TxXPNk1YnMltLBiT5ekcnJoB2/X7RH8NSiFTlNqAD1Bc/QiJ3/iq+40882qaKiKYqoANO+8MTMOcnp+YY5D9Y5OVbSHge6/rCjiVnYekKJ2jGeznxFAlKstAQLgbKF3Ll6msSYUMsFhGy4vw/hklawZivEIJKUHMxNQBTKC7MM3dooVy8MFjLMWoEZgDL+XpNOapYGiXFqx3+ucNNUSyUy0g6rrWr6kh2e28OxCgElExSlgMyUslIUBQ2ckC77wzj89PiS0yWZKGKkuAuZckdA7CIEpVQZe9tesX5CWeAxRly5gSggzBlCiPlSSxc0qR94q8ehYTmAIBOt6fSCkzJtwk+RtqH0pE07EV/mAkagnpRusTps5xDia1AIcsLh79G6GNP8O4QLwk+ZU5QSkUd0oD92ciMrxiSAxAtGo4XiAnAzEgl5pyVFGLEmtqDWLvnSZ6reFLWkEuX3Pc6bxKELWS4rRve8S4ciwAbSv7PBMslqUe2lYi1UNl4EZgVudLbdusHYXDBFWZ7VsNqRAVlkgA5tCbda+7wdJql203iKrEU1aUkl3YZaVL3sLGsEShQbXfvqKh/UQsPNUjxAlCV5gUswBGYJYpJo4b6mI0KUq9BoKG5N2JrXrEmSlFi/2p5UiKfisqcxv383rEsxL0Z/L7jWGSsOUqE0jxU5qoJvlYlOlGOuphkhw+JTMqGPUNXpAOMxJQpIFMxNDuLfd4OC/mARlBWFPrqAkatUekVfFA86Ql6Aq/GsVCovh85KWepCi19eZMaHBFNzQK+hFDGcyPUO+amlRywQvFZWDsHU/U0P6wrDg7Gy3mFThgDQmlGHnWMtxLkKjfOUk9GNPpF1xPFgOsk0INLXANy0UXxEsmYpCAWKlEJSK3LBg5fpWK4RPJbYrFCUhwR0sxeodtwftGfn4szciWIzkAOaGrOCaUPXfrA3GMYVKyMQEsGN6JAr6RAlQ8OqgSFMEkVSCHzA2Ymjb940nHE2kpYLUo3Yv1vrHcIlPNnUUkJJQwuugyk6Agqr0A1jmGnlCgoGxf2IkmEaJYPQZnpppXvFEbwkfzI1k6YfDLaA/aMvwWWc5pGjnE+GoM7jzjn/N3yacPAs9YYdO9gKxZcLSPDTlq/M5oOYvFTNFFWsYt+B1kSif7R9OX8RHP+V8fRChUHrpCTKJBL+uhtEyJdi/WnpEMwkAEBgS2mrm3u8YzjvS7STNSwdSXbp+sdiv8NJqanU5gn6UaFG/6Wf7EGKQAoMAK/wDqIg4af5vZ26OIUKNL4hzHqIytSog+X/7D7QoUO+FBMkUT2MRY75T2/JjkKJUouP39PzB8j/60vuYUKNZ4j7dw5YHuftBss1HlChRnVxLiFnOA5YWGlTWnVh6RYJ/6Q/2mFCiacS4stmalPwIYj5U+UKFEmQsPL7mG4OpU9aC/nChQ4Ri7+f4ip4kP+Ykf+UdhRXH0qIf+YYjm/K+tPuYUKAA8YolBfp9kxRYtZE5agS4mqIOoIUTeFCjTgnkZjllSlFRJOa5qb7w7h6yEzmJDpYtqkqSSDuKCnSFCjRCFIp5RIRQ+UKFAE3B/nP8AuEaLFfJ5R2FHN+T+mvDwEflX2/Ai6wI/kyxplT/6woURy8Vx9WKxTyik44f5KjqMrHaphQoj8f8AcVy/ll1GschQo7n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8" name="Picture 4" descr="http://25.media.tumblr.com/tumblr_m0hcn6k4Zv1qfvy6ho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7937"/>
            <a:ext cx="3203848" cy="240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80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Tuskegee</a:t>
            </a:r>
            <a:endParaRPr lang="en-NZ" dirty="0"/>
          </a:p>
        </p:txBody>
      </p:sp>
      <p:sp>
        <p:nvSpPr>
          <p:cNvPr id="3" name="Content Placeholder 2"/>
          <p:cNvSpPr>
            <a:spLocks noGrp="1"/>
          </p:cNvSpPr>
          <p:nvPr>
            <p:ph idx="1"/>
          </p:nvPr>
        </p:nvSpPr>
        <p:spPr/>
        <p:txBody>
          <a:bodyPr/>
          <a:lstStyle/>
          <a:p>
            <a:r>
              <a:rPr lang="en-NZ" sz="2400" dirty="0"/>
              <a:t>The Tuskegee syphilis </a:t>
            </a:r>
            <a:r>
              <a:rPr lang="en-NZ" sz="2400" dirty="0" smtClean="0"/>
              <a:t>experiment</a:t>
            </a:r>
          </a:p>
          <a:p>
            <a:pPr lvl="1"/>
            <a:r>
              <a:rPr lang="en-NZ" sz="2000" dirty="0" smtClean="0"/>
              <a:t>Conducted </a:t>
            </a:r>
            <a:r>
              <a:rPr lang="en-NZ" sz="2000" dirty="0"/>
              <a:t>between 1932 and 1972 by the U.S. Public Health Service to study the natural progression of untreated </a:t>
            </a:r>
            <a:r>
              <a:rPr lang="en-NZ" sz="2000" dirty="0" smtClean="0"/>
              <a:t>syphilis</a:t>
            </a:r>
            <a:endParaRPr lang="en-NZ" sz="2000" dirty="0"/>
          </a:p>
          <a:p>
            <a:r>
              <a:rPr lang="en-NZ" sz="2400" dirty="0" smtClean="0"/>
              <a:t>Enrolled a </a:t>
            </a:r>
            <a:r>
              <a:rPr lang="en-NZ" sz="2400" dirty="0"/>
              <a:t>total of 600 impoverished sharecroppers from </a:t>
            </a:r>
            <a:r>
              <a:rPr lang="en-NZ" sz="2400" dirty="0" smtClean="0"/>
              <a:t>Alabama</a:t>
            </a:r>
          </a:p>
          <a:p>
            <a:pPr lvl="1"/>
            <a:r>
              <a:rPr lang="en-NZ" sz="2000" dirty="0" smtClean="0"/>
              <a:t>399 </a:t>
            </a:r>
            <a:r>
              <a:rPr lang="en-NZ" sz="2000" dirty="0"/>
              <a:t>who had previously contracted syphilis before the study began, and </a:t>
            </a:r>
            <a:r>
              <a:rPr lang="en-NZ" sz="2000" dirty="0" smtClean="0"/>
              <a:t>201 </a:t>
            </a:r>
            <a:r>
              <a:rPr lang="en-NZ" sz="2000" dirty="0"/>
              <a:t>without the </a:t>
            </a:r>
            <a:r>
              <a:rPr lang="en-NZ" sz="2000" dirty="0" smtClean="0"/>
              <a:t>disease</a:t>
            </a:r>
          </a:p>
          <a:p>
            <a:pPr lvl="1"/>
            <a:r>
              <a:rPr lang="en-NZ" sz="2000" dirty="0" smtClean="0"/>
              <a:t>The </a:t>
            </a:r>
            <a:r>
              <a:rPr lang="en-NZ" sz="2000" dirty="0"/>
              <a:t>men were given free medical care, meals, and free burial </a:t>
            </a:r>
            <a:r>
              <a:rPr lang="en-NZ" sz="2000" dirty="0" smtClean="0"/>
              <a:t>insurance</a:t>
            </a:r>
          </a:p>
          <a:p>
            <a:pPr lvl="1"/>
            <a:r>
              <a:rPr lang="en-NZ" sz="2000" dirty="0"/>
              <a:t>T</a:t>
            </a:r>
            <a:r>
              <a:rPr lang="en-NZ" sz="2000" dirty="0" smtClean="0"/>
              <a:t>hey </a:t>
            </a:r>
            <a:r>
              <a:rPr lang="en-NZ" sz="2000" dirty="0"/>
              <a:t>were never told they had syphilis, nor were they ever treated for </a:t>
            </a:r>
            <a:r>
              <a:rPr lang="en-NZ" sz="2000" dirty="0" smtClean="0"/>
              <a:t>it</a:t>
            </a:r>
          </a:p>
          <a:p>
            <a:pPr lvl="1"/>
            <a:r>
              <a:rPr lang="en-NZ" sz="2000" dirty="0" smtClean="0"/>
              <a:t>Were </a:t>
            </a:r>
            <a:r>
              <a:rPr lang="en-NZ" sz="2000" dirty="0"/>
              <a:t>told they were being treated for "bad blood", a local term for various illnesses that include syphilis, </a:t>
            </a:r>
            <a:r>
              <a:rPr lang="en-NZ" sz="2000" dirty="0" smtClean="0"/>
              <a:t>anaemia</a:t>
            </a:r>
            <a:r>
              <a:rPr lang="en-NZ" sz="2000" dirty="0"/>
              <a:t>, and </a:t>
            </a:r>
            <a:r>
              <a:rPr lang="en-NZ" sz="2000" dirty="0" smtClean="0"/>
              <a:t>fatigue</a:t>
            </a:r>
            <a:endParaRPr lang="en-NZ" sz="20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43</a:t>
            </a:fld>
            <a:r>
              <a:rPr lang="en-GB" smtClean="0"/>
              <a:t> </a:t>
            </a:r>
            <a:endParaRPr lang="en-GB"/>
          </a:p>
        </p:txBody>
      </p:sp>
      <p:pic>
        <p:nvPicPr>
          <p:cNvPr id="2050" name="Picture 2" descr="http://upload.wikimedia.org/wikipedia/commons/thumb/3/3a/Tuskegee-syphilis-study_doctor-injecting-subject.jpg/350px-Tuskegee-syphilis-study_doctor-injecting-sub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858"/>
            <a:ext cx="33337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For us today</a:t>
            </a:r>
            <a:endParaRPr lang="en-NZ" dirty="0"/>
          </a:p>
        </p:txBody>
      </p:sp>
      <p:sp>
        <p:nvSpPr>
          <p:cNvPr id="3" name="Content Placeholder 2"/>
          <p:cNvSpPr>
            <a:spLocks noGrp="1"/>
          </p:cNvSpPr>
          <p:nvPr>
            <p:ph idx="1"/>
          </p:nvPr>
        </p:nvSpPr>
        <p:spPr/>
        <p:txBody>
          <a:bodyPr/>
          <a:lstStyle/>
          <a:p>
            <a:r>
              <a:rPr lang="en-NZ" dirty="0" smtClean="0"/>
              <a:t>Relatively uniform principles of human research ethics</a:t>
            </a:r>
          </a:p>
          <a:p>
            <a:r>
              <a:rPr lang="en-NZ" dirty="0" smtClean="0"/>
              <a:t>Hopefully your experiments will go a little easier on the subjects!</a:t>
            </a:r>
          </a:p>
          <a:p>
            <a:pPr lvl="1"/>
            <a:r>
              <a:rPr lang="en-NZ" dirty="0" smtClean="0"/>
              <a:t>But appreciate that there will be continued vigilance especially for the protection of any groups seen as vulnerable</a:t>
            </a:r>
          </a:p>
          <a:p>
            <a:pPr lvl="2"/>
            <a:r>
              <a:rPr lang="en-NZ" dirty="0" smtClean="0"/>
              <a:t>Including less educated individuals, minorities, children, prisoners, soldiers or people with disabilities</a:t>
            </a:r>
          </a:p>
          <a:p>
            <a:r>
              <a:rPr lang="en-NZ" dirty="0" smtClean="0"/>
              <a:t>The culture of experimentation is vigorously alive!</a:t>
            </a:r>
          </a:p>
          <a:p>
            <a:pPr lvl="1"/>
            <a:r>
              <a:rPr lang="en-NZ" dirty="0" smtClean="0"/>
              <a:t>Just accept that consultation with stakeholders, protocol review and consent are part of the process</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44</a:t>
            </a:fld>
            <a:r>
              <a:rPr lang="en-GB" smtClean="0"/>
              <a:t> </a:t>
            </a:r>
            <a:endParaRPr lang="en-GB"/>
          </a:p>
        </p:txBody>
      </p:sp>
    </p:spTree>
    <p:extLst>
      <p:ext uri="{BB962C8B-B14F-4D97-AF65-F5344CB8AC3E}">
        <p14:creationId xmlns:p14="http://schemas.microsoft.com/office/powerpoint/2010/main" val="233554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lstStyle/>
          <a:p>
            <a:r>
              <a:rPr lang="en-NZ" dirty="0" smtClean="0"/>
              <a:t>Evaluate usability early and often in development and [preferably staged] roll-out</a:t>
            </a:r>
          </a:p>
          <a:p>
            <a:pPr lvl="1"/>
            <a:r>
              <a:rPr lang="en-NZ" dirty="0" smtClean="0"/>
              <a:t>Also evaluate alternatives before making a decision to purchase/adopt a system</a:t>
            </a:r>
          </a:p>
          <a:p>
            <a:r>
              <a:rPr lang="en-NZ" dirty="0" smtClean="0"/>
              <a:t>In more formal settings, you need a complete and detailed testing plan</a:t>
            </a:r>
          </a:p>
          <a:p>
            <a:r>
              <a:rPr lang="en-NZ" dirty="0" smtClean="0"/>
              <a:t>Heuristic evaluation is a handy intermediate level between just asking a couple people for feedback and doing a full-blown usability study</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45</a:t>
            </a:fld>
            <a:r>
              <a:rPr lang="en-GB" smtClean="0"/>
              <a:t> </a:t>
            </a:r>
            <a:endParaRPr lang="en-GB"/>
          </a:p>
        </p:txBody>
      </p:sp>
    </p:spTree>
    <p:extLst>
      <p:ext uri="{BB962C8B-B14F-4D97-AF65-F5344CB8AC3E}">
        <p14:creationId xmlns:p14="http://schemas.microsoft.com/office/powerpoint/2010/main" val="332989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765175"/>
            <a:ext cx="8229600" cy="1143000"/>
          </a:xfrm>
        </p:spPr>
        <p:txBody>
          <a:bodyPr/>
          <a:lstStyle/>
          <a:p>
            <a:r>
              <a:rPr lang="en-NZ" sz="4400" dirty="0" smtClean="0"/>
              <a:t>Types of Usability Evaluations</a:t>
            </a:r>
          </a:p>
        </p:txBody>
      </p:sp>
      <p:sp>
        <p:nvSpPr>
          <p:cNvPr id="12291" name="Rectangle 3"/>
          <p:cNvSpPr>
            <a:spLocks noGrp="1" noChangeArrowheads="1"/>
          </p:cNvSpPr>
          <p:nvPr>
            <p:ph idx="1"/>
          </p:nvPr>
        </p:nvSpPr>
        <p:spPr>
          <a:xfrm>
            <a:off x="444728" y="1924620"/>
            <a:ext cx="3816672" cy="1979613"/>
          </a:xfrm>
        </p:spPr>
        <p:txBody>
          <a:bodyPr/>
          <a:lstStyle/>
          <a:p>
            <a:pPr>
              <a:buFont typeface="Wingdings" pitchFamily="2" charset="2"/>
              <a:buChar char=""/>
            </a:pPr>
            <a:r>
              <a:rPr lang="en-NZ" dirty="0" smtClean="0"/>
              <a:t>Heuristic evaluations</a:t>
            </a:r>
          </a:p>
          <a:p>
            <a:pPr>
              <a:buFont typeface="Wingdings" pitchFamily="2" charset="2"/>
              <a:buChar char=""/>
            </a:pPr>
            <a:r>
              <a:rPr lang="en-NZ" dirty="0" smtClean="0"/>
              <a:t>Performance measurements</a:t>
            </a:r>
          </a:p>
          <a:p>
            <a:pPr>
              <a:buFont typeface="Wingdings" pitchFamily="2" charset="2"/>
              <a:buChar char=""/>
            </a:pPr>
            <a:r>
              <a:rPr lang="en-NZ" dirty="0" smtClean="0"/>
              <a:t>Usability studies</a:t>
            </a:r>
          </a:p>
          <a:p>
            <a:pPr>
              <a:buFont typeface="Wingdings" pitchFamily="2" charset="2"/>
              <a:buChar char=""/>
            </a:pPr>
            <a:endParaRPr lang="en-NZ" dirty="0" smtClean="0"/>
          </a:p>
        </p:txBody>
      </p:sp>
      <p:sp>
        <p:nvSpPr>
          <p:cNvPr id="7171" name="Footer Placeholder 4"/>
          <p:cNvSpPr>
            <a:spLocks noGrp="1"/>
          </p:cNvSpPr>
          <p:nvPr>
            <p:ph type="ftr" sz="quarter" idx="11"/>
          </p:nvPr>
        </p:nvSpPr>
        <p:spPr/>
        <p:txBody>
          <a:bodyPr/>
          <a:lstStyle/>
          <a:p>
            <a:pPr>
              <a:defRPr/>
            </a:pPr>
            <a:r>
              <a:rPr lang="en-GB" dirty="0"/>
              <a:t>			    		 </a:t>
            </a:r>
            <a:fld id="{F2143AEC-0B35-48F0-8616-B0D2007A86A0}" type="slidenum">
              <a:rPr lang="en-GB"/>
              <a:pPr>
                <a:defRPr/>
              </a:pPr>
              <a:t>5</a:t>
            </a:fld>
            <a:r>
              <a:rPr lang="en-GB" dirty="0"/>
              <a:t> </a:t>
            </a:r>
          </a:p>
        </p:txBody>
      </p:sp>
      <p:pic>
        <p:nvPicPr>
          <p:cNvPr id="2050" name="Picture 2"/>
          <p:cNvPicPr>
            <a:picLocks noChangeAspect="1" noChangeArrowheads="1"/>
          </p:cNvPicPr>
          <p:nvPr/>
        </p:nvPicPr>
        <p:blipFill>
          <a:blip r:embed="rId3" cstate="print"/>
          <a:srcRect/>
          <a:stretch>
            <a:fillRect/>
          </a:stretch>
        </p:blipFill>
        <p:spPr bwMode="auto">
          <a:xfrm>
            <a:off x="4264900" y="1852005"/>
            <a:ext cx="4899893" cy="4104456"/>
          </a:xfrm>
          <a:prstGeom prst="rect">
            <a:avLst/>
          </a:prstGeom>
          <a:noFill/>
          <a:ln w="9525">
            <a:noFill/>
            <a:miter lim="800000"/>
            <a:headEnd/>
            <a:tailEnd/>
          </a:ln>
        </p:spPr>
      </p:pic>
      <p:sp>
        <p:nvSpPr>
          <p:cNvPr id="2" name="TextBox 1"/>
          <p:cNvSpPr txBox="1"/>
          <p:nvPr/>
        </p:nvSpPr>
        <p:spPr>
          <a:xfrm>
            <a:off x="5148064" y="5948621"/>
            <a:ext cx="3672408" cy="369332"/>
          </a:xfrm>
          <a:prstGeom prst="rect">
            <a:avLst/>
          </a:prstGeom>
          <a:noFill/>
        </p:spPr>
        <p:txBody>
          <a:bodyPr wrap="square" rtlCol="0">
            <a:spAutoFit/>
          </a:bodyPr>
          <a:lstStyle/>
          <a:p>
            <a:r>
              <a:rPr lang="en-NZ" dirty="0" smtClean="0"/>
              <a:t>http</a:t>
            </a:r>
            <a:r>
              <a:rPr lang="en-NZ" dirty="0"/>
              <a:t>://</a:t>
            </a:r>
            <a:r>
              <a:rPr lang="en-NZ" dirty="0" smtClean="0"/>
              <a:t>www.usability.gov/methods/ </a:t>
            </a:r>
            <a:endParaRPr lang="en-NZ" dirty="0"/>
          </a:p>
        </p:txBody>
      </p:sp>
      <p:sp>
        <p:nvSpPr>
          <p:cNvPr id="8" name="Date Placeholder 3"/>
          <p:cNvSpPr>
            <a:spLocks noGrp="1"/>
          </p:cNvSpPr>
          <p:nvPr>
            <p:ph type="dt" sz="half" idx="10"/>
          </p:nvPr>
        </p:nvSpPr>
        <p:spPr>
          <a:xfrm>
            <a:off x="457200" y="6356350"/>
            <a:ext cx="2133600" cy="365125"/>
          </a:xfrm>
        </p:spPr>
        <p:txBody>
          <a:bodyPr/>
          <a:lstStyle/>
          <a:p>
            <a:pPr>
              <a:defRPr/>
            </a:pPr>
            <a:r>
              <a:rPr lang="en-GB" smtClean="0"/>
              <a:t>Usability Evaluations </a:t>
            </a:r>
            <a:endParaRPr lang="en-GB" dirty="0"/>
          </a:p>
        </p:txBody>
      </p:sp>
    </p:spTree>
    <p:extLst>
      <p:ext uri="{BB962C8B-B14F-4D97-AF65-F5344CB8AC3E}">
        <p14:creationId xmlns:p14="http://schemas.microsoft.com/office/powerpoint/2010/main" val="346238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NZ" sz="4400" dirty="0" smtClean="0"/>
              <a:t>Heuristic evaluations</a:t>
            </a:r>
          </a:p>
        </p:txBody>
      </p:sp>
      <p:sp>
        <p:nvSpPr>
          <p:cNvPr id="13315" name="Rectangle 3"/>
          <p:cNvSpPr>
            <a:spLocks noGrp="1" noChangeArrowheads="1"/>
          </p:cNvSpPr>
          <p:nvPr>
            <p:ph idx="1"/>
          </p:nvPr>
        </p:nvSpPr>
        <p:spPr>
          <a:xfrm>
            <a:off x="468312" y="1916113"/>
            <a:ext cx="5419726" cy="1804987"/>
          </a:xfrm>
        </p:spPr>
        <p:txBody>
          <a:bodyPr/>
          <a:lstStyle/>
          <a:p>
            <a:r>
              <a:rPr lang="en-NZ" sz="2800" dirty="0" smtClean="0"/>
              <a:t>Expert evaluation </a:t>
            </a:r>
          </a:p>
          <a:p>
            <a:pPr lvl="1"/>
            <a:r>
              <a:rPr lang="en-NZ" dirty="0"/>
              <a:t>An expert looks at a system using common sense and/ or guidelines </a:t>
            </a:r>
            <a:r>
              <a:rPr lang="en-NZ" dirty="0" smtClean="0"/>
              <a:t>(e.g. Nielsen’s Heuristics)</a:t>
            </a:r>
          </a:p>
        </p:txBody>
      </p:sp>
      <p:sp>
        <p:nvSpPr>
          <p:cNvPr id="8195" name="Footer Placeholder 4"/>
          <p:cNvSpPr>
            <a:spLocks noGrp="1"/>
          </p:cNvSpPr>
          <p:nvPr>
            <p:ph type="ftr" sz="quarter" idx="11"/>
          </p:nvPr>
        </p:nvSpPr>
        <p:spPr/>
        <p:txBody>
          <a:bodyPr/>
          <a:lstStyle/>
          <a:p>
            <a:pPr>
              <a:defRPr/>
            </a:pPr>
            <a:r>
              <a:rPr lang="en-GB"/>
              <a:t>			    		 </a:t>
            </a:r>
            <a:fld id="{82B0707D-592E-4E65-8876-4F89D64F7A13}" type="slidenum">
              <a:rPr lang="en-GB"/>
              <a:pPr>
                <a:defRPr/>
              </a:pPr>
              <a:t>6</a:t>
            </a:fld>
            <a:r>
              <a:rPr lang="en-GB"/>
              <a:t> </a:t>
            </a:r>
          </a:p>
        </p:txBody>
      </p:sp>
      <p:sp>
        <p:nvSpPr>
          <p:cNvPr id="13317" name="Freeform 12"/>
          <p:cNvSpPr>
            <a:spLocks/>
          </p:cNvSpPr>
          <p:nvPr/>
        </p:nvSpPr>
        <p:spPr bwMode="auto">
          <a:xfrm>
            <a:off x="5888038" y="1609725"/>
            <a:ext cx="2198687" cy="655638"/>
          </a:xfrm>
          <a:custGeom>
            <a:avLst/>
            <a:gdLst>
              <a:gd name="T0" fmla="*/ 844550 w 1385"/>
              <a:gd name="T1" fmla="*/ 0 h 449"/>
              <a:gd name="T2" fmla="*/ 0 w 1385"/>
              <a:gd name="T3" fmla="*/ 264300 h 449"/>
              <a:gd name="T4" fmla="*/ 1246187 w 1385"/>
              <a:gd name="T5" fmla="*/ 655638 h 449"/>
              <a:gd name="T6" fmla="*/ 2198687 w 1385"/>
              <a:gd name="T7" fmla="*/ 305186 h 449"/>
              <a:gd name="T8" fmla="*/ 844550 w 1385"/>
              <a:gd name="T9" fmla="*/ 0 h 449"/>
              <a:gd name="T10" fmla="*/ 0 60000 65536"/>
              <a:gd name="T11" fmla="*/ 0 60000 65536"/>
              <a:gd name="T12" fmla="*/ 0 60000 65536"/>
              <a:gd name="T13" fmla="*/ 0 60000 65536"/>
              <a:gd name="T14" fmla="*/ 0 60000 65536"/>
              <a:gd name="T15" fmla="*/ 0 w 1385"/>
              <a:gd name="T16" fmla="*/ 0 h 449"/>
              <a:gd name="T17" fmla="*/ 1385 w 1385"/>
              <a:gd name="T18" fmla="*/ 449 h 449"/>
            </a:gdLst>
            <a:ahLst/>
            <a:cxnLst>
              <a:cxn ang="T10">
                <a:pos x="T0" y="T1"/>
              </a:cxn>
              <a:cxn ang="T11">
                <a:pos x="T2" y="T3"/>
              </a:cxn>
              <a:cxn ang="T12">
                <a:pos x="T4" y="T5"/>
              </a:cxn>
              <a:cxn ang="T13">
                <a:pos x="T6" y="T7"/>
              </a:cxn>
              <a:cxn ang="T14">
                <a:pos x="T8" y="T9"/>
              </a:cxn>
            </a:cxnLst>
            <a:rect l="T15" t="T16" r="T17" b="T18"/>
            <a:pathLst>
              <a:path w="1385" h="449">
                <a:moveTo>
                  <a:pt x="532" y="0"/>
                </a:moveTo>
                <a:lnTo>
                  <a:pt x="0" y="181"/>
                </a:lnTo>
                <a:lnTo>
                  <a:pt x="785" y="449"/>
                </a:lnTo>
                <a:lnTo>
                  <a:pt x="1385" y="209"/>
                </a:lnTo>
                <a:lnTo>
                  <a:pt x="532" y="0"/>
                </a:lnTo>
                <a:close/>
              </a:path>
            </a:pathLst>
          </a:custGeom>
          <a:solidFill>
            <a:srgbClr val="FFFFCC"/>
          </a:solidFill>
          <a:ln w="19050">
            <a:solidFill>
              <a:schemeClr val="tx1"/>
            </a:solidFill>
            <a:round/>
            <a:headEnd/>
            <a:tailEnd/>
          </a:ln>
        </p:spPr>
        <p:txBody>
          <a:bodyPr wrap="none" anchor="ctr"/>
          <a:lstStyle/>
          <a:p>
            <a:endParaRPr lang="en-NZ"/>
          </a:p>
        </p:txBody>
      </p:sp>
      <p:sp>
        <p:nvSpPr>
          <p:cNvPr id="13318" name="Freeform 13" descr="Dark downward diagonal"/>
          <p:cNvSpPr>
            <a:spLocks/>
          </p:cNvSpPr>
          <p:nvPr/>
        </p:nvSpPr>
        <p:spPr bwMode="auto">
          <a:xfrm>
            <a:off x="6116638" y="1797050"/>
            <a:ext cx="960437" cy="282575"/>
          </a:xfrm>
          <a:custGeom>
            <a:avLst/>
            <a:gdLst>
              <a:gd name="T0" fmla="*/ 268922 w 1200"/>
              <a:gd name="T1" fmla="*/ 0 h 384"/>
              <a:gd name="T2" fmla="*/ 0 w 1200"/>
              <a:gd name="T3" fmla="*/ 88305 h 384"/>
              <a:gd name="T4" fmla="*/ 672306 w 1200"/>
              <a:gd name="T5" fmla="*/ 282575 h 384"/>
              <a:gd name="T6" fmla="*/ 960437 w 1200"/>
              <a:gd name="T7" fmla="*/ 176609 h 384"/>
              <a:gd name="T8" fmla="*/ 268922 w 1200"/>
              <a:gd name="T9" fmla="*/ 0 h 384"/>
              <a:gd name="T10" fmla="*/ 0 60000 65536"/>
              <a:gd name="T11" fmla="*/ 0 60000 65536"/>
              <a:gd name="T12" fmla="*/ 0 60000 65536"/>
              <a:gd name="T13" fmla="*/ 0 60000 65536"/>
              <a:gd name="T14" fmla="*/ 0 60000 65536"/>
              <a:gd name="T15" fmla="*/ 0 w 1200"/>
              <a:gd name="T16" fmla="*/ 0 h 384"/>
              <a:gd name="T17" fmla="*/ 1200 w 1200"/>
              <a:gd name="T18" fmla="*/ 384 h 384"/>
            </a:gdLst>
            <a:ahLst/>
            <a:cxnLst>
              <a:cxn ang="T10">
                <a:pos x="T0" y="T1"/>
              </a:cxn>
              <a:cxn ang="T11">
                <a:pos x="T2" y="T3"/>
              </a:cxn>
              <a:cxn ang="T12">
                <a:pos x="T4" y="T5"/>
              </a:cxn>
              <a:cxn ang="T13">
                <a:pos x="T6" y="T7"/>
              </a:cxn>
              <a:cxn ang="T14">
                <a:pos x="T8" y="T9"/>
              </a:cxn>
            </a:cxnLst>
            <a:rect l="T15" t="T16" r="T17" b="T18"/>
            <a:pathLst>
              <a:path w="1200" h="384">
                <a:moveTo>
                  <a:pt x="336" y="0"/>
                </a:moveTo>
                <a:lnTo>
                  <a:pt x="0" y="120"/>
                </a:lnTo>
                <a:lnTo>
                  <a:pt x="840" y="384"/>
                </a:lnTo>
                <a:lnTo>
                  <a:pt x="1200" y="240"/>
                </a:lnTo>
                <a:lnTo>
                  <a:pt x="336" y="0"/>
                </a:lnTo>
                <a:close/>
              </a:path>
            </a:pathLst>
          </a:custGeom>
          <a:pattFill prst="dkDnDiag">
            <a:fgClr>
              <a:srgbClr val="000000"/>
            </a:fgClr>
            <a:bgClr>
              <a:srgbClr val="FFFFFF"/>
            </a:bgClr>
          </a:pattFill>
          <a:ln w="19050">
            <a:solidFill>
              <a:schemeClr val="tx1"/>
            </a:solidFill>
            <a:round/>
            <a:headEnd/>
            <a:tailEnd/>
          </a:ln>
        </p:spPr>
        <p:txBody>
          <a:bodyPr wrap="none" anchor="ctr"/>
          <a:lstStyle/>
          <a:p>
            <a:endParaRPr lang="en-NZ"/>
          </a:p>
        </p:txBody>
      </p:sp>
      <p:sp>
        <p:nvSpPr>
          <p:cNvPr id="13319" name="Freeform 14"/>
          <p:cNvSpPr>
            <a:spLocks/>
          </p:cNvSpPr>
          <p:nvPr/>
        </p:nvSpPr>
        <p:spPr bwMode="auto">
          <a:xfrm>
            <a:off x="6573838" y="1319213"/>
            <a:ext cx="744537" cy="534987"/>
          </a:xfrm>
          <a:custGeom>
            <a:avLst/>
            <a:gdLst>
              <a:gd name="T0" fmla="*/ 0 w 930"/>
              <a:gd name="T1" fmla="*/ 26528 h 726"/>
              <a:gd name="T2" fmla="*/ 293011 w 930"/>
              <a:gd name="T3" fmla="*/ 0 h 726"/>
              <a:gd name="T4" fmla="*/ 413899 w 930"/>
              <a:gd name="T5" fmla="*/ 13264 h 726"/>
              <a:gd name="T6" fmla="*/ 674887 w 930"/>
              <a:gd name="T7" fmla="*/ 75163 h 726"/>
              <a:gd name="T8" fmla="*/ 734930 w 930"/>
              <a:gd name="T9" fmla="*/ 150327 h 726"/>
              <a:gd name="T10" fmla="*/ 744537 w 930"/>
              <a:gd name="T11" fmla="*/ 336025 h 726"/>
              <a:gd name="T12" fmla="*/ 706109 w 930"/>
              <a:gd name="T13" fmla="*/ 424453 h 726"/>
              <a:gd name="T14" fmla="*/ 453927 w 930"/>
              <a:gd name="T15" fmla="*/ 534987 h 726"/>
              <a:gd name="T16" fmla="*/ 0 60000 65536"/>
              <a:gd name="T17" fmla="*/ 0 60000 65536"/>
              <a:gd name="T18" fmla="*/ 0 60000 65536"/>
              <a:gd name="T19" fmla="*/ 0 60000 65536"/>
              <a:gd name="T20" fmla="*/ 0 60000 65536"/>
              <a:gd name="T21" fmla="*/ 0 60000 65536"/>
              <a:gd name="T22" fmla="*/ 0 60000 65536"/>
              <a:gd name="T23" fmla="*/ 0 60000 65536"/>
              <a:gd name="T24" fmla="*/ 0 w 930"/>
              <a:gd name="T25" fmla="*/ 0 h 726"/>
              <a:gd name="T26" fmla="*/ 930 w 930"/>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0" h="726">
                <a:moveTo>
                  <a:pt x="0" y="36"/>
                </a:moveTo>
                <a:cubicBezTo>
                  <a:pt x="61" y="30"/>
                  <a:pt x="366" y="0"/>
                  <a:pt x="366" y="0"/>
                </a:cubicBezTo>
                <a:cubicBezTo>
                  <a:pt x="421" y="0"/>
                  <a:pt x="467" y="0"/>
                  <a:pt x="517" y="18"/>
                </a:cubicBezTo>
                <a:lnTo>
                  <a:pt x="843" y="102"/>
                </a:lnTo>
                <a:cubicBezTo>
                  <a:pt x="893" y="126"/>
                  <a:pt x="913" y="144"/>
                  <a:pt x="918" y="204"/>
                </a:cubicBezTo>
                <a:lnTo>
                  <a:pt x="930" y="456"/>
                </a:lnTo>
                <a:cubicBezTo>
                  <a:pt x="920" y="504"/>
                  <a:pt x="912" y="546"/>
                  <a:pt x="882" y="576"/>
                </a:cubicBezTo>
                <a:lnTo>
                  <a:pt x="567" y="726"/>
                </a:lnTo>
              </a:path>
            </a:pathLst>
          </a:custGeom>
          <a:solidFill>
            <a:srgbClr val="99CC00"/>
          </a:solidFill>
          <a:ln w="9525">
            <a:solidFill>
              <a:schemeClr val="tx1"/>
            </a:solidFill>
            <a:round/>
            <a:headEnd/>
            <a:tailEnd/>
          </a:ln>
        </p:spPr>
        <p:txBody>
          <a:bodyPr wrap="none" anchor="ctr"/>
          <a:lstStyle/>
          <a:p>
            <a:endParaRPr lang="en-NZ"/>
          </a:p>
        </p:txBody>
      </p:sp>
      <p:sp>
        <p:nvSpPr>
          <p:cNvPr id="13320" name="Freeform 15"/>
          <p:cNvSpPr>
            <a:spLocks/>
          </p:cNvSpPr>
          <p:nvPr/>
        </p:nvSpPr>
        <p:spPr bwMode="auto">
          <a:xfrm>
            <a:off x="6430963" y="1881188"/>
            <a:ext cx="195262" cy="95250"/>
          </a:xfrm>
          <a:custGeom>
            <a:avLst/>
            <a:gdLst>
              <a:gd name="T0" fmla="*/ 88106 w 164"/>
              <a:gd name="T1" fmla="*/ 0 h 88"/>
              <a:gd name="T2" fmla="*/ 180975 w 164"/>
              <a:gd name="T3" fmla="*/ 36801 h 88"/>
              <a:gd name="T4" fmla="*/ 171450 w 164"/>
              <a:gd name="T5" fmla="*/ 82261 h 88"/>
              <a:gd name="T6" fmla="*/ 42862 w 164"/>
              <a:gd name="T7" fmla="*/ 95250 h 88"/>
              <a:gd name="T8" fmla="*/ 0 w 164"/>
              <a:gd name="T9" fmla="*/ 10824 h 88"/>
              <a:gd name="T10" fmla="*/ 88106 w 164"/>
              <a:gd name="T11" fmla="*/ 0 h 88"/>
              <a:gd name="T12" fmla="*/ 0 60000 65536"/>
              <a:gd name="T13" fmla="*/ 0 60000 65536"/>
              <a:gd name="T14" fmla="*/ 0 60000 65536"/>
              <a:gd name="T15" fmla="*/ 0 60000 65536"/>
              <a:gd name="T16" fmla="*/ 0 60000 65536"/>
              <a:gd name="T17" fmla="*/ 0 60000 65536"/>
              <a:gd name="T18" fmla="*/ 0 w 164"/>
              <a:gd name="T19" fmla="*/ 0 h 88"/>
              <a:gd name="T20" fmla="*/ 164 w 164"/>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64" h="88">
                <a:moveTo>
                  <a:pt x="74" y="0"/>
                </a:moveTo>
                <a:cubicBezTo>
                  <a:pt x="99" y="0"/>
                  <a:pt x="140" y="21"/>
                  <a:pt x="152" y="34"/>
                </a:cubicBezTo>
                <a:cubicBezTo>
                  <a:pt x="164" y="47"/>
                  <a:pt x="163" y="67"/>
                  <a:pt x="144" y="76"/>
                </a:cubicBezTo>
                <a:cubicBezTo>
                  <a:pt x="98" y="76"/>
                  <a:pt x="94" y="78"/>
                  <a:pt x="36" y="88"/>
                </a:cubicBezTo>
                <a:cubicBezTo>
                  <a:pt x="18" y="66"/>
                  <a:pt x="10" y="42"/>
                  <a:pt x="0" y="10"/>
                </a:cubicBezTo>
                <a:cubicBezTo>
                  <a:pt x="36" y="0"/>
                  <a:pt x="18" y="0"/>
                  <a:pt x="74" y="0"/>
                </a:cubicBezTo>
                <a:close/>
              </a:path>
            </a:pathLst>
          </a:custGeom>
          <a:solidFill>
            <a:srgbClr val="FFCC66"/>
          </a:solidFill>
          <a:ln w="9525">
            <a:solidFill>
              <a:schemeClr val="tx1"/>
            </a:solidFill>
            <a:round/>
            <a:headEnd/>
            <a:tailEnd/>
          </a:ln>
        </p:spPr>
        <p:txBody>
          <a:bodyPr wrap="none" anchor="ctr"/>
          <a:lstStyle/>
          <a:p>
            <a:endParaRPr lang="en-NZ"/>
          </a:p>
        </p:txBody>
      </p:sp>
      <p:sp>
        <p:nvSpPr>
          <p:cNvPr id="13321" name="Freeform 16"/>
          <p:cNvSpPr>
            <a:spLocks/>
          </p:cNvSpPr>
          <p:nvPr/>
        </p:nvSpPr>
        <p:spPr bwMode="auto">
          <a:xfrm>
            <a:off x="5848350" y="1184275"/>
            <a:ext cx="373063" cy="412750"/>
          </a:xfrm>
          <a:custGeom>
            <a:avLst/>
            <a:gdLst>
              <a:gd name="T0" fmla="*/ 38567 w 503"/>
              <a:gd name="T1" fmla="*/ 78327 h 606"/>
              <a:gd name="T2" fmla="*/ 35600 w 503"/>
              <a:gd name="T3" fmla="*/ 239068 h 606"/>
              <a:gd name="T4" fmla="*/ 96418 w 503"/>
              <a:gd name="T5" fmla="*/ 372565 h 606"/>
              <a:gd name="T6" fmla="*/ 225470 w 503"/>
              <a:gd name="T7" fmla="*/ 405258 h 606"/>
              <a:gd name="T8" fmla="*/ 327821 w 503"/>
              <a:gd name="T9" fmla="*/ 327612 h 606"/>
              <a:gd name="T10" fmla="*/ 372321 w 503"/>
              <a:gd name="T11" fmla="*/ 233619 h 606"/>
              <a:gd name="T12" fmla="*/ 284804 w 503"/>
              <a:gd name="T13" fmla="*/ 64705 h 606"/>
              <a:gd name="T14" fmla="*/ 38567 w 503"/>
              <a:gd name="T15" fmla="*/ 78327 h 606"/>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606"/>
              <a:gd name="T26" fmla="*/ 503 w 503"/>
              <a:gd name="T27" fmla="*/ 606 h 6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606">
                <a:moveTo>
                  <a:pt x="52" y="115"/>
                </a:moveTo>
                <a:cubicBezTo>
                  <a:pt x="0" y="163"/>
                  <a:pt x="0" y="303"/>
                  <a:pt x="48" y="351"/>
                </a:cubicBezTo>
                <a:cubicBezTo>
                  <a:pt x="106" y="409"/>
                  <a:pt x="70" y="530"/>
                  <a:pt x="130" y="547"/>
                </a:cubicBezTo>
                <a:cubicBezTo>
                  <a:pt x="173" y="588"/>
                  <a:pt x="252" y="606"/>
                  <a:pt x="304" y="595"/>
                </a:cubicBezTo>
                <a:cubicBezTo>
                  <a:pt x="304" y="511"/>
                  <a:pt x="382" y="493"/>
                  <a:pt x="442" y="481"/>
                </a:cubicBezTo>
                <a:cubicBezTo>
                  <a:pt x="503" y="463"/>
                  <a:pt x="418" y="361"/>
                  <a:pt x="502" y="343"/>
                </a:cubicBezTo>
                <a:cubicBezTo>
                  <a:pt x="406" y="271"/>
                  <a:pt x="466" y="163"/>
                  <a:pt x="384" y="95"/>
                </a:cubicBezTo>
                <a:cubicBezTo>
                  <a:pt x="259" y="0"/>
                  <a:pt x="156" y="25"/>
                  <a:pt x="52" y="115"/>
                </a:cubicBezTo>
                <a:close/>
              </a:path>
            </a:pathLst>
          </a:custGeom>
          <a:solidFill>
            <a:srgbClr val="FFCC66"/>
          </a:solidFill>
          <a:ln w="9525">
            <a:solidFill>
              <a:schemeClr val="tx1"/>
            </a:solidFill>
            <a:round/>
            <a:headEnd/>
            <a:tailEnd/>
          </a:ln>
        </p:spPr>
        <p:txBody>
          <a:bodyPr wrap="none" anchor="ctr"/>
          <a:lstStyle/>
          <a:p>
            <a:endParaRPr lang="en-NZ"/>
          </a:p>
        </p:txBody>
      </p:sp>
      <p:sp>
        <p:nvSpPr>
          <p:cNvPr id="13322" name="Freeform 17"/>
          <p:cNvSpPr>
            <a:spLocks/>
          </p:cNvSpPr>
          <p:nvPr/>
        </p:nvSpPr>
        <p:spPr bwMode="auto">
          <a:xfrm>
            <a:off x="5726113" y="1570038"/>
            <a:ext cx="800100" cy="928687"/>
          </a:xfrm>
          <a:custGeom>
            <a:avLst/>
            <a:gdLst>
              <a:gd name="T0" fmla="*/ 776181 w 669"/>
              <a:gd name="T1" fmla="*/ 624254 h 845"/>
              <a:gd name="T2" fmla="*/ 490345 w 669"/>
              <a:gd name="T3" fmla="*/ 579193 h 845"/>
              <a:gd name="T4" fmla="*/ 419783 w 669"/>
              <a:gd name="T5" fmla="*/ 427526 h 845"/>
              <a:gd name="T6" fmla="*/ 389884 w 669"/>
              <a:gd name="T7" fmla="*/ 306632 h 845"/>
              <a:gd name="T8" fmla="*/ 443703 w 669"/>
              <a:gd name="T9" fmla="*/ 492369 h 845"/>
              <a:gd name="T10" fmla="*/ 580043 w 669"/>
              <a:gd name="T11" fmla="*/ 503359 h 845"/>
              <a:gd name="T12" fmla="*/ 800100 w 669"/>
              <a:gd name="T13" fmla="*/ 442912 h 845"/>
              <a:gd name="T14" fmla="*/ 752261 w 669"/>
              <a:gd name="T15" fmla="*/ 361583 h 845"/>
              <a:gd name="T16" fmla="*/ 566887 w 669"/>
              <a:gd name="T17" fmla="*/ 379168 h 845"/>
              <a:gd name="T18" fmla="*/ 504697 w 669"/>
              <a:gd name="T19" fmla="*/ 182440 h 845"/>
              <a:gd name="T20" fmla="*/ 407824 w 669"/>
              <a:gd name="T21" fmla="*/ 82428 h 845"/>
              <a:gd name="T22" fmla="*/ 80130 w 669"/>
              <a:gd name="T23" fmla="*/ 116498 h 845"/>
              <a:gd name="T24" fmla="*/ 107637 w 669"/>
              <a:gd name="T25" fmla="*/ 808892 h 845"/>
              <a:gd name="T26" fmla="*/ 597982 w 669"/>
              <a:gd name="T27" fmla="*/ 866042 h 8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9"/>
              <a:gd name="T43" fmla="*/ 0 h 845"/>
              <a:gd name="T44" fmla="*/ 669 w 669"/>
              <a:gd name="T45" fmla="*/ 845 h 8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9" h="845">
                <a:moveTo>
                  <a:pt x="649" y="568"/>
                </a:moveTo>
                <a:cubicBezTo>
                  <a:pt x="609" y="561"/>
                  <a:pt x="460" y="557"/>
                  <a:pt x="410" y="527"/>
                </a:cubicBezTo>
                <a:cubicBezTo>
                  <a:pt x="361" y="497"/>
                  <a:pt x="365" y="431"/>
                  <a:pt x="351" y="389"/>
                </a:cubicBezTo>
                <a:cubicBezTo>
                  <a:pt x="336" y="348"/>
                  <a:pt x="323" y="269"/>
                  <a:pt x="326" y="279"/>
                </a:cubicBezTo>
                <a:cubicBezTo>
                  <a:pt x="335" y="348"/>
                  <a:pt x="344" y="418"/>
                  <a:pt x="371" y="448"/>
                </a:cubicBezTo>
                <a:cubicBezTo>
                  <a:pt x="397" y="477"/>
                  <a:pt x="435" y="465"/>
                  <a:pt x="485" y="458"/>
                </a:cubicBezTo>
                <a:cubicBezTo>
                  <a:pt x="538" y="451"/>
                  <a:pt x="595" y="399"/>
                  <a:pt x="669" y="403"/>
                </a:cubicBezTo>
                <a:cubicBezTo>
                  <a:pt x="662" y="362"/>
                  <a:pt x="665" y="347"/>
                  <a:pt x="629" y="329"/>
                </a:cubicBezTo>
                <a:cubicBezTo>
                  <a:pt x="565" y="323"/>
                  <a:pt x="520" y="379"/>
                  <a:pt x="474" y="345"/>
                </a:cubicBezTo>
                <a:cubicBezTo>
                  <a:pt x="427" y="310"/>
                  <a:pt x="446" y="211"/>
                  <a:pt x="422" y="166"/>
                </a:cubicBezTo>
                <a:cubicBezTo>
                  <a:pt x="399" y="117"/>
                  <a:pt x="395" y="106"/>
                  <a:pt x="341" y="75"/>
                </a:cubicBezTo>
                <a:cubicBezTo>
                  <a:pt x="292" y="49"/>
                  <a:pt x="101" y="0"/>
                  <a:pt x="67" y="106"/>
                </a:cubicBezTo>
                <a:cubicBezTo>
                  <a:pt x="0" y="311"/>
                  <a:pt x="0" y="617"/>
                  <a:pt x="90" y="736"/>
                </a:cubicBezTo>
                <a:cubicBezTo>
                  <a:pt x="168" y="845"/>
                  <a:pt x="415" y="774"/>
                  <a:pt x="500" y="788"/>
                </a:cubicBezTo>
              </a:path>
            </a:pathLst>
          </a:custGeom>
          <a:solidFill>
            <a:srgbClr val="808080"/>
          </a:solidFill>
          <a:ln w="9525">
            <a:solidFill>
              <a:schemeClr val="tx1"/>
            </a:solidFill>
            <a:round/>
            <a:headEnd/>
            <a:tailEnd/>
          </a:ln>
        </p:spPr>
        <p:txBody>
          <a:bodyPr wrap="none" anchor="ctr"/>
          <a:lstStyle/>
          <a:p>
            <a:endParaRPr lang="en-NZ"/>
          </a:p>
        </p:txBody>
      </p:sp>
      <p:sp>
        <p:nvSpPr>
          <p:cNvPr id="13323" name="Freeform 18"/>
          <p:cNvSpPr>
            <a:spLocks/>
          </p:cNvSpPr>
          <p:nvPr/>
        </p:nvSpPr>
        <p:spPr bwMode="auto">
          <a:xfrm>
            <a:off x="6516688" y="1341438"/>
            <a:ext cx="523875" cy="512762"/>
          </a:xfrm>
          <a:custGeom>
            <a:avLst/>
            <a:gdLst>
              <a:gd name="T0" fmla="*/ 13618 w 654"/>
              <a:gd name="T1" fmla="*/ 287324 h 696"/>
              <a:gd name="T2" fmla="*/ 5607 w 654"/>
              <a:gd name="T3" fmla="*/ 66305 h 696"/>
              <a:gd name="T4" fmla="*/ 73695 w 654"/>
              <a:gd name="T5" fmla="*/ 4420 h 696"/>
              <a:gd name="T6" fmla="*/ 473410 w 654"/>
              <a:gd name="T7" fmla="*/ 83987 h 696"/>
              <a:gd name="T8" fmla="*/ 523875 w 654"/>
              <a:gd name="T9" fmla="*/ 181235 h 696"/>
              <a:gd name="T10" fmla="*/ 523875 w 654"/>
              <a:gd name="T11" fmla="*/ 437616 h 696"/>
              <a:gd name="T12" fmla="*/ 471808 w 654"/>
              <a:gd name="T13" fmla="*/ 512762 h 696"/>
              <a:gd name="T14" fmla="*/ 60077 w 654"/>
              <a:gd name="T15" fmla="*/ 402253 h 696"/>
              <a:gd name="T16" fmla="*/ 13618 w 654"/>
              <a:gd name="T17" fmla="*/ 287324 h 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696"/>
              <a:gd name="T29" fmla="*/ 654 w 654"/>
              <a:gd name="T30" fmla="*/ 696 h 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696">
                <a:moveTo>
                  <a:pt x="17" y="390"/>
                </a:moveTo>
                <a:lnTo>
                  <a:pt x="7" y="90"/>
                </a:lnTo>
                <a:cubicBezTo>
                  <a:pt x="16" y="16"/>
                  <a:pt x="32" y="0"/>
                  <a:pt x="92" y="6"/>
                </a:cubicBezTo>
                <a:lnTo>
                  <a:pt x="591" y="114"/>
                </a:lnTo>
                <a:cubicBezTo>
                  <a:pt x="651" y="143"/>
                  <a:pt x="649" y="180"/>
                  <a:pt x="654" y="246"/>
                </a:cubicBezTo>
                <a:lnTo>
                  <a:pt x="654" y="594"/>
                </a:lnTo>
                <a:cubicBezTo>
                  <a:pt x="644" y="666"/>
                  <a:pt x="639" y="690"/>
                  <a:pt x="589" y="696"/>
                </a:cubicBezTo>
                <a:lnTo>
                  <a:pt x="75" y="546"/>
                </a:lnTo>
                <a:cubicBezTo>
                  <a:pt x="0" y="522"/>
                  <a:pt x="20" y="468"/>
                  <a:pt x="17" y="390"/>
                </a:cubicBezTo>
                <a:close/>
              </a:path>
            </a:pathLst>
          </a:custGeom>
          <a:solidFill>
            <a:srgbClr val="FFFFFF"/>
          </a:solidFill>
          <a:ln w="28575">
            <a:solidFill>
              <a:schemeClr val="tx1"/>
            </a:solidFill>
            <a:round/>
            <a:headEnd/>
            <a:tailEnd/>
          </a:ln>
        </p:spPr>
        <p:txBody>
          <a:bodyPr wrap="none" anchor="ctr"/>
          <a:lstStyle/>
          <a:p>
            <a:endParaRPr lang="en-NZ"/>
          </a:p>
        </p:txBody>
      </p:sp>
      <p:sp>
        <p:nvSpPr>
          <p:cNvPr id="13324" name="Text Box 19"/>
          <p:cNvSpPr txBox="1">
            <a:spLocks noChangeArrowheads="1"/>
          </p:cNvSpPr>
          <p:nvPr/>
        </p:nvSpPr>
        <p:spPr bwMode="auto">
          <a:xfrm>
            <a:off x="6378575" y="2528888"/>
            <a:ext cx="202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381000" algn="l"/>
              </a:tabLst>
              <a:defRPr>
                <a:solidFill>
                  <a:schemeClr val="tx2"/>
                </a:solidFill>
                <a:latin typeface="Arial" charset="0"/>
              </a:defRPr>
            </a:lvl1pPr>
            <a:lvl2pPr marL="742950" indent="-285750" eaLnBrk="0" hangingPunct="0">
              <a:tabLst>
                <a:tab pos="381000" algn="l"/>
              </a:tabLst>
              <a:defRPr>
                <a:solidFill>
                  <a:schemeClr val="tx2"/>
                </a:solidFill>
                <a:latin typeface="Arial" charset="0"/>
              </a:defRPr>
            </a:lvl2pPr>
            <a:lvl3pPr marL="1143000" indent="-228600" eaLnBrk="0" hangingPunct="0">
              <a:tabLst>
                <a:tab pos="381000" algn="l"/>
              </a:tabLst>
              <a:defRPr>
                <a:solidFill>
                  <a:schemeClr val="tx2"/>
                </a:solidFill>
                <a:latin typeface="Arial" charset="0"/>
              </a:defRPr>
            </a:lvl3pPr>
            <a:lvl4pPr marL="1600200" indent="-228600" eaLnBrk="0" hangingPunct="0">
              <a:tabLst>
                <a:tab pos="381000" algn="l"/>
              </a:tabLst>
              <a:defRPr>
                <a:solidFill>
                  <a:schemeClr val="tx2"/>
                </a:solidFill>
                <a:latin typeface="Arial" charset="0"/>
              </a:defRPr>
            </a:lvl4pPr>
            <a:lvl5pPr marL="2057400" indent="-228600" eaLnBrk="0" hangingPunct="0">
              <a:tabLst>
                <a:tab pos="381000" algn="l"/>
              </a:tabLst>
              <a:defRPr>
                <a:solidFill>
                  <a:schemeClr val="tx2"/>
                </a:solidFill>
                <a:latin typeface="Arial" charset="0"/>
              </a:defRPr>
            </a:lvl5pPr>
            <a:lvl6pPr marL="2514600" indent="-228600" algn="ctr" eaLnBrk="0" fontAlgn="base" hangingPunct="0">
              <a:spcBef>
                <a:spcPct val="0"/>
              </a:spcBef>
              <a:spcAft>
                <a:spcPct val="0"/>
              </a:spcAft>
              <a:tabLst>
                <a:tab pos="381000" algn="l"/>
              </a:tabLst>
              <a:defRPr>
                <a:solidFill>
                  <a:schemeClr val="tx2"/>
                </a:solidFill>
                <a:latin typeface="Arial" charset="0"/>
              </a:defRPr>
            </a:lvl6pPr>
            <a:lvl7pPr marL="2971800" indent="-228600" algn="ctr" eaLnBrk="0" fontAlgn="base" hangingPunct="0">
              <a:spcBef>
                <a:spcPct val="0"/>
              </a:spcBef>
              <a:spcAft>
                <a:spcPct val="0"/>
              </a:spcAft>
              <a:tabLst>
                <a:tab pos="381000" algn="l"/>
              </a:tabLst>
              <a:defRPr>
                <a:solidFill>
                  <a:schemeClr val="tx2"/>
                </a:solidFill>
                <a:latin typeface="Arial" charset="0"/>
              </a:defRPr>
            </a:lvl7pPr>
            <a:lvl8pPr marL="3429000" indent="-228600" algn="ctr" eaLnBrk="0" fontAlgn="base" hangingPunct="0">
              <a:spcBef>
                <a:spcPct val="0"/>
              </a:spcBef>
              <a:spcAft>
                <a:spcPct val="0"/>
              </a:spcAft>
              <a:tabLst>
                <a:tab pos="381000" algn="l"/>
              </a:tabLst>
              <a:defRPr>
                <a:solidFill>
                  <a:schemeClr val="tx2"/>
                </a:solidFill>
                <a:latin typeface="Arial" charset="0"/>
              </a:defRPr>
            </a:lvl8pPr>
            <a:lvl9pPr marL="3886200" indent="-228600" algn="ctr" eaLnBrk="0" fontAlgn="base" hangingPunct="0">
              <a:spcBef>
                <a:spcPct val="0"/>
              </a:spcBef>
              <a:spcAft>
                <a:spcPct val="0"/>
              </a:spcAft>
              <a:tabLst>
                <a:tab pos="381000" algn="l"/>
              </a:tabLst>
              <a:defRPr>
                <a:solidFill>
                  <a:schemeClr val="tx2"/>
                </a:solidFill>
                <a:latin typeface="Arial" charset="0"/>
              </a:defRPr>
            </a:lvl9pPr>
          </a:lstStyle>
          <a:p>
            <a:pPr algn="l"/>
            <a:r>
              <a:rPr lang="en-US" b="1">
                <a:solidFill>
                  <a:schemeClr val="tx1"/>
                </a:solidFill>
              </a:rPr>
              <a:t>Expert - reviewer</a:t>
            </a:r>
          </a:p>
        </p:txBody>
      </p:sp>
      <p:sp>
        <p:nvSpPr>
          <p:cNvPr id="13325" name="Freeform 20"/>
          <p:cNvSpPr>
            <a:spLocks/>
          </p:cNvSpPr>
          <p:nvPr/>
        </p:nvSpPr>
        <p:spPr bwMode="auto">
          <a:xfrm>
            <a:off x="6046788" y="1328738"/>
            <a:ext cx="39687" cy="103187"/>
          </a:xfrm>
          <a:custGeom>
            <a:avLst/>
            <a:gdLst>
              <a:gd name="T0" fmla="*/ 33073 w 30"/>
              <a:gd name="T1" fmla="*/ 87447 h 59"/>
              <a:gd name="T2" fmla="*/ 0 w 30"/>
              <a:gd name="T3" fmla="*/ 29732 h 59"/>
              <a:gd name="T4" fmla="*/ 39687 w 30"/>
              <a:gd name="T5" fmla="*/ 3323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25" y="50"/>
                </a:moveTo>
                <a:cubicBezTo>
                  <a:pt x="12" y="59"/>
                  <a:pt x="0" y="32"/>
                  <a:pt x="0" y="17"/>
                </a:cubicBezTo>
                <a:cubicBezTo>
                  <a:pt x="0" y="0"/>
                  <a:pt x="24" y="1"/>
                  <a:pt x="30" y="19"/>
                </a:cubicBez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grpSp>
        <p:nvGrpSpPr>
          <p:cNvPr id="13326" name="Group 21"/>
          <p:cNvGrpSpPr>
            <a:grpSpLocks/>
          </p:cNvGrpSpPr>
          <p:nvPr/>
        </p:nvGrpSpPr>
        <p:grpSpPr bwMode="auto">
          <a:xfrm>
            <a:off x="539750" y="3644900"/>
            <a:ext cx="7604125" cy="2806700"/>
            <a:chOff x="334" y="2216"/>
            <a:chExt cx="4790" cy="1768"/>
          </a:xfrm>
        </p:grpSpPr>
        <p:grpSp>
          <p:nvGrpSpPr>
            <p:cNvPr id="13327" name="Group 22"/>
            <p:cNvGrpSpPr>
              <a:grpSpLocks/>
            </p:cNvGrpSpPr>
            <p:nvPr/>
          </p:nvGrpSpPr>
          <p:grpSpPr bwMode="auto">
            <a:xfrm rot="5400000">
              <a:off x="2011" y="3052"/>
              <a:ext cx="897" cy="528"/>
              <a:chOff x="1884" y="3384"/>
              <a:chExt cx="897" cy="528"/>
            </a:xfrm>
          </p:grpSpPr>
          <p:sp>
            <p:nvSpPr>
              <p:cNvPr id="13338" name="Oval 23" descr="Dark upward diagonal"/>
              <p:cNvSpPr>
                <a:spLocks noChangeArrowheads="1"/>
              </p:cNvSpPr>
              <p:nvPr/>
            </p:nvSpPr>
            <p:spPr bwMode="auto">
              <a:xfrm>
                <a:off x="2158" y="3384"/>
                <a:ext cx="623" cy="528"/>
              </a:xfrm>
              <a:prstGeom prst="ellipse">
                <a:avLst/>
              </a:prstGeom>
              <a:pattFill prst="dkUpDiag">
                <a:fgClr>
                  <a:srgbClr val="000000"/>
                </a:fgClr>
                <a:bgClr>
                  <a:srgbClr val="FFFFFF"/>
                </a:bgClr>
              </a:pattFill>
              <a:ln w="38100">
                <a:solidFill>
                  <a:schemeClr val="tx1"/>
                </a:solidFill>
                <a:round/>
                <a:headEnd/>
                <a:tailEnd/>
              </a:ln>
            </p:spPr>
            <p:txBody>
              <a:bodyPr wrap="none" anchor="ctr"/>
              <a:lstStyle/>
              <a:p>
                <a:endParaRPr lang="en-NZ"/>
              </a:p>
            </p:txBody>
          </p:sp>
          <p:sp>
            <p:nvSpPr>
              <p:cNvPr id="13339" name="Oval 24"/>
              <p:cNvSpPr>
                <a:spLocks noChangeArrowheads="1"/>
              </p:cNvSpPr>
              <p:nvPr/>
            </p:nvSpPr>
            <p:spPr bwMode="auto">
              <a:xfrm>
                <a:off x="1884" y="3384"/>
                <a:ext cx="623" cy="52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grpSp>
        <p:sp>
          <p:nvSpPr>
            <p:cNvPr id="13328" name="Text Box 25"/>
            <p:cNvSpPr txBox="1">
              <a:spLocks noChangeArrowheads="1"/>
            </p:cNvSpPr>
            <p:nvPr/>
          </p:nvSpPr>
          <p:spPr bwMode="auto">
            <a:xfrm>
              <a:off x="346" y="2264"/>
              <a:ext cx="2964"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381000" algn="l"/>
                </a:tabLst>
                <a:defRPr>
                  <a:solidFill>
                    <a:schemeClr val="tx2"/>
                  </a:solidFill>
                  <a:latin typeface="Arial" charset="0"/>
                </a:defRPr>
              </a:lvl1pPr>
              <a:lvl2pPr marL="742950" indent="-285750" eaLnBrk="0" hangingPunct="0">
                <a:tabLst>
                  <a:tab pos="381000" algn="l"/>
                </a:tabLst>
                <a:defRPr>
                  <a:solidFill>
                    <a:schemeClr val="tx2"/>
                  </a:solidFill>
                  <a:latin typeface="Arial" charset="0"/>
                </a:defRPr>
              </a:lvl2pPr>
              <a:lvl3pPr marL="1143000" indent="-228600" eaLnBrk="0" hangingPunct="0">
                <a:tabLst>
                  <a:tab pos="381000" algn="l"/>
                </a:tabLst>
                <a:defRPr>
                  <a:solidFill>
                    <a:schemeClr val="tx2"/>
                  </a:solidFill>
                  <a:latin typeface="Arial" charset="0"/>
                </a:defRPr>
              </a:lvl3pPr>
              <a:lvl4pPr marL="1600200" indent="-228600" eaLnBrk="0" hangingPunct="0">
                <a:tabLst>
                  <a:tab pos="381000" algn="l"/>
                </a:tabLst>
                <a:defRPr>
                  <a:solidFill>
                    <a:schemeClr val="tx2"/>
                  </a:solidFill>
                  <a:latin typeface="Arial" charset="0"/>
                </a:defRPr>
              </a:lvl4pPr>
              <a:lvl5pPr marL="2057400" indent="-228600" eaLnBrk="0" hangingPunct="0">
                <a:tabLst>
                  <a:tab pos="381000" algn="l"/>
                </a:tabLst>
                <a:defRPr>
                  <a:solidFill>
                    <a:schemeClr val="tx2"/>
                  </a:solidFill>
                  <a:latin typeface="Arial" charset="0"/>
                </a:defRPr>
              </a:lvl5pPr>
              <a:lvl6pPr marL="2514600" indent="-228600" algn="ctr" eaLnBrk="0" fontAlgn="base" hangingPunct="0">
                <a:spcBef>
                  <a:spcPct val="0"/>
                </a:spcBef>
                <a:spcAft>
                  <a:spcPct val="0"/>
                </a:spcAft>
                <a:tabLst>
                  <a:tab pos="381000" algn="l"/>
                </a:tabLst>
                <a:defRPr>
                  <a:solidFill>
                    <a:schemeClr val="tx2"/>
                  </a:solidFill>
                  <a:latin typeface="Arial" charset="0"/>
                </a:defRPr>
              </a:lvl6pPr>
              <a:lvl7pPr marL="2971800" indent="-228600" algn="ctr" eaLnBrk="0" fontAlgn="base" hangingPunct="0">
                <a:spcBef>
                  <a:spcPct val="0"/>
                </a:spcBef>
                <a:spcAft>
                  <a:spcPct val="0"/>
                </a:spcAft>
                <a:tabLst>
                  <a:tab pos="381000" algn="l"/>
                </a:tabLst>
                <a:defRPr>
                  <a:solidFill>
                    <a:schemeClr val="tx2"/>
                  </a:solidFill>
                  <a:latin typeface="Arial" charset="0"/>
                </a:defRPr>
              </a:lvl7pPr>
              <a:lvl8pPr marL="3429000" indent="-228600" algn="ctr" eaLnBrk="0" fontAlgn="base" hangingPunct="0">
                <a:spcBef>
                  <a:spcPct val="0"/>
                </a:spcBef>
                <a:spcAft>
                  <a:spcPct val="0"/>
                </a:spcAft>
                <a:tabLst>
                  <a:tab pos="381000" algn="l"/>
                </a:tabLst>
                <a:defRPr>
                  <a:solidFill>
                    <a:schemeClr val="tx2"/>
                  </a:solidFill>
                  <a:latin typeface="Arial" charset="0"/>
                </a:defRPr>
              </a:lvl8pPr>
              <a:lvl9pPr marL="3886200" indent="-228600" algn="ctr" eaLnBrk="0" fontAlgn="base" hangingPunct="0">
                <a:spcBef>
                  <a:spcPct val="0"/>
                </a:spcBef>
                <a:spcAft>
                  <a:spcPct val="0"/>
                </a:spcAft>
                <a:tabLst>
                  <a:tab pos="381000" algn="l"/>
                </a:tabLst>
                <a:defRPr>
                  <a:solidFill>
                    <a:schemeClr val="tx2"/>
                  </a:solidFill>
                  <a:latin typeface="Arial" charset="0"/>
                </a:defRPr>
              </a:lvl9pPr>
            </a:lstStyle>
            <a:p>
              <a:pPr algn="l"/>
              <a:r>
                <a:rPr lang="en-US" sz="2400" b="1">
                  <a:solidFill>
                    <a:schemeClr val="tx1"/>
                  </a:solidFill>
                </a:rPr>
                <a:t>First law of usability: </a:t>
              </a:r>
            </a:p>
            <a:p>
              <a:pPr algn="l"/>
              <a:r>
                <a:rPr lang="en-US" b="1">
                  <a:solidFill>
                    <a:schemeClr val="tx1"/>
                  </a:solidFill>
                </a:rPr>
                <a:t>Heuristic evaluation has only 50% hit-rate</a:t>
              </a:r>
              <a:endParaRPr lang="en-US" sz="2400" b="1">
                <a:solidFill>
                  <a:schemeClr val="tx1"/>
                </a:solidFill>
              </a:endParaRPr>
            </a:p>
          </p:txBody>
        </p:sp>
        <p:sp>
          <p:nvSpPr>
            <p:cNvPr id="13329" name="Text Box 26"/>
            <p:cNvSpPr txBox="1">
              <a:spLocks noChangeArrowheads="1"/>
            </p:cNvSpPr>
            <p:nvPr/>
          </p:nvSpPr>
          <p:spPr bwMode="auto">
            <a:xfrm>
              <a:off x="953" y="3404"/>
              <a:ext cx="7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pPr algn="l"/>
              <a:r>
                <a:rPr lang="en-US" b="1">
                  <a:solidFill>
                    <a:schemeClr val="tx1"/>
                  </a:solidFill>
                </a:rPr>
                <a:t>Actual </a:t>
              </a:r>
            </a:p>
            <a:p>
              <a:pPr algn="l"/>
              <a:r>
                <a:rPr lang="en-US" b="1">
                  <a:solidFill>
                    <a:schemeClr val="tx1"/>
                  </a:solidFill>
                </a:rPr>
                <a:t>problems</a:t>
              </a:r>
            </a:p>
          </p:txBody>
        </p:sp>
        <p:sp>
          <p:nvSpPr>
            <p:cNvPr id="13330" name="Rectangle 27"/>
            <p:cNvSpPr>
              <a:spLocks noChangeArrowheads="1"/>
            </p:cNvSpPr>
            <p:nvPr/>
          </p:nvSpPr>
          <p:spPr bwMode="auto">
            <a:xfrm>
              <a:off x="334" y="2216"/>
              <a:ext cx="4790" cy="176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3331" name="Text Box 28"/>
            <p:cNvSpPr txBox="1">
              <a:spLocks noChangeArrowheads="1"/>
            </p:cNvSpPr>
            <p:nvPr/>
          </p:nvSpPr>
          <p:spPr bwMode="auto">
            <a:xfrm>
              <a:off x="953" y="2823"/>
              <a:ext cx="8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pPr algn="l"/>
              <a:r>
                <a:rPr lang="en-US" b="1">
                  <a:solidFill>
                    <a:schemeClr val="tx1"/>
                  </a:solidFill>
                </a:rPr>
                <a:t>Predicted </a:t>
              </a:r>
            </a:p>
            <a:p>
              <a:pPr algn="l"/>
              <a:r>
                <a:rPr lang="en-US" b="1">
                  <a:solidFill>
                    <a:schemeClr val="tx1"/>
                  </a:solidFill>
                </a:rPr>
                <a:t>problems</a:t>
              </a:r>
            </a:p>
          </p:txBody>
        </p:sp>
        <p:sp>
          <p:nvSpPr>
            <p:cNvPr id="13332" name="Text Box 29"/>
            <p:cNvSpPr txBox="1">
              <a:spLocks noChangeArrowheads="1"/>
            </p:cNvSpPr>
            <p:nvPr/>
          </p:nvSpPr>
          <p:spPr bwMode="auto">
            <a:xfrm>
              <a:off x="2993" y="2823"/>
              <a:ext cx="1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pPr algn="l"/>
              <a:r>
                <a:rPr lang="en-US" b="1">
                  <a:solidFill>
                    <a:schemeClr val="tx1"/>
                  </a:solidFill>
                </a:rPr>
                <a:t>False problems</a:t>
              </a:r>
            </a:p>
          </p:txBody>
        </p:sp>
        <p:sp>
          <p:nvSpPr>
            <p:cNvPr id="13333" name="Text Box 30"/>
            <p:cNvSpPr txBox="1">
              <a:spLocks noChangeArrowheads="1"/>
            </p:cNvSpPr>
            <p:nvPr/>
          </p:nvSpPr>
          <p:spPr bwMode="auto">
            <a:xfrm>
              <a:off x="2993" y="3369"/>
              <a:ext cx="1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pPr algn="l"/>
              <a:r>
                <a:rPr lang="en-US" b="1">
                  <a:solidFill>
                    <a:schemeClr val="tx1"/>
                  </a:solidFill>
                </a:rPr>
                <a:t>Missed problems</a:t>
              </a:r>
            </a:p>
          </p:txBody>
        </p:sp>
        <p:sp>
          <p:nvSpPr>
            <p:cNvPr id="13334" name="Line 31"/>
            <p:cNvSpPr>
              <a:spLocks noChangeShapeType="1"/>
            </p:cNvSpPr>
            <p:nvPr/>
          </p:nvSpPr>
          <p:spPr bwMode="auto">
            <a:xfrm>
              <a:off x="1765" y="3054"/>
              <a:ext cx="431" cy="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NZ"/>
            </a:p>
          </p:txBody>
        </p:sp>
        <p:sp>
          <p:nvSpPr>
            <p:cNvPr id="13335" name="Line 32"/>
            <p:cNvSpPr>
              <a:spLocks noChangeShapeType="1"/>
            </p:cNvSpPr>
            <p:nvPr/>
          </p:nvSpPr>
          <p:spPr bwMode="auto">
            <a:xfrm flipV="1">
              <a:off x="1789" y="3500"/>
              <a:ext cx="383" cy="10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NZ"/>
            </a:p>
          </p:txBody>
        </p:sp>
        <p:sp>
          <p:nvSpPr>
            <p:cNvPr id="13336" name="Line 33"/>
            <p:cNvSpPr>
              <a:spLocks noChangeShapeType="1"/>
            </p:cNvSpPr>
            <p:nvPr/>
          </p:nvSpPr>
          <p:spPr bwMode="auto">
            <a:xfrm flipH="1">
              <a:off x="2436" y="2915"/>
              <a:ext cx="557" cy="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NZ"/>
            </a:p>
          </p:txBody>
        </p:sp>
        <p:sp>
          <p:nvSpPr>
            <p:cNvPr id="13337" name="Line 34"/>
            <p:cNvSpPr>
              <a:spLocks noChangeShapeType="1"/>
            </p:cNvSpPr>
            <p:nvPr/>
          </p:nvSpPr>
          <p:spPr bwMode="auto">
            <a:xfrm flipH="1">
              <a:off x="2436" y="3480"/>
              <a:ext cx="557" cy="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NZ"/>
            </a:p>
          </p:txBody>
        </p:sp>
      </p:grpSp>
      <p:sp>
        <p:nvSpPr>
          <p:cNvPr id="29" name="Date Placeholder 3"/>
          <p:cNvSpPr>
            <a:spLocks noGrp="1"/>
          </p:cNvSpPr>
          <p:nvPr>
            <p:ph type="dt" sz="half" idx="10"/>
          </p:nvPr>
        </p:nvSpPr>
        <p:spPr>
          <a:xfrm>
            <a:off x="457200" y="6356350"/>
            <a:ext cx="2133600" cy="365125"/>
          </a:xfrm>
        </p:spPr>
        <p:txBody>
          <a:bodyPr/>
          <a:lstStyle/>
          <a:p>
            <a:pPr>
              <a:defRPr/>
            </a:pPr>
            <a:r>
              <a:rPr lang="en-GB" smtClean="0"/>
              <a:t>Usability Evaluations </a:t>
            </a:r>
            <a:endParaRPr lang="en-GB" dirty="0"/>
          </a:p>
        </p:txBody>
      </p:sp>
    </p:spTree>
    <p:extLst>
      <p:ext uri="{BB962C8B-B14F-4D97-AF65-F5344CB8AC3E}">
        <p14:creationId xmlns:p14="http://schemas.microsoft.com/office/powerpoint/2010/main" val="3447484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1-</a:t>
            </a:r>
            <a:fld id="{01E4ECF2-8741-42F0-8F31-32D886D2B52F}" type="slidenum">
              <a:rPr lang="en-US"/>
              <a:pPr>
                <a:defRPr/>
              </a:pPr>
              <a:t>7</a:t>
            </a:fld>
            <a:endParaRPr lang="en-US"/>
          </a:p>
        </p:txBody>
      </p:sp>
      <p:sp>
        <p:nvSpPr>
          <p:cNvPr id="5123" name="Rectangle 2"/>
          <p:cNvSpPr>
            <a:spLocks noGrp="1" noChangeArrowheads="1"/>
          </p:cNvSpPr>
          <p:nvPr>
            <p:ph type="title"/>
          </p:nvPr>
        </p:nvSpPr>
        <p:spPr/>
        <p:txBody>
          <a:bodyPr/>
          <a:lstStyle/>
          <a:p>
            <a:pPr eaLnBrk="1" hangingPunct="1"/>
            <a:r>
              <a:rPr lang="en-US" smtClean="0"/>
              <a:t>Evaluation – </a:t>
            </a:r>
            <a:r>
              <a:rPr lang="en-US" b="0" i="1" smtClean="0"/>
              <a:t>Heuristic Evaluation</a:t>
            </a:r>
          </a:p>
        </p:txBody>
      </p:sp>
      <p:sp>
        <p:nvSpPr>
          <p:cNvPr id="5124" name="Rectangle 3"/>
          <p:cNvSpPr>
            <a:spLocks noGrp="1" noChangeArrowheads="1"/>
          </p:cNvSpPr>
          <p:nvPr>
            <p:ph type="body" idx="1"/>
          </p:nvPr>
        </p:nvSpPr>
        <p:spPr>
          <a:xfrm>
            <a:off x="304800" y="1953344"/>
            <a:ext cx="4771256" cy="4572000"/>
          </a:xfrm>
        </p:spPr>
        <p:txBody>
          <a:bodyPr/>
          <a:lstStyle/>
          <a:p>
            <a:pPr eaLnBrk="1" hangingPunct="1">
              <a:lnSpc>
                <a:spcPct val="80000"/>
              </a:lnSpc>
            </a:pPr>
            <a:r>
              <a:rPr lang="en-US" sz="2400" dirty="0" smtClean="0"/>
              <a:t>Heuristic evaluations are performed by usability experts using a predetermined set of criteria designed to measure the usability of a proposed design.</a:t>
            </a:r>
          </a:p>
          <a:p>
            <a:pPr eaLnBrk="1" hangingPunct="1">
              <a:lnSpc>
                <a:spcPct val="80000"/>
              </a:lnSpc>
            </a:pPr>
            <a:r>
              <a:rPr lang="en-US" sz="2400" dirty="0" smtClean="0"/>
              <a:t>The evaluator follows a scenario through the design and tests each step against the heuristic criteria.</a:t>
            </a:r>
          </a:p>
          <a:p>
            <a:pPr eaLnBrk="1" hangingPunct="1">
              <a:lnSpc>
                <a:spcPct val="80000"/>
              </a:lnSpc>
            </a:pPr>
            <a:r>
              <a:rPr lang="en-US" sz="2400" dirty="0" smtClean="0"/>
              <a:t>The evaluator makes recommendations to the design team either through a written document or during a team meeting.</a:t>
            </a:r>
          </a:p>
          <a:p>
            <a:pPr eaLnBrk="1" hangingPunct="1">
              <a:lnSpc>
                <a:spcPct val="80000"/>
              </a:lnSpc>
              <a:buFontTx/>
              <a:buNone/>
            </a:pPr>
            <a:r>
              <a:rPr lang="en-US" sz="2400" dirty="0" smtClean="0"/>
              <a:t> </a:t>
            </a:r>
          </a:p>
        </p:txBody>
      </p:sp>
      <p:pic>
        <p:nvPicPr>
          <p:cNvPr id="5" name="Picture 4" descr="Evaluators and problems"/>
          <p:cNvPicPr>
            <a:picLocks noChangeAspect="1" noChangeArrowheads="1"/>
          </p:cNvPicPr>
          <p:nvPr/>
        </p:nvPicPr>
        <p:blipFill>
          <a:blip r:embed="rId3" cstate="print"/>
          <a:srcRect/>
          <a:stretch>
            <a:fillRect/>
          </a:stretch>
        </p:blipFill>
        <p:spPr bwMode="auto">
          <a:xfrm>
            <a:off x="4952275" y="1700808"/>
            <a:ext cx="4113970" cy="2736304"/>
          </a:xfrm>
          <a:prstGeom prst="rect">
            <a:avLst/>
          </a:prstGeom>
          <a:noFill/>
        </p:spPr>
      </p:pic>
    </p:spTree>
    <p:extLst>
      <p:ext uri="{BB962C8B-B14F-4D97-AF65-F5344CB8AC3E}">
        <p14:creationId xmlns:p14="http://schemas.microsoft.com/office/powerpoint/2010/main" val="381584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dirty="0" smtClean="0"/>
              <a:t>Nielsen’s Heuristics</a:t>
            </a:r>
            <a:endParaRPr lang="en-NZ" sz="4400" dirty="0"/>
          </a:p>
        </p:txBody>
      </p:sp>
      <p:sp>
        <p:nvSpPr>
          <p:cNvPr id="3" name="Content Placeholder 2"/>
          <p:cNvSpPr>
            <a:spLocks noGrp="1"/>
          </p:cNvSpPr>
          <p:nvPr>
            <p:ph idx="1"/>
          </p:nvPr>
        </p:nvSpPr>
        <p:spPr>
          <a:xfrm>
            <a:off x="251520" y="1935163"/>
            <a:ext cx="8784976" cy="4389437"/>
          </a:xfrm>
        </p:spPr>
        <p:txBody>
          <a:bodyPr/>
          <a:lstStyle/>
          <a:p>
            <a:pPr marL="514350" indent="-514350">
              <a:buFont typeface="+mj-lt"/>
              <a:buAutoNum type="arabicPeriod"/>
            </a:pPr>
            <a:r>
              <a:rPr lang="en-NZ" sz="2400" dirty="0" smtClean="0"/>
              <a:t>Visibility of System Status</a:t>
            </a:r>
          </a:p>
          <a:p>
            <a:pPr marL="514350" indent="-514350">
              <a:buFont typeface="+mj-lt"/>
              <a:buAutoNum type="arabicPeriod"/>
            </a:pPr>
            <a:r>
              <a:rPr lang="en-NZ" sz="2400" dirty="0" smtClean="0"/>
              <a:t>Match between System and the Real World</a:t>
            </a:r>
          </a:p>
          <a:p>
            <a:pPr marL="514350" indent="-514350">
              <a:buFont typeface="+mj-lt"/>
              <a:buAutoNum type="arabicPeriod"/>
            </a:pPr>
            <a:r>
              <a:rPr lang="en-NZ" sz="2400" dirty="0" smtClean="0"/>
              <a:t>User Control and Freedom</a:t>
            </a:r>
          </a:p>
          <a:p>
            <a:pPr marL="514350" indent="-514350">
              <a:buFont typeface="+mj-lt"/>
              <a:buAutoNum type="arabicPeriod"/>
            </a:pPr>
            <a:r>
              <a:rPr lang="en-NZ" sz="2400" dirty="0" smtClean="0"/>
              <a:t>Consistency and Standards</a:t>
            </a:r>
          </a:p>
          <a:p>
            <a:pPr marL="514350" indent="-514350">
              <a:buFont typeface="+mj-lt"/>
              <a:buAutoNum type="arabicPeriod"/>
            </a:pPr>
            <a:r>
              <a:rPr lang="en-NZ" sz="2400" dirty="0" smtClean="0"/>
              <a:t>Error Prevention</a:t>
            </a:r>
          </a:p>
          <a:p>
            <a:pPr marL="514350" indent="-514350">
              <a:buFont typeface="+mj-lt"/>
              <a:buAutoNum type="arabicPeriod"/>
            </a:pPr>
            <a:r>
              <a:rPr lang="en-NZ" sz="2400" dirty="0" smtClean="0"/>
              <a:t>Recognition Rather Than Recall</a:t>
            </a:r>
          </a:p>
          <a:p>
            <a:pPr marL="514350" indent="-514350">
              <a:buFont typeface="+mj-lt"/>
              <a:buAutoNum type="arabicPeriod"/>
            </a:pPr>
            <a:r>
              <a:rPr lang="en-NZ" sz="2400" dirty="0" smtClean="0"/>
              <a:t>Flexibility and Efficiency of Use</a:t>
            </a:r>
          </a:p>
          <a:p>
            <a:pPr marL="514350" indent="-514350">
              <a:buFont typeface="+mj-lt"/>
              <a:buAutoNum type="arabicPeriod"/>
            </a:pPr>
            <a:r>
              <a:rPr lang="en-NZ" sz="2400" dirty="0" smtClean="0"/>
              <a:t>Aesthetic and Minimalist Design</a:t>
            </a:r>
          </a:p>
          <a:p>
            <a:pPr marL="514350" indent="-514350">
              <a:buFont typeface="+mj-lt"/>
              <a:buAutoNum type="arabicPeriod"/>
            </a:pPr>
            <a:r>
              <a:rPr lang="en-NZ" sz="2400" dirty="0" smtClean="0"/>
              <a:t>Help Users to Recognise, Diagnose, and Recover from Errors</a:t>
            </a:r>
          </a:p>
          <a:p>
            <a:pPr marL="514350" indent="-514350">
              <a:buFont typeface="+mj-lt"/>
              <a:buAutoNum type="arabicPeriod"/>
            </a:pPr>
            <a:r>
              <a:rPr lang="en-NZ" sz="2400" dirty="0" smtClean="0"/>
              <a:t>Help and Documentation</a:t>
            </a:r>
            <a:endParaRPr lang="en-NZ" sz="24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8</a:t>
            </a:fld>
            <a:r>
              <a:rPr lang="en-GB" smtClean="0"/>
              <a:t> </a:t>
            </a:r>
            <a:endParaRPr lang="en-GB"/>
          </a:p>
        </p:txBody>
      </p:sp>
    </p:spTree>
    <p:extLst>
      <p:ext uri="{BB962C8B-B14F-4D97-AF65-F5344CB8AC3E}">
        <p14:creationId xmlns:p14="http://schemas.microsoft.com/office/powerpoint/2010/main" val="565482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NZ" dirty="0" smtClean="0"/>
              <a:t>Nielsen’s heuristic #2</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Does the vocabulary match the user’s expectations and knowledge?</a:t>
            </a:r>
          </a:p>
          <a:p>
            <a:pPr lvl="1"/>
            <a:r>
              <a:rPr lang="en-NZ" dirty="0" smtClean="0"/>
              <a:t>Are you calling the objects on the screen by terms that the user understands (and finds natural)?</a:t>
            </a:r>
          </a:p>
          <a:p>
            <a:pPr lvl="2"/>
            <a:r>
              <a:rPr lang="en-NZ" dirty="0" smtClean="0"/>
              <a:t>E.g. ‘student #’ or ‘user id’ or ‘UPI’</a:t>
            </a:r>
          </a:p>
          <a:p>
            <a:r>
              <a:rPr lang="en-NZ" dirty="0" smtClean="0"/>
              <a:t>Does the workflow match the task?</a:t>
            </a:r>
          </a:p>
          <a:p>
            <a:pPr lvl="1"/>
            <a:r>
              <a:rPr lang="en-NZ" dirty="0" smtClean="0"/>
              <a:t>Will the user have all the required information at the time I am asking?</a:t>
            </a:r>
          </a:p>
          <a:p>
            <a:pPr lvl="1"/>
            <a:r>
              <a:rPr lang="en-NZ" dirty="0" smtClean="0"/>
              <a:t>Are they copying from a paper source that lays out the material differently than my data input screen?</a:t>
            </a:r>
          </a:p>
          <a:p>
            <a:pPr lvl="1"/>
            <a:r>
              <a:rPr lang="en-NZ" dirty="0" smtClean="0"/>
              <a:t>Am I making them stop in the middle of a task they’d rather not interrupt?</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9</a:t>
            </a:fld>
            <a:r>
              <a:rPr lang="en-GB" smtClean="0"/>
              <a:t> </a:t>
            </a:r>
            <a:endParaRPr lang="en-GB"/>
          </a:p>
        </p:txBody>
      </p:sp>
    </p:spTree>
    <p:extLst>
      <p:ext uri="{BB962C8B-B14F-4D97-AF65-F5344CB8AC3E}">
        <p14:creationId xmlns:p14="http://schemas.microsoft.com/office/powerpoint/2010/main" val="3467283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13102</TotalTime>
  <Words>2959</Words>
  <Application>Microsoft Office PowerPoint</Application>
  <PresentationFormat>On-screen Show (4:3)</PresentationFormat>
  <Paragraphs>405</Paragraphs>
  <Slides>45</Slides>
  <Notes>12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Evaluation Methods and Human Research Ethics  Jim Warren COMPSCI 702 / SOFTENG 705 </vt:lpstr>
      <vt:lpstr>What is usability?</vt:lpstr>
      <vt:lpstr>Usability Factors</vt:lpstr>
      <vt:lpstr>Setting usability goals</vt:lpstr>
      <vt:lpstr>Types of Usability Evaluations</vt:lpstr>
      <vt:lpstr>Heuristic evaluations</vt:lpstr>
      <vt:lpstr>Evaluation – Heuristic Evaluation</vt:lpstr>
      <vt:lpstr>Nielsen’s Heuristics</vt:lpstr>
      <vt:lpstr>Nielsen’s heuristic #2</vt:lpstr>
      <vt:lpstr>Nielsen heuristic #6</vt:lpstr>
      <vt:lpstr>Performance Measurements</vt:lpstr>
      <vt:lpstr>Fitts’ Law</vt:lpstr>
      <vt:lpstr>Hick–Hyman Law</vt:lpstr>
      <vt:lpstr>Usability Testing</vt:lpstr>
      <vt:lpstr>Usability studies</vt:lpstr>
      <vt:lpstr>When to Test</vt:lpstr>
      <vt:lpstr>Role of the usability test</vt:lpstr>
      <vt:lpstr>How to test</vt:lpstr>
      <vt:lpstr>Old-fashioned deluxe usability lab</vt:lpstr>
      <vt:lpstr>Remote usability testing</vt:lpstr>
      <vt:lpstr>What You Learn</vt:lpstr>
      <vt:lpstr>Making Use of What You Learn</vt:lpstr>
      <vt:lpstr>Usability testing results</vt:lpstr>
      <vt:lpstr>Iterative evaluation</vt:lpstr>
      <vt:lpstr>Improved User Satisfaction!</vt:lpstr>
      <vt:lpstr>PowerPoint Presentation</vt:lpstr>
      <vt:lpstr>A recent informal expert review finding</vt:lpstr>
      <vt:lpstr>Test Planning</vt:lpstr>
      <vt:lpstr>Selecting ‘users’</vt:lpstr>
      <vt:lpstr>Task Selection</vt:lpstr>
      <vt:lpstr>Questionnaire</vt:lpstr>
      <vt:lpstr>Questionnaire – open and closed</vt:lpstr>
      <vt:lpstr>Write a Script</vt:lpstr>
      <vt:lpstr>Pilot Test</vt:lpstr>
      <vt:lpstr>Once you’ve tested: Think!</vt:lpstr>
      <vt:lpstr>Report</vt:lpstr>
      <vt:lpstr>Ethics</vt:lpstr>
      <vt:lpstr>Research ethics basics</vt:lpstr>
      <vt:lpstr>Ethics application</vt:lpstr>
      <vt:lpstr>Where did this research ethics process come from?</vt:lpstr>
      <vt:lpstr>Nazi experiments on prisoners</vt:lpstr>
      <vt:lpstr>HeLa</vt:lpstr>
      <vt:lpstr>Tuskegee</vt:lpstr>
      <vt:lpstr>For us today</vt:lpstr>
      <vt:lpstr>Summary</vt:lpstr>
    </vt:vector>
  </TitlesOfParts>
  <Company>UoA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dc:title>
  <dc:creator>beryl</dc:creator>
  <cp:lastModifiedBy>Jim Warren</cp:lastModifiedBy>
  <cp:revision>244</cp:revision>
  <cp:lastPrinted>2012-02-29T08:18:38Z</cp:lastPrinted>
  <dcterms:created xsi:type="dcterms:W3CDTF">2004-07-08T22:52:21Z</dcterms:created>
  <dcterms:modified xsi:type="dcterms:W3CDTF">2013-03-25T00:47:55Z</dcterms:modified>
</cp:coreProperties>
</file>