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2"/>
  </p:notesMasterIdLst>
  <p:handoutMasterIdLst>
    <p:handoutMasterId r:id="rId43"/>
  </p:handoutMasterIdLst>
  <p:sldIdLst>
    <p:sldId id="256" r:id="rId2"/>
    <p:sldId id="257" r:id="rId3"/>
    <p:sldId id="273" r:id="rId4"/>
    <p:sldId id="270" r:id="rId5"/>
    <p:sldId id="272" r:id="rId6"/>
    <p:sldId id="274" r:id="rId7"/>
    <p:sldId id="277" r:id="rId8"/>
    <p:sldId id="261" r:id="rId9"/>
    <p:sldId id="276" r:id="rId10"/>
    <p:sldId id="258" r:id="rId11"/>
    <p:sldId id="278" r:id="rId12"/>
    <p:sldId id="275" r:id="rId13"/>
    <p:sldId id="268" r:id="rId14"/>
    <p:sldId id="269" r:id="rId15"/>
    <p:sldId id="259" r:id="rId16"/>
    <p:sldId id="267" r:id="rId17"/>
    <p:sldId id="260" r:id="rId18"/>
    <p:sldId id="262" r:id="rId19"/>
    <p:sldId id="263" r:id="rId20"/>
    <p:sldId id="265" r:id="rId21"/>
    <p:sldId id="266" r:id="rId22"/>
    <p:sldId id="264" r:id="rId23"/>
    <p:sldId id="279" r:id="rId24"/>
    <p:sldId id="285" r:id="rId25"/>
    <p:sldId id="280" r:id="rId26"/>
    <p:sldId id="281" r:id="rId27"/>
    <p:sldId id="283" r:id="rId28"/>
    <p:sldId id="282"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878" y="-7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1A5A60-DA87-4B5B-8D8C-975081CE8C8B}" type="datetimeFigureOut">
              <a:rPr lang="en-NZ" smtClean="0"/>
              <a:t>16/03/2012</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AE85228-D5E8-4DD4-A236-058816EA57A2}" type="slidenum">
              <a:rPr lang="en-NZ" smtClean="0"/>
              <a:t>‹#›</a:t>
            </a:fld>
            <a:endParaRPr lang="en-NZ"/>
          </a:p>
        </p:txBody>
      </p:sp>
    </p:spTree>
    <p:extLst>
      <p:ext uri="{BB962C8B-B14F-4D97-AF65-F5344CB8AC3E}">
        <p14:creationId xmlns:p14="http://schemas.microsoft.com/office/powerpoint/2010/main" val="2194694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1FB01FD-A671-418A-90FB-567FFC2D58AA}" type="datetimeFigureOut">
              <a:rPr lang="en-NZ" smtClean="0"/>
              <a:t>16/03/2012</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D2B7DB-9455-44F1-BCB1-9AD22C08D0E7}" type="slidenum">
              <a:rPr lang="en-NZ" smtClean="0"/>
              <a:t>‹#›</a:t>
            </a:fld>
            <a:endParaRPr lang="en-NZ"/>
          </a:p>
        </p:txBody>
      </p:sp>
    </p:spTree>
    <p:extLst>
      <p:ext uri="{BB962C8B-B14F-4D97-AF65-F5344CB8AC3E}">
        <p14:creationId xmlns:p14="http://schemas.microsoft.com/office/powerpoint/2010/main" val="8664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18</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19</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20</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21</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22</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F408929B-96EA-4170-BE34-5504682E87FB}"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2</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8</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10</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13</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14</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15</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16</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13D2B7DB-9455-44F1-BCB1-9AD22C08D0E7}" type="slidenum">
              <a:rPr lang="en-NZ" smtClean="0"/>
              <a:t>17</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3/16/2012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3/16/2012</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3/16/2012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8229600" cy="7620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447800"/>
            <a:ext cx="8229600" cy="51267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0" y="-2001"/>
            <a:ext cx="957264" cy="3048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3/16/2012</a:t>
            </a:fld>
            <a:endParaRPr lang="en-US"/>
          </a:p>
        </p:txBody>
      </p:sp>
      <p:sp>
        <p:nvSpPr>
          <p:cNvPr id="3" name="Footer Placeholder 2"/>
          <p:cNvSpPr>
            <a:spLocks noGrp="1"/>
          </p:cNvSpPr>
          <p:nvPr>
            <p:ph type="ftr" sz="quarter" idx="3"/>
          </p:nvPr>
        </p:nvSpPr>
        <p:spPr>
          <a:xfrm>
            <a:off x="7816587" y="585596"/>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5"/>
          </a:solidFill>
          <a:latin typeface="Calibri"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4"/>
          </a:solidFill>
          <a:latin typeface="Calibri"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4"/>
          </a:solidFill>
          <a:latin typeface="Calibri"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oi.acm.org/10.1145/1508865.150894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cobugs.org.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fold.it/por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34cWCnLC5nM&amp;feature=relate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src_vid=pkhjX792yVI&amp;v=2p1ly0A0L9Q&amp;feature=iv&amp;annotation_id=annotation_6327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outube.com/watch?v=8ADwPLSFeY8&amp;feature=fv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uEja_cxrGC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Computing Education</a:t>
            </a:r>
            <a:endParaRPr lang="en-NZ" dirty="0"/>
          </a:p>
        </p:txBody>
      </p:sp>
      <p:sp>
        <p:nvSpPr>
          <p:cNvPr id="3" name="Subtitle 2"/>
          <p:cNvSpPr>
            <a:spLocks noGrp="1"/>
          </p:cNvSpPr>
          <p:nvPr>
            <p:ph type="subTitle" idx="1"/>
          </p:nvPr>
        </p:nvSpPr>
        <p:spPr/>
        <p:txBody>
          <a:bodyPr/>
          <a:lstStyle/>
          <a:p>
            <a:r>
              <a:rPr lang="en-NZ" dirty="0" smtClean="0"/>
              <a:t>Andrew </a:t>
            </a:r>
            <a:r>
              <a:rPr lang="en-NZ" dirty="0" err="1" smtClean="0"/>
              <a:t>Luxton</a:t>
            </a:r>
            <a:r>
              <a:rPr lang="en-NZ" dirty="0" smtClean="0"/>
              <a:t>-Reilly</a:t>
            </a:r>
            <a:endParaRPr lang="en-NZ" dirty="0"/>
          </a:p>
        </p:txBody>
      </p:sp>
    </p:spTree>
    <p:extLst>
      <p:ext uri="{BB962C8B-B14F-4D97-AF65-F5344CB8AC3E}">
        <p14:creationId xmlns:p14="http://schemas.microsoft.com/office/powerpoint/2010/main" val="4452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Educational games</a:t>
            </a:r>
            <a:endParaRPr lang="en-NZ" dirty="0"/>
          </a:p>
        </p:txBody>
      </p:sp>
      <p:sp>
        <p:nvSpPr>
          <p:cNvPr id="3" name="Content Placeholder 2"/>
          <p:cNvSpPr>
            <a:spLocks noGrp="1"/>
          </p:cNvSpPr>
          <p:nvPr>
            <p:ph idx="1"/>
          </p:nvPr>
        </p:nvSpPr>
        <p:spPr/>
        <p:txBody>
          <a:bodyPr/>
          <a:lstStyle/>
          <a:p>
            <a:r>
              <a:rPr lang="en-NZ" dirty="0" smtClean="0"/>
              <a:t>Assignments involving games</a:t>
            </a:r>
          </a:p>
          <a:p>
            <a:pPr lvl="1"/>
            <a:r>
              <a:rPr lang="en-US" sz="1200" dirty="0"/>
              <a:t>Andrew Luxton-Reilly and Paul Denny. 2009. A simple framework for interactive games in CS1. In Proceedings of the 40th ACM technical symposium on Computer science education (SIGCSE '09). ACM, New York, NY, USA, 216-220. DOI=10.1145/1508865.1508947 </a:t>
            </a:r>
            <a:r>
              <a:rPr lang="en-US" sz="1200" dirty="0">
                <a:hlinkClick r:id="rId3"/>
              </a:rPr>
              <a:t>http://</a:t>
            </a:r>
            <a:r>
              <a:rPr lang="en-US" sz="1200" dirty="0" smtClean="0">
                <a:hlinkClick r:id="rId3"/>
              </a:rPr>
              <a:t>doi.acm.org/10.1145/1508865.1508947</a:t>
            </a:r>
            <a:endParaRPr lang="en-US" sz="1200" dirty="0" smtClean="0"/>
          </a:p>
          <a:p>
            <a:endParaRPr lang="en-NZ" dirty="0" smtClean="0"/>
          </a:p>
          <a:p>
            <a:r>
              <a:rPr lang="en-NZ" dirty="0" smtClean="0"/>
              <a:t>Developing games that are educational</a:t>
            </a:r>
          </a:p>
          <a:p>
            <a:endParaRPr lang="en-NZ" dirty="0" smtClean="0"/>
          </a:p>
          <a:p>
            <a:endParaRPr lang="en-NZ" dirty="0" smtClean="0"/>
          </a:p>
          <a:p>
            <a:r>
              <a:rPr lang="en-NZ" dirty="0" err="1" smtClean="0"/>
              <a:t>Gamification</a:t>
            </a:r>
            <a:r>
              <a:rPr lang="en-NZ" dirty="0" smtClean="0"/>
              <a:t> of systems involving learning</a:t>
            </a:r>
          </a:p>
          <a:p>
            <a:endParaRPr lang="en-NZ" dirty="0"/>
          </a:p>
          <a:p>
            <a:pPr marL="0" indent="0">
              <a:buNone/>
            </a:pPr>
            <a:endParaRPr lang="en-NZ" dirty="0" smtClean="0"/>
          </a:p>
          <a:p>
            <a:endParaRPr lang="en-NZ" dirty="0"/>
          </a:p>
        </p:txBody>
      </p:sp>
    </p:spTree>
    <p:extLst>
      <p:ext uri="{BB962C8B-B14F-4D97-AF65-F5344CB8AC3E}">
        <p14:creationId xmlns:p14="http://schemas.microsoft.com/office/powerpoint/2010/main" val="175664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Educational Games</a:t>
            </a:r>
            <a:endParaRPr lang="en-NZ" dirty="0"/>
          </a:p>
        </p:txBody>
      </p:sp>
      <p:sp>
        <p:nvSpPr>
          <p:cNvPr id="3" name="Content Placeholder 2"/>
          <p:cNvSpPr>
            <a:spLocks noGrp="1"/>
          </p:cNvSpPr>
          <p:nvPr>
            <p:ph idx="1"/>
          </p:nvPr>
        </p:nvSpPr>
        <p:spPr/>
        <p:txBody>
          <a:bodyPr/>
          <a:lstStyle/>
          <a:p>
            <a:r>
              <a:rPr lang="en-NZ" dirty="0" err="1" smtClean="0">
                <a:hlinkClick r:id="rId2"/>
              </a:rPr>
              <a:t>EcoBugs</a:t>
            </a:r>
            <a:endParaRPr lang="en-NZ"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381875" cy="465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29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Serious games</a:t>
            </a:r>
            <a:endParaRPr lang="en-NZ" dirty="0"/>
          </a:p>
        </p:txBody>
      </p:sp>
      <p:sp>
        <p:nvSpPr>
          <p:cNvPr id="3" name="Content Placeholder 2"/>
          <p:cNvSpPr>
            <a:spLocks noGrp="1"/>
          </p:cNvSpPr>
          <p:nvPr>
            <p:ph idx="1"/>
          </p:nvPr>
        </p:nvSpPr>
        <p:spPr/>
        <p:txBody>
          <a:bodyPr/>
          <a:lstStyle/>
          <a:p>
            <a:r>
              <a:rPr lang="en-NZ" dirty="0" err="1" smtClean="0">
                <a:hlinkClick r:id="rId2"/>
              </a:rPr>
              <a:t>FoldIt</a:t>
            </a:r>
            <a:endParaRPr lang="en-NZ" dirty="0"/>
          </a:p>
        </p:txBody>
      </p:sp>
      <p:sp>
        <p:nvSpPr>
          <p:cNvPr id="4" name="Rectangle 3"/>
          <p:cNvSpPr/>
          <p:nvPr/>
        </p:nvSpPr>
        <p:spPr>
          <a:xfrm>
            <a:off x="0" y="6396335"/>
            <a:ext cx="9144000" cy="461665"/>
          </a:xfrm>
          <a:prstGeom prst="rect">
            <a:avLst/>
          </a:prstGeom>
        </p:spPr>
        <p:txBody>
          <a:bodyPr wrap="square">
            <a:spAutoFit/>
          </a:bodyPr>
          <a:lstStyle/>
          <a:p>
            <a:r>
              <a:rPr lang="en-NZ" sz="1200" b="1" dirty="0">
                <a:latin typeface="Calibri" pitchFamily="34" charset="0"/>
                <a:cs typeface="Calibri" pitchFamily="34" charset="0"/>
              </a:rPr>
              <a:t>The challenge of designing scientific discovery games</a:t>
            </a:r>
            <a:r>
              <a:rPr lang="en-NZ" sz="1200" dirty="0">
                <a:latin typeface="Calibri" pitchFamily="34" charset="0"/>
                <a:cs typeface="Calibri" pitchFamily="34" charset="0"/>
              </a:rPr>
              <a:t>. Seth Cooper, </a:t>
            </a:r>
            <a:r>
              <a:rPr lang="en-NZ" sz="1200" dirty="0" err="1">
                <a:latin typeface="Calibri" pitchFamily="34" charset="0"/>
                <a:cs typeface="Calibri" pitchFamily="34" charset="0"/>
              </a:rPr>
              <a:t>Adrien</a:t>
            </a:r>
            <a:r>
              <a:rPr lang="en-NZ" sz="1200" dirty="0">
                <a:latin typeface="Calibri" pitchFamily="34" charset="0"/>
                <a:cs typeface="Calibri" pitchFamily="34" charset="0"/>
              </a:rPr>
              <a:t> </a:t>
            </a:r>
            <a:r>
              <a:rPr lang="en-NZ" sz="1200" dirty="0" err="1">
                <a:latin typeface="Calibri" pitchFamily="34" charset="0"/>
                <a:cs typeface="Calibri" pitchFamily="34" charset="0"/>
              </a:rPr>
              <a:t>Treuille</a:t>
            </a:r>
            <a:r>
              <a:rPr lang="en-NZ" sz="1200" dirty="0">
                <a:latin typeface="Calibri" pitchFamily="34" charset="0"/>
                <a:cs typeface="Calibri" pitchFamily="34" charset="0"/>
              </a:rPr>
              <a:t>, Janos </a:t>
            </a:r>
            <a:r>
              <a:rPr lang="en-NZ" sz="1200" dirty="0" err="1">
                <a:latin typeface="Calibri" pitchFamily="34" charset="0"/>
                <a:cs typeface="Calibri" pitchFamily="34" charset="0"/>
              </a:rPr>
              <a:t>Barbero</a:t>
            </a:r>
            <a:r>
              <a:rPr lang="en-NZ" sz="1200" dirty="0">
                <a:latin typeface="Calibri" pitchFamily="34" charset="0"/>
                <a:cs typeface="Calibri" pitchFamily="34" charset="0"/>
              </a:rPr>
              <a:t>, Andrew Leaver-Fay, Kathleen </a:t>
            </a:r>
            <a:r>
              <a:rPr lang="en-NZ" sz="1200" dirty="0" err="1">
                <a:latin typeface="Calibri" pitchFamily="34" charset="0"/>
                <a:cs typeface="Calibri" pitchFamily="34" charset="0"/>
              </a:rPr>
              <a:t>Tuite</a:t>
            </a:r>
            <a:r>
              <a:rPr lang="en-NZ" sz="1200" dirty="0">
                <a:latin typeface="Calibri" pitchFamily="34" charset="0"/>
                <a:cs typeface="Calibri" pitchFamily="34" charset="0"/>
              </a:rPr>
              <a:t>, </a:t>
            </a:r>
            <a:r>
              <a:rPr lang="en-NZ" sz="1200" dirty="0" err="1">
                <a:latin typeface="Calibri" pitchFamily="34" charset="0"/>
                <a:cs typeface="Calibri" pitchFamily="34" charset="0"/>
              </a:rPr>
              <a:t>Firas</a:t>
            </a:r>
            <a:r>
              <a:rPr lang="en-NZ" sz="1200" dirty="0">
                <a:latin typeface="Calibri" pitchFamily="34" charset="0"/>
                <a:cs typeface="Calibri" pitchFamily="34" charset="0"/>
              </a:rPr>
              <a:t> </a:t>
            </a:r>
            <a:r>
              <a:rPr lang="en-NZ" sz="1200" dirty="0" err="1">
                <a:latin typeface="Calibri" pitchFamily="34" charset="0"/>
                <a:cs typeface="Calibri" pitchFamily="34" charset="0"/>
              </a:rPr>
              <a:t>Khatib</a:t>
            </a:r>
            <a:r>
              <a:rPr lang="en-NZ" sz="1200" dirty="0">
                <a:latin typeface="Calibri" pitchFamily="34" charset="0"/>
                <a:cs typeface="Calibri" pitchFamily="34" charset="0"/>
              </a:rPr>
              <a:t>, Alex Cho Snyder, Michael </a:t>
            </a:r>
            <a:r>
              <a:rPr lang="en-NZ" sz="1200" dirty="0" err="1">
                <a:latin typeface="Calibri" pitchFamily="34" charset="0"/>
                <a:cs typeface="Calibri" pitchFamily="34" charset="0"/>
              </a:rPr>
              <a:t>Beenen</a:t>
            </a:r>
            <a:r>
              <a:rPr lang="en-NZ" sz="1200" dirty="0">
                <a:latin typeface="Calibri" pitchFamily="34" charset="0"/>
                <a:cs typeface="Calibri" pitchFamily="34" charset="0"/>
              </a:rPr>
              <a:t>, David </a:t>
            </a:r>
            <a:r>
              <a:rPr lang="en-NZ" sz="1200" dirty="0" err="1">
                <a:latin typeface="Calibri" pitchFamily="34" charset="0"/>
                <a:cs typeface="Calibri" pitchFamily="34" charset="0"/>
              </a:rPr>
              <a:t>Salesin</a:t>
            </a:r>
            <a:r>
              <a:rPr lang="en-NZ" sz="1200" dirty="0">
                <a:latin typeface="Calibri" pitchFamily="34" charset="0"/>
                <a:cs typeface="Calibri" pitchFamily="34" charset="0"/>
              </a:rPr>
              <a:t>, David Baker, </a:t>
            </a:r>
            <a:r>
              <a:rPr lang="en-NZ" sz="1200" dirty="0" err="1">
                <a:latin typeface="Calibri" pitchFamily="34" charset="0"/>
                <a:cs typeface="Calibri" pitchFamily="34" charset="0"/>
              </a:rPr>
              <a:t>Zoran</a:t>
            </a:r>
            <a:r>
              <a:rPr lang="en-NZ" sz="1200" dirty="0">
                <a:latin typeface="Calibri" pitchFamily="34" charset="0"/>
                <a:cs typeface="Calibri" pitchFamily="34" charset="0"/>
              </a:rPr>
              <a:t> </a:t>
            </a:r>
            <a:r>
              <a:rPr lang="en-NZ" sz="1200" dirty="0" err="1">
                <a:latin typeface="Calibri" pitchFamily="34" charset="0"/>
                <a:cs typeface="Calibri" pitchFamily="34" charset="0"/>
              </a:rPr>
              <a:t>Popović</a:t>
            </a:r>
            <a:r>
              <a:rPr lang="en-NZ" sz="1200" dirty="0">
                <a:latin typeface="Calibri" pitchFamily="34" charset="0"/>
                <a:cs typeface="Calibri" pitchFamily="34" charset="0"/>
              </a:rPr>
              <a:t> and </a:t>
            </a:r>
            <a:r>
              <a:rPr lang="en-NZ" sz="1200" dirty="0" err="1">
                <a:latin typeface="Calibri" pitchFamily="34" charset="0"/>
                <a:cs typeface="Calibri" pitchFamily="34" charset="0"/>
              </a:rPr>
              <a:t>Foldit</a:t>
            </a:r>
            <a:r>
              <a:rPr lang="en-NZ" sz="1200" dirty="0">
                <a:latin typeface="Calibri" pitchFamily="34" charset="0"/>
                <a:cs typeface="Calibri" pitchFamily="34" charset="0"/>
              </a:rPr>
              <a:t> players. In </a:t>
            </a:r>
            <a:r>
              <a:rPr lang="en-NZ" sz="1200" i="1" dirty="0">
                <a:latin typeface="Calibri" pitchFamily="34" charset="0"/>
                <a:cs typeface="Calibri" pitchFamily="34" charset="0"/>
              </a:rPr>
              <a:t>Foundations of Digital Games</a:t>
            </a:r>
            <a:r>
              <a:rPr lang="en-NZ" sz="1200" dirty="0">
                <a:latin typeface="Calibri" pitchFamily="34" charset="0"/>
                <a:cs typeface="Calibri" pitchFamily="34" charset="0"/>
              </a:rPr>
              <a:t>, 2010.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453009" cy="43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66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Gamification</a:t>
            </a:r>
            <a:endParaRPr lang="en-NZ" dirty="0"/>
          </a:p>
        </p:txBody>
      </p:sp>
      <p:sp>
        <p:nvSpPr>
          <p:cNvPr id="3" name="Content Placeholder 2"/>
          <p:cNvSpPr>
            <a:spLocks noGrp="1"/>
          </p:cNvSpPr>
          <p:nvPr>
            <p:ph idx="1"/>
          </p:nvPr>
        </p:nvSpPr>
        <p:spPr/>
        <p:txBody>
          <a:bodyPr/>
          <a:lstStyle/>
          <a:p>
            <a:r>
              <a:rPr lang="en-NZ" dirty="0" smtClean="0"/>
              <a:t>Points, Badges, </a:t>
            </a:r>
            <a:r>
              <a:rPr lang="en-NZ" dirty="0" err="1" smtClean="0"/>
              <a:t>Leaderboards</a:t>
            </a:r>
            <a:r>
              <a:rPr lang="en-NZ" dirty="0" smtClean="0"/>
              <a:t>, Incentives</a:t>
            </a:r>
          </a:p>
          <a:p>
            <a:pPr lvl="1"/>
            <a:r>
              <a:rPr lang="en-NZ" dirty="0" smtClean="0"/>
              <a:t>Tracking, feedback, goal setting</a:t>
            </a:r>
          </a:p>
          <a:p>
            <a:pPr lvl="1"/>
            <a:r>
              <a:rPr lang="en-NZ" dirty="0" smtClean="0"/>
              <a:t>Competition, self-assessment</a:t>
            </a:r>
          </a:p>
          <a:p>
            <a:pPr lvl="1"/>
            <a:r>
              <a:rPr lang="en-NZ" dirty="0" smtClean="0"/>
              <a:t>Rewards, extrinsic motivation</a:t>
            </a:r>
            <a:endParaRPr lang="en-NZ" dirty="0"/>
          </a:p>
        </p:txBody>
      </p:sp>
      <p:pic>
        <p:nvPicPr>
          <p:cNvPr id="5" name="Picture 2"/>
          <p:cNvPicPr>
            <a:picLocks noChangeAspect="1" noChangeArrowheads="1"/>
          </p:cNvPicPr>
          <p:nvPr/>
        </p:nvPicPr>
        <p:blipFill>
          <a:blip r:embed="rId3" cstate="print"/>
          <a:srcRect/>
          <a:stretch>
            <a:fillRect/>
          </a:stretch>
        </p:blipFill>
        <p:spPr bwMode="auto">
          <a:xfrm>
            <a:off x="1600200" y="3657601"/>
            <a:ext cx="5949387" cy="2743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Badges, achievements</a:t>
            </a:r>
            <a:endParaRPr lang="en-NZ" dirty="0"/>
          </a:p>
        </p:txBody>
      </p:sp>
      <p:sp>
        <p:nvSpPr>
          <p:cNvPr id="3" name="Content Placeholder 2"/>
          <p:cNvSpPr>
            <a:spLocks noGrp="1"/>
          </p:cNvSpPr>
          <p:nvPr>
            <p:ph idx="1"/>
          </p:nvPr>
        </p:nvSpPr>
        <p:spPr/>
        <p:txBody>
          <a:bodyPr/>
          <a:lstStyle/>
          <a:p>
            <a:r>
              <a:rPr lang="en-NZ" dirty="0" smtClean="0"/>
              <a:t>Five social psychological functions</a:t>
            </a:r>
          </a:p>
          <a:p>
            <a:pPr lvl="1"/>
            <a:r>
              <a:rPr lang="en-NZ" dirty="0" smtClean="0"/>
              <a:t>Goal setting</a:t>
            </a:r>
          </a:p>
          <a:p>
            <a:pPr lvl="1"/>
            <a:r>
              <a:rPr lang="en-NZ" dirty="0" smtClean="0"/>
              <a:t>Instruction</a:t>
            </a:r>
          </a:p>
          <a:p>
            <a:pPr lvl="1"/>
            <a:r>
              <a:rPr lang="en-NZ" dirty="0" smtClean="0"/>
              <a:t>Reputation</a:t>
            </a:r>
          </a:p>
          <a:p>
            <a:pPr lvl="1"/>
            <a:r>
              <a:rPr lang="en-NZ" dirty="0" smtClean="0"/>
              <a:t>Status/affirmation</a:t>
            </a:r>
          </a:p>
          <a:p>
            <a:pPr lvl="1"/>
            <a:r>
              <a:rPr lang="en-NZ" dirty="0" smtClean="0"/>
              <a:t>Group identification</a:t>
            </a:r>
          </a:p>
          <a:p>
            <a:endParaRPr lang="en-NZ" dirty="0"/>
          </a:p>
        </p:txBody>
      </p:sp>
      <p:pic>
        <p:nvPicPr>
          <p:cNvPr id="2050" name="Picture 2"/>
          <p:cNvPicPr>
            <a:picLocks noChangeAspect="1" noChangeArrowheads="1"/>
          </p:cNvPicPr>
          <p:nvPr/>
        </p:nvPicPr>
        <p:blipFill>
          <a:blip r:embed="rId3" cstate="print"/>
          <a:srcRect/>
          <a:stretch>
            <a:fillRect/>
          </a:stretch>
        </p:blipFill>
        <p:spPr bwMode="auto">
          <a:xfrm>
            <a:off x="4267200" y="2251745"/>
            <a:ext cx="4800600" cy="270125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0" y="4267200"/>
            <a:ext cx="3354339" cy="2145910"/>
          </a:xfrm>
          <a:prstGeom prst="rect">
            <a:avLst/>
          </a:prstGeom>
          <a:noFill/>
          <a:ln w="9525">
            <a:noFill/>
            <a:miter lim="800000"/>
            <a:headEnd/>
            <a:tailEnd/>
          </a:ln>
        </p:spPr>
      </p:pic>
      <p:sp>
        <p:nvSpPr>
          <p:cNvPr id="8" name="Rectangle 7"/>
          <p:cNvSpPr/>
          <p:nvPr/>
        </p:nvSpPr>
        <p:spPr>
          <a:xfrm>
            <a:off x="0" y="6581001"/>
            <a:ext cx="9144000" cy="307777"/>
          </a:xfrm>
          <a:prstGeom prst="rect">
            <a:avLst/>
          </a:prstGeom>
        </p:spPr>
        <p:txBody>
          <a:bodyPr wrap="square">
            <a:spAutoFit/>
          </a:bodyPr>
          <a:lstStyle/>
          <a:p>
            <a:pPr algn="ctr"/>
            <a:r>
              <a:rPr lang="en-NZ" sz="1400" dirty="0" err="1" smtClean="0">
                <a:latin typeface="Calibri" pitchFamily="34" charset="0"/>
                <a:cs typeface="Calibri" pitchFamily="34" charset="0"/>
              </a:rPr>
              <a:t>Antin</a:t>
            </a:r>
            <a:r>
              <a:rPr lang="en-NZ" sz="1400" dirty="0" smtClean="0">
                <a:latin typeface="Calibri" pitchFamily="34" charset="0"/>
                <a:cs typeface="Calibri" pitchFamily="34" charset="0"/>
              </a:rPr>
              <a:t>, J.; Churchill, E.F.  Badges in Social Media: A Social Psychological Perspective.  CHI 2011, ACM, Vancouver, BC (2011)</a:t>
            </a:r>
            <a:endParaRPr lang="en-NZ" sz="1400" dirty="0">
              <a:latin typeface="Calibri" pitchFamily="34" charset="0"/>
              <a:cs typeface="Calibri" pitchFamily="34" charset="0"/>
            </a:endParaRPr>
          </a:p>
        </p:txBody>
      </p:sp>
      <p:pic>
        <p:nvPicPr>
          <p:cNvPr id="2053" name="Picture 5" descr="http://www.khanacademy.org/images/screenshot-tour/badges-3.png"/>
          <p:cNvPicPr>
            <a:picLocks noChangeAspect="1" noChangeArrowheads="1"/>
          </p:cNvPicPr>
          <p:nvPr/>
        </p:nvPicPr>
        <p:blipFill>
          <a:blip r:embed="rId5" cstate="print"/>
          <a:srcRect/>
          <a:stretch>
            <a:fillRect/>
          </a:stretch>
        </p:blipFill>
        <p:spPr bwMode="auto">
          <a:xfrm>
            <a:off x="1270923" y="4483600"/>
            <a:ext cx="2539077" cy="1993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Mobile learning</a:t>
            </a:r>
            <a:endParaRPr lang="en-NZ" dirty="0"/>
          </a:p>
        </p:txBody>
      </p:sp>
      <p:sp>
        <p:nvSpPr>
          <p:cNvPr id="3" name="Content Placeholder 2"/>
          <p:cNvSpPr>
            <a:spLocks noGrp="1"/>
          </p:cNvSpPr>
          <p:nvPr>
            <p:ph idx="1"/>
          </p:nvPr>
        </p:nvSpPr>
        <p:spPr/>
        <p:txBody>
          <a:bodyPr/>
          <a:lstStyle/>
          <a:p>
            <a:r>
              <a:rPr lang="en-NZ" dirty="0"/>
              <a:t>Studies of the </a:t>
            </a:r>
            <a:r>
              <a:rPr lang="en-NZ" dirty="0" smtClean="0"/>
              <a:t>limitations/uses </a:t>
            </a:r>
            <a:r>
              <a:rPr lang="en-NZ" dirty="0"/>
              <a:t>of such devices in educational </a:t>
            </a:r>
            <a:r>
              <a:rPr lang="en-NZ" dirty="0" smtClean="0"/>
              <a:t>settings</a:t>
            </a:r>
          </a:p>
          <a:p>
            <a:pPr lvl="1"/>
            <a:r>
              <a:rPr lang="en-NZ" dirty="0" smtClean="0"/>
              <a:t>CS Outreach / motivational</a:t>
            </a:r>
          </a:p>
          <a:p>
            <a:pPr lvl="1"/>
            <a:endParaRPr lang="en-NZ" dirty="0"/>
          </a:p>
          <a:p>
            <a:r>
              <a:rPr lang="en-NZ" dirty="0" smtClean="0"/>
              <a:t>Educational apps designed for mobiles</a:t>
            </a:r>
          </a:p>
          <a:p>
            <a:pPr lvl="1"/>
            <a:r>
              <a:rPr lang="en-NZ" dirty="0" smtClean="0"/>
              <a:t>Games</a:t>
            </a:r>
          </a:p>
          <a:p>
            <a:pPr lvl="1"/>
            <a:r>
              <a:rPr lang="en-NZ" dirty="0" smtClean="0"/>
              <a:t>Visualizations</a:t>
            </a:r>
          </a:p>
          <a:p>
            <a:pPr lvl="1"/>
            <a:r>
              <a:rPr lang="en-NZ" dirty="0" smtClean="0"/>
              <a:t>Interactive</a:t>
            </a:r>
          </a:p>
          <a:p>
            <a:pPr marL="0" indent="0">
              <a:buNone/>
            </a:pPr>
            <a:endParaRPr lang="en-NZ" dirty="0"/>
          </a:p>
        </p:txBody>
      </p:sp>
      <p:sp>
        <p:nvSpPr>
          <p:cNvPr id="4" name="Rectangle 3"/>
          <p:cNvSpPr/>
          <p:nvPr/>
        </p:nvSpPr>
        <p:spPr>
          <a:xfrm>
            <a:off x="0" y="6581001"/>
            <a:ext cx="9144000" cy="276999"/>
          </a:xfrm>
          <a:prstGeom prst="rect">
            <a:avLst/>
          </a:prstGeom>
        </p:spPr>
        <p:txBody>
          <a:bodyPr wrap="square">
            <a:spAutoFit/>
          </a:bodyPr>
          <a:lstStyle/>
          <a:p>
            <a:pPr algn="ctr"/>
            <a:r>
              <a:rPr lang="en-NZ" sz="1200" dirty="0">
                <a:latin typeface="Calibri" pitchFamily="34" charset="0"/>
                <a:cs typeface="Calibri" pitchFamily="34" charset="0"/>
              </a:rPr>
              <a:t>http://www.igi-global.com/journal/international-journal-mobile-blended-learning/1115</a:t>
            </a:r>
          </a:p>
        </p:txBody>
      </p:sp>
    </p:spTree>
    <p:extLst>
      <p:ext uri="{BB962C8B-B14F-4D97-AF65-F5344CB8AC3E}">
        <p14:creationId xmlns:p14="http://schemas.microsoft.com/office/powerpoint/2010/main" val="4252719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Multi-touch Surfaces</a:t>
            </a:r>
            <a:endParaRPr lang="en-NZ" dirty="0"/>
          </a:p>
        </p:txBody>
      </p:sp>
      <p:sp>
        <p:nvSpPr>
          <p:cNvPr id="3" name="Content Placeholder 2"/>
          <p:cNvSpPr>
            <a:spLocks noGrp="1"/>
          </p:cNvSpPr>
          <p:nvPr>
            <p:ph idx="1"/>
          </p:nvPr>
        </p:nvSpPr>
        <p:spPr/>
        <p:txBody>
          <a:bodyPr>
            <a:normAutofit/>
          </a:bodyPr>
          <a:lstStyle/>
          <a:p>
            <a:endParaRPr lang="en-NZ" dirty="0" smtClean="0"/>
          </a:p>
          <a:p>
            <a:endParaRPr lang="en-NZ"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43902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64" y="6396335"/>
            <a:ext cx="9144000" cy="461665"/>
          </a:xfrm>
          <a:prstGeom prst="rect">
            <a:avLst/>
          </a:prstGeom>
        </p:spPr>
        <p:txBody>
          <a:bodyPr wrap="square">
            <a:spAutoFit/>
          </a:bodyPr>
          <a:lstStyle/>
          <a:p>
            <a:r>
              <a:rPr lang="en-US" sz="1200" dirty="0">
                <a:latin typeface="Calibri" pitchFamily="34" charset="0"/>
                <a:cs typeface="Calibri" pitchFamily="34" charset="0"/>
              </a:rPr>
              <a:t>Andrew Hatch, Steve Higgins, Andrew Joyce-Gibbons, Emma Mercier (2011) </a:t>
            </a:r>
            <a:r>
              <a:rPr lang="en-US" sz="1200" dirty="0" err="1">
                <a:latin typeface="Calibri" pitchFamily="34" charset="0"/>
                <a:cs typeface="Calibri" pitchFamily="34" charset="0"/>
              </a:rPr>
              <a:t>NumberNet</a:t>
            </a:r>
            <a:r>
              <a:rPr lang="en-US" sz="1200" dirty="0">
                <a:latin typeface="Calibri" pitchFamily="34" charset="0"/>
                <a:cs typeface="Calibri" pitchFamily="34" charset="0"/>
              </a:rPr>
              <a:t>: Using Multi-Touch Technology to Support Within and </a:t>
            </a:r>
            <a:r>
              <a:rPr lang="en-US" sz="1200" dirty="0" smtClean="0">
                <a:latin typeface="Calibri" pitchFamily="34" charset="0"/>
                <a:cs typeface="Calibri" pitchFamily="34" charset="0"/>
              </a:rPr>
              <a:t>Between-Group </a:t>
            </a:r>
            <a:r>
              <a:rPr lang="en-US" sz="1200" dirty="0">
                <a:latin typeface="Calibri" pitchFamily="34" charset="0"/>
                <a:cs typeface="Calibri" pitchFamily="34" charset="0"/>
              </a:rPr>
              <a:t>Mathematics </a:t>
            </a:r>
            <a:r>
              <a:rPr lang="en-US" sz="1200" dirty="0" smtClean="0">
                <a:latin typeface="Calibri" pitchFamily="34" charset="0"/>
                <a:cs typeface="Calibri" pitchFamily="34" charset="0"/>
              </a:rPr>
              <a:t>Learning.  In Proceedings of CSCL 11.</a:t>
            </a:r>
            <a:endParaRPr lang="en-US" sz="1200" dirty="0">
              <a:latin typeface="Calibri" pitchFamily="34" charset="0"/>
              <a:cs typeface="Calibri" pitchFamily="34" charset="0"/>
            </a:endParaRPr>
          </a:p>
        </p:txBody>
      </p:sp>
      <p:sp>
        <p:nvSpPr>
          <p:cNvPr id="6" name="Rectangle 5"/>
          <p:cNvSpPr/>
          <p:nvPr/>
        </p:nvSpPr>
        <p:spPr>
          <a:xfrm>
            <a:off x="4864" y="5486400"/>
            <a:ext cx="9144000" cy="830997"/>
          </a:xfrm>
          <a:prstGeom prst="rect">
            <a:avLst/>
          </a:prstGeom>
        </p:spPr>
        <p:txBody>
          <a:bodyPr wrap="square">
            <a:spAutoFit/>
          </a:bodyPr>
          <a:lstStyle/>
          <a:p>
            <a:r>
              <a:rPr lang="en-NZ" sz="1200" dirty="0">
                <a:latin typeface="Calibri" pitchFamily="34" charset="0"/>
                <a:cs typeface="Calibri" pitchFamily="34" charset="0"/>
              </a:rPr>
              <a:t>Amanda Harris, </a:t>
            </a:r>
            <a:r>
              <a:rPr lang="en-NZ" sz="1200" dirty="0" err="1">
                <a:latin typeface="Calibri" pitchFamily="34" charset="0"/>
                <a:cs typeface="Calibri" pitchFamily="34" charset="0"/>
              </a:rPr>
              <a:t>Jochen</a:t>
            </a:r>
            <a:r>
              <a:rPr lang="en-NZ" sz="1200" dirty="0">
                <a:latin typeface="Calibri" pitchFamily="34" charset="0"/>
                <a:cs typeface="Calibri" pitchFamily="34" charset="0"/>
              </a:rPr>
              <a:t> Rick, Victoria </a:t>
            </a:r>
            <a:r>
              <a:rPr lang="en-NZ" sz="1200" dirty="0" err="1">
                <a:latin typeface="Calibri" pitchFamily="34" charset="0"/>
                <a:cs typeface="Calibri" pitchFamily="34" charset="0"/>
              </a:rPr>
              <a:t>Bonnett</a:t>
            </a:r>
            <a:r>
              <a:rPr lang="en-NZ" sz="1200" dirty="0">
                <a:latin typeface="Calibri" pitchFamily="34" charset="0"/>
                <a:cs typeface="Calibri" pitchFamily="34" charset="0"/>
              </a:rPr>
              <a:t>, Nicola </a:t>
            </a:r>
            <a:r>
              <a:rPr lang="en-NZ" sz="1200" dirty="0" err="1">
                <a:latin typeface="Calibri" pitchFamily="34" charset="0"/>
                <a:cs typeface="Calibri" pitchFamily="34" charset="0"/>
              </a:rPr>
              <a:t>Yuill</a:t>
            </a:r>
            <a:r>
              <a:rPr lang="en-NZ" sz="1200" dirty="0">
                <a:latin typeface="Calibri" pitchFamily="34" charset="0"/>
                <a:cs typeface="Calibri" pitchFamily="34" charset="0"/>
              </a:rPr>
              <a:t>, </a:t>
            </a:r>
            <a:r>
              <a:rPr lang="en-NZ" sz="1200" dirty="0" err="1">
                <a:latin typeface="Calibri" pitchFamily="34" charset="0"/>
                <a:cs typeface="Calibri" pitchFamily="34" charset="0"/>
              </a:rPr>
              <a:t>Rowanne</a:t>
            </a:r>
            <a:r>
              <a:rPr lang="en-NZ" sz="1200" dirty="0">
                <a:latin typeface="Calibri" pitchFamily="34" charset="0"/>
                <a:cs typeface="Calibri" pitchFamily="34" charset="0"/>
              </a:rPr>
              <a:t> Fleck, Paul Marshall, and Yvonne Rogers. 2009. Around the table: are multiple-touch surfaces better than single-touch for children's collaborative interactions?. In Proceedings of the 9th international conference on Computer supported collaborative learning - Volume 1 (CSCL'09), Claire O'Malley, Daniel </a:t>
            </a:r>
            <a:r>
              <a:rPr lang="en-NZ" sz="1200" dirty="0" err="1">
                <a:latin typeface="Calibri" pitchFamily="34" charset="0"/>
                <a:cs typeface="Calibri" pitchFamily="34" charset="0"/>
              </a:rPr>
              <a:t>Suthers</a:t>
            </a:r>
            <a:r>
              <a:rPr lang="en-NZ" sz="1200" dirty="0">
                <a:latin typeface="Calibri" pitchFamily="34" charset="0"/>
                <a:cs typeface="Calibri" pitchFamily="34" charset="0"/>
              </a:rPr>
              <a:t>, Peter </a:t>
            </a:r>
            <a:r>
              <a:rPr lang="en-NZ" sz="1200" dirty="0" err="1">
                <a:latin typeface="Calibri" pitchFamily="34" charset="0"/>
                <a:cs typeface="Calibri" pitchFamily="34" charset="0"/>
              </a:rPr>
              <a:t>Reimann</a:t>
            </a:r>
            <a:r>
              <a:rPr lang="en-NZ" sz="1200" dirty="0">
                <a:latin typeface="Calibri" pitchFamily="34" charset="0"/>
                <a:cs typeface="Calibri" pitchFamily="34" charset="0"/>
              </a:rPr>
              <a:t>, and Angelique </a:t>
            </a:r>
            <a:r>
              <a:rPr lang="en-NZ" sz="1200" dirty="0" err="1">
                <a:latin typeface="Calibri" pitchFamily="34" charset="0"/>
                <a:cs typeface="Calibri" pitchFamily="34" charset="0"/>
              </a:rPr>
              <a:t>Dimitracopoulou</a:t>
            </a:r>
            <a:r>
              <a:rPr lang="en-NZ" sz="1200" dirty="0">
                <a:latin typeface="Calibri" pitchFamily="34" charset="0"/>
                <a:cs typeface="Calibri" pitchFamily="34" charset="0"/>
              </a:rPr>
              <a:t> (Eds.), Vol. 1. International Society of the Learning Sciences 335-344.</a:t>
            </a:r>
          </a:p>
        </p:txBody>
      </p:sp>
    </p:spTree>
    <p:extLst>
      <p:ext uri="{BB962C8B-B14F-4D97-AF65-F5344CB8AC3E}">
        <p14:creationId xmlns:p14="http://schemas.microsoft.com/office/powerpoint/2010/main" val="261188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Collaborative learning</a:t>
            </a:r>
            <a:endParaRPr lang="en-NZ" dirty="0"/>
          </a:p>
        </p:txBody>
      </p:sp>
      <p:sp>
        <p:nvSpPr>
          <p:cNvPr id="3" name="Content Placeholder 2"/>
          <p:cNvSpPr>
            <a:spLocks noGrp="1"/>
          </p:cNvSpPr>
          <p:nvPr>
            <p:ph idx="1"/>
          </p:nvPr>
        </p:nvSpPr>
        <p:spPr/>
        <p:txBody>
          <a:bodyPr/>
          <a:lstStyle/>
          <a:p>
            <a:r>
              <a:rPr lang="en-NZ" dirty="0" smtClean="0"/>
              <a:t>Classroom Presenter / Ubiquitous Presenter</a:t>
            </a:r>
            <a:endParaRPr lang="en-N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379593"/>
            <a:ext cx="361603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381" y="3657600"/>
            <a:ext cx="4157663" cy="310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133600"/>
            <a:ext cx="320424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37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Peer Review</a:t>
            </a:r>
            <a:endParaRPr lang="en-NZ" dirty="0"/>
          </a:p>
        </p:txBody>
      </p:sp>
      <p:sp>
        <p:nvSpPr>
          <p:cNvPr id="3" name="Content Placeholder 2"/>
          <p:cNvSpPr>
            <a:spLocks noGrp="1"/>
          </p:cNvSpPr>
          <p:nvPr>
            <p:ph idx="1"/>
          </p:nvPr>
        </p:nvSpPr>
        <p:spPr/>
        <p:txBody>
          <a:bodyPr/>
          <a:lstStyle/>
          <a:p>
            <a:r>
              <a:rPr lang="en-NZ" dirty="0" err="1" smtClean="0"/>
              <a:t>Aropa</a:t>
            </a:r>
            <a:endParaRPr lang="en-NZ" dirty="0" smtClean="0"/>
          </a:p>
          <a:p>
            <a:pPr lvl="1"/>
            <a:r>
              <a:rPr lang="en-NZ" dirty="0" smtClean="0"/>
              <a:t>10,000+ reviews</a:t>
            </a:r>
          </a:p>
          <a:p>
            <a:pPr lvl="1"/>
            <a:r>
              <a:rPr lang="en-NZ" dirty="0" smtClean="0"/>
              <a:t>89% similar</a:t>
            </a:r>
          </a:p>
          <a:p>
            <a:pPr lvl="1"/>
            <a:r>
              <a:rPr lang="en-NZ" dirty="0" smtClean="0"/>
              <a:t>(difference &lt; 20%)</a:t>
            </a:r>
          </a:p>
          <a:p>
            <a:endParaRPr lang="en-NZ" dirty="0" smtClean="0"/>
          </a:p>
        </p:txBody>
      </p:sp>
      <p:sp>
        <p:nvSpPr>
          <p:cNvPr id="4" name="Rectangle 3"/>
          <p:cNvSpPr/>
          <p:nvPr/>
        </p:nvSpPr>
        <p:spPr>
          <a:xfrm>
            <a:off x="0" y="6200188"/>
            <a:ext cx="9144000" cy="646331"/>
          </a:xfrm>
          <a:prstGeom prst="rect">
            <a:avLst/>
          </a:prstGeom>
        </p:spPr>
        <p:txBody>
          <a:bodyPr wrap="square">
            <a:spAutoFit/>
          </a:bodyPr>
          <a:lstStyle/>
          <a:p>
            <a:r>
              <a:rPr lang="en-US" sz="1200" dirty="0">
                <a:latin typeface="Calibri" pitchFamily="34" charset="0"/>
                <a:cs typeface="Calibri" pitchFamily="34" charset="0"/>
              </a:rPr>
              <a:t>John Hamer, Helen C. Purchase, Paul Denny, and Andrew Luxton-Reilly. 2009. Quality of peer assessment in CS1. In Proceedings of the fifth international workshop on Computing education research workshop (ICER '09). ACM, New York, NY, USA, 27-36. DOI=10.1145/1584322.1584327 http://doi.acm.org/10.1145/1584322.1584327</a:t>
            </a:r>
            <a:endParaRPr lang="en-NZ" sz="1200" dirty="0">
              <a:latin typeface="Calibri" pitchFamily="34" charset="0"/>
              <a:cs typeface="Calibri"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71600"/>
            <a:ext cx="5019675" cy="467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24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Question-generation</a:t>
            </a:r>
            <a:endParaRPr lang="en-NZ" dirty="0"/>
          </a:p>
        </p:txBody>
      </p:sp>
      <p:sp>
        <p:nvSpPr>
          <p:cNvPr id="3" name="Content Placeholder 2"/>
          <p:cNvSpPr>
            <a:spLocks noGrp="1"/>
          </p:cNvSpPr>
          <p:nvPr>
            <p:ph idx="1"/>
          </p:nvPr>
        </p:nvSpPr>
        <p:spPr/>
        <p:txBody>
          <a:bodyPr/>
          <a:lstStyle/>
          <a:p>
            <a:r>
              <a:rPr lang="en-NZ" dirty="0"/>
              <a:t>Asking students to write exam-style questions (and corresponding solutions) as a learning </a:t>
            </a:r>
            <a:r>
              <a:rPr lang="en-NZ" dirty="0" smtClean="0"/>
              <a:t>activity</a:t>
            </a:r>
          </a:p>
          <a:p>
            <a:endParaRPr lang="en-NZ" dirty="0"/>
          </a:p>
          <a:p>
            <a:r>
              <a:rPr lang="en-NZ" dirty="0"/>
              <a:t>Similar, although not identical technique to self-questioning behaviour used to improve reading </a:t>
            </a:r>
            <a:r>
              <a:rPr lang="en-NZ" dirty="0" smtClean="0"/>
              <a:t>comprehension</a:t>
            </a:r>
          </a:p>
          <a:p>
            <a:endParaRPr lang="en-NZ" dirty="0"/>
          </a:p>
          <a:p>
            <a:r>
              <a:rPr lang="en-NZ" dirty="0"/>
              <a:t>Online tools – </a:t>
            </a:r>
            <a:r>
              <a:rPr lang="en-NZ" dirty="0" err="1"/>
              <a:t>PeerWise</a:t>
            </a:r>
            <a:r>
              <a:rPr lang="en-NZ" dirty="0"/>
              <a:t>, </a:t>
            </a:r>
            <a:r>
              <a:rPr lang="en-NZ" dirty="0" err="1"/>
              <a:t>StudySieve</a:t>
            </a:r>
            <a:r>
              <a:rPr lang="en-NZ" dirty="0"/>
              <a:t>, </a:t>
            </a:r>
            <a:r>
              <a:rPr lang="en-NZ" dirty="0" err="1"/>
              <a:t>CodeWrite</a:t>
            </a:r>
            <a:endParaRPr lang="en-NZ" dirty="0"/>
          </a:p>
          <a:p>
            <a:endParaRPr lang="en-NZ" dirty="0"/>
          </a:p>
          <a:p>
            <a:endParaRPr lang="en-NZ" dirty="0"/>
          </a:p>
        </p:txBody>
      </p:sp>
    </p:spTree>
    <p:extLst>
      <p:ext uri="{BB962C8B-B14F-4D97-AF65-F5344CB8AC3E}">
        <p14:creationId xmlns:p14="http://schemas.microsoft.com/office/powerpoint/2010/main" val="25809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What is it all about?</a:t>
            </a:r>
            <a:endParaRPr lang="en-NZ" dirty="0"/>
          </a:p>
        </p:txBody>
      </p:sp>
      <p:sp>
        <p:nvSpPr>
          <p:cNvPr id="3" name="Content Placeholder 2"/>
          <p:cNvSpPr>
            <a:spLocks noGrp="1"/>
          </p:cNvSpPr>
          <p:nvPr>
            <p:ph idx="1"/>
          </p:nvPr>
        </p:nvSpPr>
        <p:spPr/>
        <p:txBody>
          <a:bodyPr>
            <a:normAutofit/>
          </a:bodyPr>
          <a:lstStyle/>
          <a:p>
            <a:r>
              <a:rPr lang="en-NZ" dirty="0" smtClean="0"/>
              <a:t>Computer Science Education</a:t>
            </a:r>
          </a:p>
          <a:p>
            <a:pPr lvl="1"/>
            <a:r>
              <a:rPr lang="en-NZ" dirty="0" smtClean="0"/>
              <a:t>Learning concepts important to CS</a:t>
            </a:r>
          </a:p>
          <a:p>
            <a:pPr lvl="1"/>
            <a:r>
              <a:rPr lang="en-NZ" dirty="0" smtClean="0"/>
              <a:t>Improving programming ability</a:t>
            </a:r>
          </a:p>
          <a:p>
            <a:pPr lvl="1"/>
            <a:r>
              <a:rPr lang="en-NZ" dirty="0" smtClean="0"/>
              <a:t>Some overlap with HCI (IDEs, visualization)</a:t>
            </a:r>
          </a:p>
          <a:p>
            <a:endParaRPr lang="en-NZ" dirty="0"/>
          </a:p>
          <a:p>
            <a:r>
              <a:rPr lang="en-NZ" dirty="0" smtClean="0"/>
              <a:t>Computers in Education</a:t>
            </a:r>
          </a:p>
          <a:p>
            <a:pPr lvl="1"/>
            <a:r>
              <a:rPr lang="en-NZ" dirty="0" smtClean="0"/>
              <a:t>Software related to learning</a:t>
            </a:r>
          </a:p>
          <a:p>
            <a:pPr lvl="1"/>
            <a:r>
              <a:rPr lang="en-NZ" dirty="0" smtClean="0"/>
              <a:t>Interface and user experience plays major role</a:t>
            </a:r>
          </a:p>
          <a:p>
            <a:pPr lvl="1"/>
            <a:endParaRPr lang="en-NZ" dirty="0" smtClean="0"/>
          </a:p>
        </p:txBody>
      </p:sp>
    </p:spTree>
    <p:extLst>
      <p:ext uri="{BB962C8B-B14F-4D97-AF65-F5344CB8AC3E}">
        <p14:creationId xmlns:p14="http://schemas.microsoft.com/office/powerpoint/2010/main" val="21610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PeerWise</a:t>
            </a:r>
            <a:endParaRPr lang="en-NZ" dirty="0"/>
          </a:p>
        </p:txBody>
      </p:sp>
      <p:sp>
        <p:nvSpPr>
          <p:cNvPr id="3" name="Content Placeholder 2"/>
          <p:cNvSpPr>
            <a:spLocks noGrp="1"/>
          </p:cNvSpPr>
          <p:nvPr>
            <p:ph idx="1"/>
          </p:nvPr>
        </p:nvSpPr>
        <p:spPr/>
        <p:txBody>
          <a:bodyPr/>
          <a:lstStyle/>
          <a:p>
            <a:endParaRPr lang="en-NZ"/>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153275" cy="486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6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CodeWrite</a:t>
            </a:r>
            <a:endParaRPr lang="en-NZ" dirty="0"/>
          </a:p>
        </p:txBody>
      </p:sp>
      <p:sp>
        <p:nvSpPr>
          <p:cNvPr id="3" name="Content Placeholder 2"/>
          <p:cNvSpPr>
            <a:spLocks noGrp="1"/>
          </p:cNvSpPr>
          <p:nvPr>
            <p:ph idx="1"/>
          </p:nvPr>
        </p:nvSpPr>
        <p:spPr/>
        <p:txBody>
          <a:bodyPr/>
          <a:lstStyle/>
          <a:p>
            <a:endParaRPr lang="en-NZ"/>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6" r="198" b="-1"/>
          <a:stretch/>
        </p:blipFill>
        <p:spPr bwMode="auto">
          <a:xfrm>
            <a:off x="304801" y="1466850"/>
            <a:ext cx="8389143" cy="518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686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StudySieve</a:t>
            </a:r>
            <a:endParaRPr lang="en-NZ" dirty="0"/>
          </a:p>
        </p:txBody>
      </p:sp>
      <p:sp>
        <p:nvSpPr>
          <p:cNvPr id="3" name="Content Placeholder 2"/>
          <p:cNvSpPr>
            <a:spLocks noGrp="1"/>
          </p:cNvSpPr>
          <p:nvPr>
            <p:ph idx="1"/>
          </p:nvPr>
        </p:nvSpPr>
        <p:spPr/>
        <p:txBody>
          <a:bodyPr/>
          <a:lstStyle/>
          <a:p>
            <a:endParaRPr lang="en-NZ"/>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391400" cy="504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999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Evaluation of question-generation</a:t>
            </a:r>
            <a:endParaRPr lang="en-NZ" dirty="0"/>
          </a:p>
        </p:txBody>
      </p:sp>
      <p:sp>
        <p:nvSpPr>
          <p:cNvPr id="3" name="Content Placeholder 2"/>
          <p:cNvSpPr>
            <a:spLocks noGrp="1"/>
          </p:cNvSpPr>
          <p:nvPr>
            <p:ph idx="1"/>
          </p:nvPr>
        </p:nvSpPr>
        <p:spPr/>
        <p:txBody>
          <a:bodyPr/>
          <a:lstStyle/>
          <a:p>
            <a:r>
              <a:rPr lang="en-NZ" dirty="0" smtClean="0"/>
              <a:t>Three aspects to evaluate:</a:t>
            </a:r>
          </a:p>
          <a:p>
            <a:pPr lvl="1"/>
            <a:r>
              <a:rPr lang="en-NZ" dirty="0" smtClean="0"/>
              <a:t>How do students respond to, and use, </a:t>
            </a:r>
            <a:r>
              <a:rPr lang="en-NZ" dirty="0" err="1" smtClean="0"/>
              <a:t>StudySieve</a:t>
            </a:r>
            <a:r>
              <a:rPr lang="en-NZ" dirty="0" smtClean="0"/>
              <a:t>?</a:t>
            </a:r>
          </a:p>
          <a:p>
            <a:pPr lvl="1"/>
            <a:r>
              <a:rPr lang="en-NZ" dirty="0" smtClean="0"/>
              <a:t>What is the nature of the questions developed?</a:t>
            </a:r>
          </a:p>
          <a:p>
            <a:pPr lvl="1"/>
            <a:r>
              <a:rPr lang="en-NZ" dirty="0" smtClean="0"/>
              <a:t>What is the relationship between activity and learning?</a:t>
            </a:r>
          </a:p>
          <a:p>
            <a:endParaRPr lang="en-NZ" dirty="0"/>
          </a:p>
        </p:txBody>
      </p:sp>
      <p:sp>
        <p:nvSpPr>
          <p:cNvPr id="4" name="Rectangle 3"/>
          <p:cNvSpPr/>
          <p:nvPr/>
        </p:nvSpPr>
        <p:spPr>
          <a:xfrm>
            <a:off x="18143" y="4267200"/>
            <a:ext cx="9144000" cy="646331"/>
          </a:xfrm>
          <a:prstGeom prst="rect">
            <a:avLst/>
          </a:prstGeom>
        </p:spPr>
        <p:txBody>
          <a:bodyPr wrap="square">
            <a:spAutoFit/>
          </a:bodyPr>
          <a:lstStyle/>
          <a:p>
            <a:r>
              <a:rPr lang="en-NZ" sz="1200" dirty="0">
                <a:latin typeface="Calibri" pitchFamily="34" charset="0"/>
                <a:cs typeface="Calibri" pitchFamily="34" charset="0"/>
              </a:rPr>
              <a:t>Andrew Luxton-Reilly, Paul Denny, Beryl Plimmer, and Daniel Bertinshaw. 2011. Supporting student-generated free-response questions. In Proceedings of the 16th annual joint conference on Innovation and technology in computer science education (</a:t>
            </a:r>
            <a:r>
              <a:rPr lang="en-NZ" sz="1200" dirty="0" err="1">
                <a:latin typeface="Calibri" pitchFamily="34" charset="0"/>
                <a:cs typeface="Calibri" pitchFamily="34" charset="0"/>
              </a:rPr>
              <a:t>ITiCSE</a:t>
            </a:r>
            <a:r>
              <a:rPr lang="en-NZ" sz="1200" dirty="0">
                <a:latin typeface="Calibri" pitchFamily="34" charset="0"/>
                <a:cs typeface="Calibri" pitchFamily="34" charset="0"/>
              </a:rPr>
              <a:t> '11). ACM, New York, NY, USA, 153-157. DOI=10.1145/1999747.1999792 http://doi.acm.org/10.1145/1999747.1999792</a:t>
            </a:r>
          </a:p>
        </p:txBody>
      </p:sp>
      <p:sp>
        <p:nvSpPr>
          <p:cNvPr id="5" name="Rectangle 4"/>
          <p:cNvSpPr/>
          <p:nvPr/>
        </p:nvSpPr>
        <p:spPr>
          <a:xfrm>
            <a:off x="0" y="5105400"/>
            <a:ext cx="9144000" cy="646331"/>
          </a:xfrm>
          <a:prstGeom prst="rect">
            <a:avLst/>
          </a:prstGeom>
        </p:spPr>
        <p:txBody>
          <a:bodyPr wrap="square">
            <a:spAutoFit/>
          </a:bodyPr>
          <a:lstStyle/>
          <a:p>
            <a:r>
              <a:rPr lang="en-NZ" sz="1200" dirty="0">
                <a:latin typeface="Calibri" pitchFamily="34" charset="0"/>
                <a:cs typeface="Calibri" pitchFamily="34" charset="0"/>
              </a:rPr>
              <a:t>Andrew Luxton-Reilly, Daniel Bertinshaw, Paul Denny, Beryl Plimmer, and Robert Sheehan. 2012. The impact of question generation activities on performance. In Proceedings of the 43rd ACM technical symposium on Computer Science Education (SIGCSE '12). ACM, New York, NY, USA, 391-396. DOI=10.1145/2157136.2157250 http://doi.acm.org/10.1145/2157136.2157250</a:t>
            </a:r>
          </a:p>
        </p:txBody>
      </p:sp>
      <p:sp>
        <p:nvSpPr>
          <p:cNvPr id="6" name="Rectangle 5"/>
          <p:cNvSpPr/>
          <p:nvPr/>
        </p:nvSpPr>
        <p:spPr>
          <a:xfrm>
            <a:off x="0" y="6019800"/>
            <a:ext cx="9144000" cy="646331"/>
          </a:xfrm>
          <a:prstGeom prst="rect">
            <a:avLst/>
          </a:prstGeom>
        </p:spPr>
        <p:txBody>
          <a:bodyPr wrap="square">
            <a:spAutoFit/>
          </a:bodyPr>
          <a:lstStyle/>
          <a:p>
            <a:r>
              <a:rPr lang="en-NZ" sz="1200" dirty="0" smtClean="0">
                <a:latin typeface="Calibri" pitchFamily="34" charset="0"/>
                <a:cs typeface="Calibri" pitchFamily="34" charset="0"/>
              </a:rPr>
              <a:t>Andrew Luxton-Reilly, Paul Denny, Beryl Plimmer, and Robert Sheehan. 2012. </a:t>
            </a:r>
            <a:r>
              <a:rPr lang="en-US" sz="1200" dirty="0">
                <a:latin typeface="Calibri" pitchFamily="34" charset="0"/>
                <a:cs typeface="Calibri" pitchFamily="34" charset="0"/>
              </a:rPr>
              <a:t>Activities, affordances and attitude — how</a:t>
            </a:r>
          </a:p>
          <a:p>
            <a:r>
              <a:rPr lang="en-US" sz="1200" dirty="0">
                <a:latin typeface="Calibri" pitchFamily="34" charset="0"/>
                <a:cs typeface="Calibri" pitchFamily="34" charset="0"/>
              </a:rPr>
              <a:t>student-generated questions assist learning</a:t>
            </a:r>
            <a:r>
              <a:rPr lang="en-NZ" sz="1200" dirty="0" smtClean="0">
                <a:latin typeface="Calibri" pitchFamily="34" charset="0"/>
                <a:cs typeface="Calibri" pitchFamily="34" charset="0"/>
              </a:rPr>
              <a:t>. </a:t>
            </a:r>
            <a:r>
              <a:rPr lang="en-NZ" sz="1200" dirty="0">
                <a:latin typeface="Calibri" pitchFamily="34" charset="0"/>
                <a:cs typeface="Calibri" pitchFamily="34" charset="0"/>
              </a:rPr>
              <a:t>In Proceedings of the </a:t>
            </a:r>
            <a:r>
              <a:rPr lang="en-NZ" sz="1200" dirty="0" smtClean="0">
                <a:latin typeface="Calibri" pitchFamily="34" charset="0"/>
                <a:cs typeface="Calibri" pitchFamily="34" charset="0"/>
              </a:rPr>
              <a:t>17th </a:t>
            </a:r>
            <a:r>
              <a:rPr lang="en-NZ" sz="1200" dirty="0">
                <a:latin typeface="Calibri" pitchFamily="34" charset="0"/>
                <a:cs typeface="Calibri" pitchFamily="34" charset="0"/>
              </a:rPr>
              <a:t>annual joint conference on Innovation and technology in computer science education (</a:t>
            </a:r>
            <a:r>
              <a:rPr lang="en-NZ" sz="1200" dirty="0" err="1">
                <a:latin typeface="Calibri" pitchFamily="34" charset="0"/>
                <a:cs typeface="Calibri" pitchFamily="34" charset="0"/>
              </a:rPr>
              <a:t>ITiCSE</a:t>
            </a:r>
            <a:r>
              <a:rPr lang="en-NZ" sz="1200" dirty="0">
                <a:latin typeface="Calibri" pitchFamily="34" charset="0"/>
                <a:cs typeface="Calibri" pitchFamily="34" charset="0"/>
              </a:rPr>
              <a:t> </a:t>
            </a:r>
            <a:r>
              <a:rPr lang="en-NZ" sz="1200" dirty="0" smtClean="0">
                <a:latin typeface="Calibri" pitchFamily="34" charset="0"/>
                <a:cs typeface="Calibri" pitchFamily="34" charset="0"/>
              </a:rPr>
              <a:t>'12). </a:t>
            </a:r>
            <a:r>
              <a:rPr lang="en-NZ" sz="1200" dirty="0">
                <a:latin typeface="Calibri" pitchFamily="34" charset="0"/>
                <a:cs typeface="Calibri" pitchFamily="34" charset="0"/>
              </a:rPr>
              <a:t>ACM, New York, NY, </a:t>
            </a:r>
            <a:r>
              <a:rPr lang="en-NZ" sz="1200" dirty="0" smtClean="0">
                <a:latin typeface="Calibri" pitchFamily="34" charset="0"/>
                <a:cs typeface="Calibri" pitchFamily="34" charset="0"/>
              </a:rPr>
              <a:t>USA – Accepted for publication</a:t>
            </a:r>
            <a:endParaRPr lang="en-NZ" sz="1200" dirty="0">
              <a:latin typeface="Calibri" pitchFamily="34" charset="0"/>
              <a:cs typeface="Calibri" pitchFamily="34" charset="0"/>
            </a:endParaRPr>
          </a:p>
        </p:txBody>
      </p:sp>
    </p:spTree>
    <p:extLst>
      <p:ext uri="{BB962C8B-B14F-4D97-AF65-F5344CB8AC3E}">
        <p14:creationId xmlns:p14="http://schemas.microsoft.com/office/powerpoint/2010/main" val="220686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do students respond?</a:t>
            </a:r>
            <a:endParaRPr lang="en-NZ" dirty="0"/>
          </a:p>
        </p:txBody>
      </p:sp>
      <p:sp>
        <p:nvSpPr>
          <p:cNvPr id="3" name="Content Placeholder 2"/>
          <p:cNvSpPr>
            <a:spLocks noGrp="1"/>
          </p:cNvSpPr>
          <p:nvPr>
            <p:ph idx="1"/>
          </p:nvPr>
        </p:nvSpPr>
        <p:spPr/>
        <p:txBody>
          <a:bodyPr/>
          <a:lstStyle/>
          <a:p>
            <a:r>
              <a:rPr lang="en-NZ" dirty="0" smtClean="0"/>
              <a:t>Use a questionnaire</a:t>
            </a:r>
          </a:p>
          <a:p>
            <a:pPr lvl="1"/>
            <a:r>
              <a:rPr lang="en-NZ" dirty="0" err="1" smtClean="0"/>
              <a:t>Likert</a:t>
            </a:r>
            <a:r>
              <a:rPr lang="en-NZ" dirty="0" smtClean="0"/>
              <a:t>-scale (quantitative)</a:t>
            </a:r>
          </a:p>
          <a:p>
            <a:pPr lvl="1"/>
            <a:r>
              <a:rPr lang="en-NZ" dirty="0" smtClean="0"/>
              <a:t>Open-ended (qualitative)</a:t>
            </a:r>
            <a:endParaRPr lang="en-N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79" y="2819400"/>
            <a:ext cx="8181521"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351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Student responses - Quantitative</a:t>
            </a:r>
            <a:endParaRPr lang="en-NZ" dirty="0"/>
          </a:p>
        </p:txBody>
      </p:sp>
      <p:sp>
        <p:nvSpPr>
          <p:cNvPr id="3" name="Content Placeholder 2"/>
          <p:cNvSpPr>
            <a:spLocks noGrp="1"/>
          </p:cNvSpPr>
          <p:nvPr>
            <p:ph idx="1"/>
          </p:nvPr>
        </p:nvSpPr>
        <p:spPr/>
        <p:txBody>
          <a:bodyPr/>
          <a:lstStyle/>
          <a:p>
            <a:r>
              <a:rPr lang="en-NZ" dirty="0" smtClean="0"/>
              <a:t>Positive for all questions, all courses, all semesters</a:t>
            </a:r>
            <a:endParaRPr lang="en-NZ"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1"/>
            <a:ext cx="696385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01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Student responses - Qualitative</a:t>
            </a:r>
            <a:endParaRPr lang="en-NZ" dirty="0"/>
          </a:p>
        </p:txBody>
      </p:sp>
      <p:sp>
        <p:nvSpPr>
          <p:cNvPr id="3" name="Content Placeholder 2"/>
          <p:cNvSpPr>
            <a:spLocks noGrp="1"/>
          </p:cNvSpPr>
          <p:nvPr>
            <p:ph idx="1"/>
          </p:nvPr>
        </p:nvSpPr>
        <p:spPr/>
        <p:txBody>
          <a:bodyPr/>
          <a:lstStyle/>
          <a:p>
            <a:r>
              <a:rPr lang="en-NZ" dirty="0" smtClean="0"/>
              <a:t>Analysis based (loosely) on grounded theory</a:t>
            </a:r>
            <a:endParaRPr lang="en-N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14600"/>
            <a:ext cx="78295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35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quotes</a:t>
            </a:r>
            <a:endParaRPr lang="en-NZ" dirty="0"/>
          </a:p>
        </p:txBody>
      </p:sp>
      <p:sp>
        <p:nvSpPr>
          <p:cNvPr id="3" name="Content Placeholder 2"/>
          <p:cNvSpPr>
            <a:spLocks noGrp="1"/>
          </p:cNvSpPr>
          <p:nvPr>
            <p:ph idx="1"/>
          </p:nvPr>
        </p:nvSpPr>
        <p:spPr/>
        <p:txBody>
          <a:bodyPr/>
          <a:lstStyle/>
          <a:p>
            <a:pPr>
              <a:buNone/>
            </a:pPr>
            <a:r>
              <a:rPr lang="en-NZ" sz="2400" dirty="0"/>
              <a:t> “Writing and answering questions helped test my knowledge and </a:t>
            </a:r>
            <a:r>
              <a:rPr lang="en-NZ" sz="2400" b="1" dirty="0"/>
              <a:t>think about what kind of questions might be asked in a test/exam</a:t>
            </a:r>
            <a:r>
              <a:rPr lang="en-NZ" sz="2400" dirty="0"/>
              <a:t>”</a:t>
            </a:r>
          </a:p>
          <a:p>
            <a:pPr lvl="1">
              <a:buNone/>
            </a:pPr>
            <a:endParaRPr lang="en-NZ" sz="2400" dirty="0"/>
          </a:p>
          <a:p>
            <a:pPr>
              <a:buNone/>
            </a:pPr>
            <a:r>
              <a:rPr lang="en-NZ" sz="2400" dirty="0"/>
              <a:t> “The fact that we had to create our own questions and provide the answers.  Need to </a:t>
            </a:r>
            <a:r>
              <a:rPr lang="en-NZ" sz="2400" b="1" dirty="0"/>
              <a:t>do some revision first </a:t>
            </a:r>
            <a:r>
              <a:rPr lang="en-NZ" sz="2400" dirty="0"/>
              <a:t>in order to complete them”</a:t>
            </a:r>
          </a:p>
          <a:p>
            <a:pPr lvl="1">
              <a:buNone/>
            </a:pPr>
            <a:endParaRPr lang="en-NZ" sz="2400" dirty="0"/>
          </a:p>
          <a:p>
            <a:pPr>
              <a:buNone/>
            </a:pPr>
            <a:r>
              <a:rPr lang="en-NZ" sz="2400" dirty="0"/>
              <a:t>“Having to </a:t>
            </a:r>
            <a:r>
              <a:rPr lang="en-NZ" sz="2400" b="1" dirty="0"/>
              <a:t>think more deeply </a:t>
            </a:r>
            <a:r>
              <a:rPr lang="en-NZ" sz="2400" dirty="0"/>
              <a:t>about the info in order to create questions (interact with the study material)”</a:t>
            </a:r>
          </a:p>
          <a:p>
            <a:pPr>
              <a:buNone/>
            </a:pPr>
            <a:endParaRPr lang="en-NZ" sz="2400" dirty="0"/>
          </a:p>
          <a:p>
            <a:pPr>
              <a:buNone/>
            </a:pPr>
            <a:r>
              <a:rPr lang="en-NZ" sz="2400" dirty="0"/>
              <a:t> “Seeing other students answers helped me </a:t>
            </a:r>
            <a:r>
              <a:rPr lang="en-NZ" sz="2400" b="1" dirty="0"/>
              <a:t>construct my own image of what is expected </a:t>
            </a:r>
            <a:r>
              <a:rPr lang="en-NZ" sz="2400" dirty="0"/>
              <a:t>by comparing myself”</a:t>
            </a:r>
          </a:p>
          <a:p>
            <a:endParaRPr lang="en-NZ" dirty="0"/>
          </a:p>
        </p:txBody>
      </p:sp>
    </p:spTree>
    <p:extLst>
      <p:ext uri="{BB962C8B-B14F-4D97-AF65-F5344CB8AC3E}">
        <p14:creationId xmlns:p14="http://schemas.microsoft.com/office/powerpoint/2010/main" val="372945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How do students use the tool?</a:t>
            </a:r>
            <a:endParaRPr lang="en-NZ" dirty="0"/>
          </a:p>
        </p:txBody>
      </p:sp>
      <p:sp>
        <p:nvSpPr>
          <p:cNvPr id="3" name="Content Placeholder 2"/>
          <p:cNvSpPr>
            <a:spLocks noGrp="1"/>
          </p:cNvSpPr>
          <p:nvPr>
            <p:ph idx="1"/>
          </p:nvPr>
        </p:nvSpPr>
        <p:spPr/>
        <p:txBody>
          <a:bodyPr/>
          <a:lstStyle/>
          <a:p>
            <a:endParaRPr lang="en-NZ"/>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523999"/>
            <a:ext cx="4070445"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3999"/>
            <a:ext cx="4061691" cy="492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a:stCxn id="3" idx="0"/>
            <a:endCxn id="3" idx="2"/>
          </p:cNvCxnSpPr>
          <p:nvPr/>
        </p:nvCxnSpPr>
        <p:spPr>
          <a:xfrm>
            <a:off x="4572000" y="1447800"/>
            <a:ext cx="0" cy="51267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07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What is the nature of the questions?</a:t>
            </a:r>
            <a:endParaRPr lang="en-NZ" dirty="0"/>
          </a:p>
        </p:txBody>
      </p:sp>
      <p:sp>
        <p:nvSpPr>
          <p:cNvPr id="3" name="Content Placeholder 2"/>
          <p:cNvSpPr>
            <a:spLocks noGrp="1"/>
          </p:cNvSpPr>
          <p:nvPr>
            <p:ph idx="1"/>
          </p:nvPr>
        </p:nvSpPr>
        <p:spPr/>
        <p:txBody>
          <a:bodyPr/>
          <a:lstStyle/>
          <a:p>
            <a:r>
              <a:rPr lang="en-NZ" dirty="0" smtClean="0"/>
              <a:t>Evaluate by topic and cognitive level</a:t>
            </a:r>
          </a:p>
          <a:p>
            <a:pPr lvl="1"/>
            <a:r>
              <a:rPr lang="en-NZ" dirty="0" smtClean="0"/>
              <a:t>Look at each question</a:t>
            </a:r>
          </a:p>
          <a:p>
            <a:pPr lvl="1"/>
            <a:r>
              <a:rPr lang="en-NZ" dirty="0" smtClean="0"/>
              <a:t>Categorize </a:t>
            </a:r>
            <a:r>
              <a:rPr lang="en-NZ" dirty="0" smtClean="0"/>
              <a:t>using </a:t>
            </a:r>
            <a:r>
              <a:rPr lang="en-NZ" dirty="0" smtClean="0"/>
              <a:t>a taxonomy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2004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276599"/>
            <a:ext cx="34956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912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Programming for children</a:t>
            </a:r>
            <a:endParaRPr lang="en-NZ" dirty="0"/>
          </a:p>
        </p:txBody>
      </p:sp>
      <p:sp>
        <p:nvSpPr>
          <p:cNvPr id="3" name="Content Placeholder 2"/>
          <p:cNvSpPr>
            <a:spLocks noGrp="1"/>
          </p:cNvSpPr>
          <p:nvPr>
            <p:ph idx="1"/>
          </p:nvPr>
        </p:nvSpPr>
        <p:spPr/>
        <p:txBody>
          <a:bodyPr>
            <a:noAutofit/>
          </a:bodyPr>
          <a:lstStyle/>
          <a:p>
            <a:pPr>
              <a:lnSpc>
                <a:spcPct val="100000"/>
              </a:lnSpc>
              <a:tabLst>
                <a:tab pos="482600" algn="l"/>
                <a:tab pos="482600" algn="l"/>
                <a:tab pos="482600" algn="l"/>
                <a:tab pos="482600" algn="l"/>
                <a:tab pos="482600" algn="l"/>
                <a:tab pos="482600" algn="l"/>
                <a:tab pos="482600" algn="l"/>
                <a:tab pos="939800" algn="l"/>
                <a:tab pos="939800" algn="l"/>
                <a:tab pos="939800" algn="l"/>
                <a:tab pos="939800" algn="l"/>
                <a:tab pos="939800" algn="l"/>
                <a:tab pos="939800" algn="l"/>
                <a:tab pos="939800" algn="l"/>
                <a:tab pos="1384300" algn="l"/>
                <a:tab pos="1384300" algn="l"/>
                <a:tab pos="1384300" algn="l"/>
                <a:tab pos="1384300" algn="l"/>
                <a:tab pos="1384300" algn="l"/>
                <a:tab pos="1384300" algn="l"/>
                <a:tab pos="1384300" algn="l"/>
                <a:tab pos="1828800" algn="l"/>
                <a:tab pos="1828800" algn="l"/>
                <a:tab pos="1828800" algn="l"/>
                <a:tab pos="1828800" algn="l"/>
                <a:tab pos="1828800" algn="l"/>
                <a:tab pos="1828800" algn="l"/>
                <a:tab pos="1828800" algn="l"/>
                <a:tab pos="2286000" algn="l"/>
                <a:tab pos="2286000" algn="l"/>
                <a:tab pos="2286000" algn="l"/>
                <a:tab pos="2286000" algn="l"/>
              </a:tabLst>
            </a:pPr>
            <a:r>
              <a:rPr lang="en-US" dirty="0" smtClean="0"/>
              <a:t>What do children want to program?</a:t>
            </a:r>
          </a:p>
          <a:p>
            <a:pPr lvl="1">
              <a:lnSpc>
                <a:spcPct val="92000"/>
              </a:lnSpc>
            </a:pPr>
            <a:r>
              <a:rPr lang="en-US" dirty="0"/>
              <a:t>Games</a:t>
            </a:r>
          </a:p>
          <a:p>
            <a:pPr lvl="1">
              <a:lnSpc>
                <a:spcPct val="92000"/>
              </a:lnSpc>
            </a:pPr>
            <a:r>
              <a:rPr lang="en-US" dirty="0" smtClean="0"/>
              <a:t>Drawing </a:t>
            </a:r>
            <a:r>
              <a:rPr lang="en-US" dirty="0"/>
              <a:t>and </a:t>
            </a:r>
            <a:r>
              <a:rPr lang="en-US" dirty="0" smtClean="0"/>
              <a:t>creativity</a:t>
            </a:r>
          </a:p>
          <a:p>
            <a:pPr lvl="1">
              <a:lnSpc>
                <a:spcPct val="92000"/>
              </a:lnSpc>
            </a:pPr>
            <a:r>
              <a:rPr lang="en-US" dirty="0" smtClean="0"/>
              <a:t>Games</a:t>
            </a:r>
          </a:p>
          <a:p>
            <a:pPr lvl="1">
              <a:lnSpc>
                <a:spcPct val="92000"/>
              </a:lnSpc>
            </a:pPr>
            <a:r>
              <a:rPr lang="en-US" dirty="0"/>
              <a:t>Internet </a:t>
            </a:r>
            <a:r>
              <a:rPr lang="en-US" dirty="0" smtClean="0"/>
              <a:t>applications</a:t>
            </a:r>
            <a:endParaRPr lang="en-US" dirty="0"/>
          </a:p>
          <a:p>
            <a:pPr lvl="1">
              <a:lnSpc>
                <a:spcPct val="92000"/>
              </a:lnSpc>
            </a:pPr>
            <a:r>
              <a:rPr lang="en-US" dirty="0" smtClean="0"/>
              <a:t>Games</a:t>
            </a:r>
          </a:p>
          <a:p>
            <a:pPr lvl="1">
              <a:lnSpc>
                <a:spcPct val="92000"/>
              </a:lnSpc>
            </a:pPr>
            <a:endParaRPr lang="en-US" dirty="0" smtClean="0"/>
          </a:p>
          <a:p>
            <a:pPr>
              <a:lnSpc>
                <a:spcPct val="92000"/>
              </a:lnSpc>
            </a:pPr>
            <a:r>
              <a:rPr lang="en-US" dirty="0" smtClean="0"/>
              <a:t>Expectations about how it works</a:t>
            </a:r>
            <a:endParaRPr lang="en-US" dirty="0"/>
          </a:p>
          <a:p>
            <a:pPr marL="773113" lvl="1">
              <a:lnSpc>
                <a:spcPct val="100000"/>
              </a:lnSpc>
              <a:tabLst>
                <a:tab pos="482600" algn="l"/>
                <a:tab pos="482600" algn="l"/>
                <a:tab pos="482600" algn="l"/>
                <a:tab pos="482600" algn="l"/>
                <a:tab pos="482600" algn="l"/>
                <a:tab pos="482600" algn="l"/>
                <a:tab pos="482600" algn="l"/>
                <a:tab pos="939800" algn="l"/>
                <a:tab pos="939800" algn="l"/>
                <a:tab pos="939800" algn="l"/>
                <a:tab pos="939800" algn="l"/>
                <a:tab pos="939800" algn="l"/>
                <a:tab pos="939800" algn="l"/>
                <a:tab pos="939800" algn="l"/>
                <a:tab pos="1384300" algn="l"/>
                <a:tab pos="1384300" algn="l"/>
                <a:tab pos="1384300" algn="l"/>
                <a:tab pos="1384300" algn="l"/>
                <a:tab pos="1384300" algn="l"/>
                <a:tab pos="1384300" algn="l"/>
                <a:tab pos="1384300" algn="l"/>
                <a:tab pos="1828800" algn="l"/>
                <a:tab pos="1828800" algn="l"/>
                <a:tab pos="1828800" algn="l"/>
                <a:tab pos="1828800" algn="l"/>
                <a:tab pos="1828800" algn="l"/>
                <a:tab pos="1828800" algn="l"/>
                <a:tab pos="1828800" algn="l"/>
                <a:tab pos="2286000" algn="l"/>
                <a:tab pos="2286000" algn="l"/>
                <a:tab pos="2286000" algn="l"/>
                <a:tab pos="2286000" algn="l"/>
              </a:tabLst>
            </a:pPr>
            <a:r>
              <a:rPr lang="en-US" dirty="0" smtClean="0"/>
              <a:t>Give </a:t>
            </a:r>
            <a:r>
              <a:rPr lang="en-US" dirty="0"/>
              <a:t>commands to </a:t>
            </a:r>
            <a:r>
              <a:rPr lang="en-US" dirty="0" smtClean="0"/>
              <a:t>objects (declarative)</a:t>
            </a:r>
            <a:endParaRPr lang="en-US" dirty="0"/>
          </a:p>
          <a:p>
            <a:pPr marL="773113" lvl="1">
              <a:lnSpc>
                <a:spcPct val="92000"/>
              </a:lnSpc>
              <a:tabLst>
                <a:tab pos="482600" algn="l"/>
                <a:tab pos="482600" algn="l"/>
                <a:tab pos="482600" algn="l"/>
                <a:tab pos="482600" algn="l"/>
                <a:tab pos="482600" algn="l"/>
                <a:tab pos="482600" algn="l"/>
                <a:tab pos="482600" algn="l"/>
                <a:tab pos="939800" algn="l"/>
                <a:tab pos="939800" algn="l"/>
                <a:tab pos="939800" algn="l"/>
                <a:tab pos="939800" algn="l"/>
                <a:tab pos="939800" algn="l"/>
                <a:tab pos="939800" algn="l"/>
                <a:tab pos="939800" algn="l"/>
                <a:tab pos="1384300" algn="l"/>
                <a:tab pos="1384300" algn="l"/>
                <a:tab pos="1384300" algn="l"/>
                <a:tab pos="1384300" algn="l"/>
                <a:tab pos="1384300" algn="l"/>
                <a:tab pos="1384300" algn="l"/>
                <a:tab pos="1384300" algn="l"/>
                <a:tab pos="1828800" algn="l"/>
                <a:tab pos="1828800" algn="l"/>
                <a:tab pos="1828800" algn="l"/>
                <a:tab pos="1828800" algn="l"/>
                <a:tab pos="1828800" algn="l"/>
                <a:tab pos="1828800" algn="l"/>
                <a:tab pos="1828800" algn="l"/>
                <a:tab pos="2286000" algn="l"/>
                <a:tab pos="2286000" algn="l"/>
                <a:tab pos="2286000" algn="l"/>
                <a:tab pos="2286000" algn="l"/>
              </a:tabLst>
            </a:pPr>
            <a:r>
              <a:rPr lang="en-US" dirty="0" smtClean="0"/>
              <a:t>Commands </a:t>
            </a:r>
            <a:r>
              <a:rPr lang="en-US" dirty="0"/>
              <a:t>continue over </a:t>
            </a:r>
            <a:r>
              <a:rPr lang="en-US" dirty="0" smtClean="0"/>
              <a:t>time (parallelism)</a:t>
            </a:r>
            <a:endParaRPr lang="en-US" dirty="0"/>
          </a:p>
        </p:txBody>
      </p:sp>
    </p:spTree>
    <p:extLst>
      <p:ext uri="{BB962C8B-B14F-4D97-AF65-F5344CB8AC3E}">
        <p14:creationId xmlns:p14="http://schemas.microsoft.com/office/powerpoint/2010/main" val="3180970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Activity – performance relationship</a:t>
            </a:r>
            <a:endParaRPr lang="en-NZ" dirty="0"/>
          </a:p>
        </p:txBody>
      </p:sp>
      <p:sp>
        <p:nvSpPr>
          <p:cNvPr id="3" name="Content Placeholder 2"/>
          <p:cNvSpPr>
            <a:spLocks noGrp="1"/>
          </p:cNvSpPr>
          <p:nvPr>
            <p:ph idx="1"/>
          </p:nvPr>
        </p:nvSpPr>
        <p:spPr/>
        <p:txBody>
          <a:bodyPr>
            <a:normAutofit/>
          </a:bodyPr>
          <a:lstStyle/>
          <a:p>
            <a:r>
              <a:rPr lang="en-NZ" dirty="0" smtClean="0"/>
              <a:t>Hypothesis:  If students write a lot of questions, answer a lot of questions and write a lot of feedback then they will learn more than students who don’t.</a:t>
            </a:r>
          </a:p>
          <a:p>
            <a:endParaRPr lang="en-NZ" dirty="0" smtClean="0"/>
          </a:p>
          <a:p>
            <a:r>
              <a:rPr lang="en-NZ" dirty="0" smtClean="0"/>
              <a:t>Test hypothesis:  Measure relationship between activity and performance on final exam.</a:t>
            </a:r>
          </a:p>
        </p:txBody>
      </p:sp>
    </p:spTree>
    <p:extLst>
      <p:ext uri="{BB962C8B-B14F-4D97-AF65-F5344CB8AC3E}">
        <p14:creationId xmlns:p14="http://schemas.microsoft.com/office/powerpoint/2010/main" val="199950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Activity improves performance</a:t>
            </a:r>
            <a:endParaRPr lang="en-NZ" dirty="0"/>
          </a:p>
        </p:txBody>
      </p:sp>
      <p:sp>
        <p:nvSpPr>
          <p:cNvPr id="3" name="Content Placeholder 2"/>
          <p:cNvSpPr>
            <a:spLocks noGrp="1"/>
          </p:cNvSpPr>
          <p:nvPr>
            <p:ph idx="1"/>
          </p:nvPr>
        </p:nvSpPr>
        <p:spPr/>
        <p:txBody>
          <a:bodyPr>
            <a:noAutofit/>
          </a:bodyPr>
          <a:lstStyle/>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endParaRPr lang="en-NZ" dirty="0"/>
          </a:p>
          <a:p>
            <a:endParaRPr lang="en-NZ" dirty="0" smtClean="0"/>
          </a:p>
          <a:p>
            <a:r>
              <a:rPr lang="en-NZ" dirty="0" smtClean="0"/>
              <a:t>Consistent with studies of similar tools – QPPA, Concerto, QSIA, </a:t>
            </a:r>
            <a:r>
              <a:rPr lang="en-NZ" dirty="0" err="1" smtClean="0"/>
              <a:t>ExamNet</a:t>
            </a:r>
            <a:r>
              <a:rPr lang="en-NZ" dirty="0" smtClean="0"/>
              <a:t>, </a:t>
            </a:r>
            <a:r>
              <a:rPr lang="en-NZ" dirty="0" err="1" smtClean="0"/>
              <a:t>PeerWise</a:t>
            </a:r>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82763"/>
            <a:ext cx="8534400"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211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or does it?</a:t>
            </a:r>
            <a:endParaRPr lang="en-NZ" dirty="0"/>
          </a:p>
        </p:txBody>
      </p:sp>
      <p:sp>
        <p:nvSpPr>
          <p:cNvPr id="3" name="Content Placeholder 2"/>
          <p:cNvSpPr>
            <a:spLocks noGrp="1"/>
          </p:cNvSpPr>
          <p:nvPr>
            <p:ph idx="1"/>
          </p:nvPr>
        </p:nvSpPr>
        <p:spPr/>
        <p:txBody>
          <a:bodyPr/>
          <a:lstStyle/>
          <a:p>
            <a:r>
              <a:rPr lang="en-NZ" dirty="0"/>
              <a:t>What about prior ability?</a:t>
            </a:r>
          </a:p>
          <a:p>
            <a:endParaRPr lang="en-NZ" dirty="0"/>
          </a:p>
          <a:p>
            <a:r>
              <a:rPr lang="en-NZ" dirty="0"/>
              <a:t>Is there any relationship between activity and exam performance when we control for prior ability?</a:t>
            </a:r>
          </a:p>
          <a:p>
            <a:endParaRPr lang="en-NZ" dirty="0"/>
          </a:p>
          <a:p>
            <a:r>
              <a:rPr lang="en-NZ" dirty="0"/>
              <a:t>No measure of prior ability for CS111, but incoming GPA can be used for most CS105 students.</a:t>
            </a:r>
          </a:p>
          <a:p>
            <a:endParaRPr lang="en-NZ" dirty="0"/>
          </a:p>
        </p:txBody>
      </p:sp>
    </p:spTree>
    <p:extLst>
      <p:ext uri="{BB962C8B-B14F-4D97-AF65-F5344CB8AC3E}">
        <p14:creationId xmlns:p14="http://schemas.microsoft.com/office/powerpoint/2010/main" val="22033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Yes, it still improves performance!</a:t>
            </a:r>
            <a:endParaRPr lang="en-NZ" dirty="0"/>
          </a:p>
        </p:txBody>
      </p:sp>
      <p:sp>
        <p:nvSpPr>
          <p:cNvPr id="3" name="Content Placeholder 2"/>
          <p:cNvSpPr>
            <a:spLocks noGrp="1"/>
          </p:cNvSpPr>
          <p:nvPr>
            <p:ph idx="1"/>
          </p:nvPr>
        </p:nvSpPr>
        <p:spPr/>
        <p:txBody>
          <a:bodyPr/>
          <a:lstStyle/>
          <a:p>
            <a:r>
              <a:rPr lang="en-NZ" dirty="0"/>
              <a:t>Perform a partial correlation between activity and performance, controlling for GPA</a:t>
            </a:r>
          </a:p>
          <a:p>
            <a:endParaRPr lang="en-NZ" dirty="0"/>
          </a:p>
          <a:p>
            <a:endParaRPr lang="en-NZ" dirty="0"/>
          </a:p>
          <a:p>
            <a:endParaRPr lang="en-NZ" dirty="0"/>
          </a:p>
          <a:p>
            <a:endParaRPr lang="en-NZ" dirty="0"/>
          </a:p>
          <a:p>
            <a:pPr>
              <a:buNone/>
            </a:pPr>
            <a:endParaRPr lang="en-NZ" dirty="0"/>
          </a:p>
          <a:p>
            <a:endParaRPr lang="en-NZ" dirty="0"/>
          </a:p>
          <a:p>
            <a:endParaRPr lang="en-NZ" dirty="0"/>
          </a:p>
          <a:p>
            <a:r>
              <a:rPr lang="en-NZ" dirty="0"/>
              <a:t>Consistent with findings from studies of QSIA, </a:t>
            </a:r>
            <a:r>
              <a:rPr lang="en-NZ" dirty="0" err="1"/>
              <a:t>ExamNet</a:t>
            </a:r>
            <a:r>
              <a:rPr lang="en-NZ" dirty="0"/>
              <a:t> and </a:t>
            </a:r>
            <a:r>
              <a:rPr lang="en-NZ" dirty="0" err="1"/>
              <a:t>PeerWise</a:t>
            </a:r>
            <a:r>
              <a:rPr lang="en-NZ" dirty="0"/>
              <a:t>.</a:t>
            </a:r>
          </a:p>
          <a:p>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001" y="2654300"/>
            <a:ext cx="632142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061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or does it?  Really?</a:t>
            </a:r>
            <a:endParaRPr lang="en-NZ" dirty="0"/>
          </a:p>
        </p:txBody>
      </p:sp>
      <p:sp>
        <p:nvSpPr>
          <p:cNvPr id="3" name="Content Placeholder 2"/>
          <p:cNvSpPr>
            <a:spLocks noGrp="1"/>
          </p:cNvSpPr>
          <p:nvPr>
            <p:ph idx="1"/>
          </p:nvPr>
        </p:nvSpPr>
        <p:spPr/>
        <p:txBody>
          <a:bodyPr/>
          <a:lstStyle/>
          <a:p>
            <a:r>
              <a:rPr lang="en-NZ" dirty="0"/>
              <a:t>GPA doesn’t account for engagement within a specific course</a:t>
            </a:r>
          </a:p>
          <a:p>
            <a:r>
              <a:rPr lang="en-NZ" dirty="0"/>
              <a:t>Use a measure of ability within a course</a:t>
            </a:r>
          </a:p>
          <a:p>
            <a:r>
              <a:rPr lang="en-NZ" dirty="0"/>
              <a:t>Perform a partial correlation between activity and performance, controlling for Assignments</a:t>
            </a:r>
          </a:p>
          <a:p>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4038600"/>
            <a:ext cx="7158037"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228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Educational Psychology</a:t>
            </a:r>
            <a:endParaRPr lang="en-NZ" dirty="0"/>
          </a:p>
        </p:txBody>
      </p:sp>
      <p:sp>
        <p:nvSpPr>
          <p:cNvPr id="3" name="Content Placeholder 2"/>
          <p:cNvSpPr>
            <a:spLocks noGrp="1"/>
          </p:cNvSpPr>
          <p:nvPr>
            <p:ph idx="1"/>
          </p:nvPr>
        </p:nvSpPr>
        <p:spPr/>
        <p:txBody>
          <a:bodyPr/>
          <a:lstStyle/>
          <a:p>
            <a:r>
              <a:rPr lang="en-US" dirty="0"/>
              <a:t>Question-generation literature</a:t>
            </a:r>
          </a:p>
          <a:p>
            <a:pPr lvl="1"/>
            <a:r>
              <a:rPr lang="en-US" dirty="0"/>
              <a:t>Some studies show improvements following question-generation, but some don’t</a:t>
            </a:r>
          </a:p>
          <a:p>
            <a:endParaRPr lang="en-US" dirty="0"/>
          </a:p>
          <a:p>
            <a:r>
              <a:rPr lang="en-US" dirty="0"/>
              <a:t>Focus on related topics only</a:t>
            </a:r>
          </a:p>
          <a:p>
            <a:pPr lvl="1"/>
            <a:r>
              <a:rPr lang="en-US" dirty="0"/>
              <a:t>Students who generate questions perform better on </a:t>
            </a:r>
            <a:r>
              <a:rPr lang="en-US" i="1" dirty="0"/>
              <a:t>related</a:t>
            </a:r>
            <a:r>
              <a:rPr lang="en-US" dirty="0"/>
              <a:t> exam questions</a:t>
            </a:r>
          </a:p>
          <a:p>
            <a:endParaRPr lang="en-NZ" dirty="0"/>
          </a:p>
        </p:txBody>
      </p:sp>
    </p:spTree>
    <p:extLst>
      <p:ext uri="{BB962C8B-B14F-4D97-AF65-F5344CB8AC3E}">
        <p14:creationId xmlns:p14="http://schemas.microsoft.com/office/powerpoint/2010/main" val="4268556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CS111</a:t>
            </a:r>
            <a:endParaRPr lang="en-NZ" dirty="0"/>
          </a:p>
        </p:txBody>
      </p:sp>
      <p:sp>
        <p:nvSpPr>
          <p:cNvPr id="3" name="Content Placeholder 2"/>
          <p:cNvSpPr>
            <a:spLocks noGrp="1"/>
          </p:cNvSpPr>
          <p:nvPr>
            <p:ph idx="1"/>
          </p:nvPr>
        </p:nvSpPr>
        <p:spPr/>
        <p:txBody>
          <a:bodyPr/>
          <a:lstStyle/>
          <a:p>
            <a:r>
              <a:rPr lang="en-NZ" dirty="0" smtClean="0"/>
              <a:t>In 14 of 18 questions, authors beat non-authors</a:t>
            </a:r>
            <a:endParaRPr lang="en-N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57400"/>
            <a:ext cx="4645025"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70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CS105</a:t>
            </a:r>
            <a:endParaRPr lang="en-NZ" dirty="0"/>
          </a:p>
        </p:txBody>
      </p:sp>
      <p:sp>
        <p:nvSpPr>
          <p:cNvPr id="3" name="Content Placeholder 2"/>
          <p:cNvSpPr>
            <a:spLocks noGrp="1"/>
          </p:cNvSpPr>
          <p:nvPr>
            <p:ph idx="1"/>
          </p:nvPr>
        </p:nvSpPr>
        <p:spPr/>
        <p:txBody>
          <a:bodyPr/>
          <a:lstStyle/>
          <a:p>
            <a:endParaRPr lang="en-N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4325"/>
            <a:ext cx="7620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251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but are you sure it helps?</a:t>
            </a:r>
            <a:endParaRPr lang="en-NZ" dirty="0"/>
          </a:p>
        </p:txBody>
      </p:sp>
      <p:sp>
        <p:nvSpPr>
          <p:cNvPr id="3" name="Content Placeholder 2"/>
          <p:cNvSpPr>
            <a:spLocks noGrp="1"/>
          </p:cNvSpPr>
          <p:nvPr>
            <p:ph idx="1"/>
          </p:nvPr>
        </p:nvSpPr>
        <p:spPr/>
        <p:txBody>
          <a:bodyPr/>
          <a:lstStyle/>
          <a:p>
            <a:r>
              <a:rPr lang="mi-NZ" dirty="0"/>
              <a:t>Maybe students just write questions about topics they know?</a:t>
            </a:r>
          </a:p>
          <a:p>
            <a:endParaRPr lang="en-NZ" dirty="0"/>
          </a:p>
          <a:p>
            <a:r>
              <a:rPr lang="en-NZ" dirty="0"/>
              <a:t>CS105 had weekly assignments, followed by </a:t>
            </a:r>
            <a:r>
              <a:rPr lang="en-NZ" dirty="0" err="1"/>
              <a:t>StudySieve</a:t>
            </a:r>
            <a:r>
              <a:rPr lang="en-NZ" dirty="0"/>
              <a:t> activity, so compare AQ with NQ assignment marks before they author questions.</a:t>
            </a:r>
          </a:p>
          <a:p>
            <a:endParaRPr lang="en-NZ" dirty="0"/>
          </a:p>
          <a:p>
            <a:r>
              <a:rPr lang="en-NZ" dirty="0"/>
              <a:t>Mann-Whitney U test shows no difference between groups on Assignment questions involving Big-O or Stacks.</a:t>
            </a:r>
          </a:p>
          <a:p>
            <a:endParaRPr lang="en-NZ" dirty="0"/>
          </a:p>
        </p:txBody>
      </p:sp>
    </p:spTree>
    <p:extLst>
      <p:ext uri="{BB962C8B-B14F-4D97-AF65-F5344CB8AC3E}">
        <p14:creationId xmlns:p14="http://schemas.microsoft.com/office/powerpoint/2010/main" val="2523134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NZ" dirty="0"/>
          </a:p>
        </p:txBody>
      </p:sp>
      <p:sp>
        <p:nvSpPr>
          <p:cNvPr id="3" name="Content Placeholder 2"/>
          <p:cNvSpPr>
            <a:spLocks noGrp="1"/>
          </p:cNvSpPr>
          <p:nvPr>
            <p:ph idx="1"/>
          </p:nvPr>
        </p:nvSpPr>
        <p:spPr/>
        <p:txBody>
          <a:bodyPr/>
          <a:lstStyle/>
          <a:p>
            <a:r>
              <a:rPr lang="mi-NZ" dirty="0"/>
              <a:t>Asking students to write exam-style questions with corresponding sample solutions </a:t>
            </a:r>
            <a:r>
              <a:rPr lang="mi-NZ" b="1" dirty="0"/>
              <a:t>does</a:t>
            </a:r>
            <a:r>
              <a:rPr lang="mi-NZ" dirty="0"/>
              <a:t> help them learn more than not writing them</a:t>
            </a:r>
          </a:p>
          <a:p>
            <a:pPr lvl="1">
              <a:buNone/>
            </a:pPr>
            <a:r>
              <a:rPr lang="mi-NZ" dirty="0"/>
              <a:t>... but only the topic of the question</a:t>
            </a:r>
          </a:p>
          <a:p>
            <a:pPr lvl="1">
              <a:buNone/>
            </a:pPr>
            <a:r>
              <a:rPr lang="mi-NZ" dirty="0"/>
              <a:t>... and only sometimes</a:t>
            </a:r>
          </a:p>
          <a:p>
            <a:endParaRPr lang="en-NZ" dirty="0"/>
          </a:p>
        </p:txBody>
      </p:sp>
    </p:spTree>
    <p:extLst>
      <p:ext uri="{BB962C8B-B14F-4D97-AF65-F5344CB8AC3E}">
        <p14:creationId xmlns:p14="http://schemas.microsoft.com/office/powerpoint/2010/main" val="151953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Programming for children</a:t>
            </a:r>
            <a:endParaRPr lang="en-NZ" dirty="0"/>
          </a:p>
        </p:txBody>
      </p:sp>
      <p:sp>
        <p:nvSpPr>
          <p:cNvPr id="3" name="Content Placeholder 2"/>
          <p:cNvSpPr>
            <a:spLocks noGrp="1"/>
          </p:cNvSpPr>
          <p:nvPr>
            <p:ph idx="1"/>
          </p:nvPr>
        </p:nvSpPr>
        <p:spPr/>
        <p:txBody>
          <a:bodyPr/>
          <a:lstStyle/>
          <a:p>
            <a:r>
              <a:rPr lang="en-NZ" dirty="0" smtClean="0">
                <a:hlinkClick r:id="rId2"/>
              </a:rPr>
              <a:t>Squeak</a:t>
            </a:r>
            <a:endParaRPr lang="en-NZ"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391400" cy="453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62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Studying Computing Education</a:t>
            </a:r>
            <a:endParaRPr lang="en-NZ" dirty="0"/>
          </a:p>
        </p:txBody>
      </p:sp>
      <p:sp>
        <p:nvSpPr>
          <p:cNvPr id="3" name="Content Placeholder 2"/>
          <p:cNvSpPr>
            <a:spLocks noGrp="1"/>
          </p:cNvSpPr>
          <p:nvPr>
            <p:ph idx="1"/>
          </p:nvPr>
        </p:nvSpPr>
        <p:spPr/>
        <p:txBody>
          <a:bodyPr/>
          <a:lstStyle/>
          <a:p>
            <a:r>
              <a:rPr lang="en-NZ" dirty="0"/>
              <a:t>COMPSCI 707 - Special Topic in Computing Education</a:t>
            </a:r>
          </a:p>
          <a:p>
            <a:pPr lvl="1"/>
            <a:r>
              <a:rPr lang="en-NZ" dirty="0"/>
              <a:t>Second Semester 2012</a:t>
            </a:r>
          </a:p>
          <a:p>
            <a:pPr lvl="1"/>
            <a:r>
              <a:rPr lang="en-NZ" dirty="0"/>
              <a:t>Computer Science Education</a:t>
            </a:r>
          </a:p>
          <a:p>
            <a:pPr lvl="1"/>
            <a:r>
              <a:rPr lang="en-NZ" dirty="0"/>
              <a:t>Computers in Education</a:t>
            </a:r>
          </a:p>
          <a:p>
            <a:pPr lvl="1"/>
            <a:endParaRPr lang="en-NZ" dirty="0"/>
          </a:p>
          <a:p>
            <a:r>
              <a:rPr lang="en-NZ" dirty="0"/>
              <a:t>Lecturers</a:t>
            </a:r>
          </a:p>
          <a:p>
            <a:pPr lvl="1"/>
            <a:r>
              <a:rPr lang="en-NZ" dirty="0"/>
              <a:t>Andrew Luxton-Reilly</a:t>
            </a:r>
          </a:p>
          <a:p>
            <a:pPr lvl="1"/>
            <a:r>
              <a:rPr lang="en-NZ" dirty="0"/>
              <a:t>Robert Sheehan</a:t>
            </a:r>
          </a:p>
          <a:p>
            <a:pPr lvl="1"/>
            <a:r>
              <a:rPr lang="en-NZ" dirty="0"/>
              <a:t>Paul Denny (?)</a:t>
            </a:r>
          </a:p>
          <a:p>
            <a:endParaRPr lang="en-NZ" dirty="0"/>
          </a:p>
        </p:txBody>
      </p:sp>
    </p:spTree>
    <p:extLst>
      <p:ext uri="{BB962C8B-B14F-4D97-AF65-F5344CB8AC3E}">
        <p14:creationId xmlns:p14="http://schemas.microsoft.com/office/powerpoint/2010/main" val="214447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Programming for children</a:t>
            </a:r>
            <a:endParaRPr lang="en-NZ" dirty="0"/>
          </a:p>
        </p:txBody>
      </p:sp>
      <p:sp>
        <p:nvSpPr>
          <p:cNvPr id="3" name="Content Placeholder 2"/>
          <p:cNvSpPr>
            <a:spLocks noGrp="1"/>
          </p:cNvSpPr>
          <p:nvPr>
            <p:ph idx="1"/>
          </p:nvPr>
        </p:nvSpPr>
        <p:spPr/>
        <p:txBody>
          <a:bodyPr/>
          <a:lstStyle/>
          <a:p>
            <a:r>
              <a:rPr lang="en-NZ" dirty="0" smtClean="0">
                <a:hlinkClick r:id="rId2"/>
              </a:rPr>
              <a:t>Scratch / BYOB / Snap!</a:t>
            </a:r>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383" y="2057400"/>
            <a:ext cx="7219950" cy="442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97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Programming for children</a:t>
            </a:r>
            <a:endParaRPr lang="en-NZ" dirty="0"/>
          </a:p>
        </p:txBody>
      </p:sp>
      <p:sp>
        <p:nvSpPr>
          <p:cNvPr id="3" name="Content Placeholder 2"/>
          <p:cNvSpPr>
            <a:spLocks noGrp="1"/>
          </p:cNvSpPr>
          <p:nvPr>
            <p:ph idx="1"/>
          </p:nvPr>
        </p:nvSpPr>
        <p:spPr/>
        <p:txBody>
          <a:bodyPr/>
          <a:lstStyle/>
          <a:p>
            <a:r>
              <a:rPr lang="en-NZ" dirty="0" smtClean="0">
                <a:hlinkClick r:id="rId2"/>
              </a:rPr>
              <a:t>Google App Inventor </a:t>
            </a:r>
            <a:endParaRPr lang="en-N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41998"/>
            <a:ext cx="7110571" cy="435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550223"/>
            <a:ext cx="9144000" cy="307777"/>
          </a:xfrm>
          <a:prstGeom prst="rect">
            <a:avLst/>
          </a:prstGeom>
        </p:spPr>
        <p:txBody>
          <a:bodyPr wrap="square">
            <a:spAutoFit/>
          </a:bodyPr>
          <a:lstStyle/>
          <a:p>
            <a:pPr algn="ctr"/>
            <a:r>
              <a:rPr lang="en-NZ" sz="1400" dirty="0">
                <a:latin typeface="Calibri" pitchFamily="34" charset="0"/>
                <a:cs typeface="Calibri" pitchFamily="34" charset="0"/>
              </a:rPr>
              <a:t>http://www.youtube.com/watch?v=Iq9KkAbhxQg&amp;NR=1&amp;feature=endscreen</a:t>
            </a:r>
          </a:p>
        </p:txBody>
      </p:sp>
    </p:spTree>
    <p:extLst>
      <p:ext uri="{BB962C8B-B14F-4D97-AF65-F5344CB8AC3E}">
        <p14:creationId xmlns:p14="http://schemas.microsoft.com/office/powerpoint/2010/main" val="1886596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Scaffolding for programming</a:t>
            </a:r>
            <a:endParaRPr lang="en-NZ" dirty="0"/>
          </a:p>
        </p:txBody>
      </p:sp>
      <p:sp>
        <p:nvSpPr>
          <p:cNvPr id="3" name="Content Placeholder 2"/>
          <p:cNvSpPr>
            <a:spLocks noGrp="1"/>
          </p:cNvSpPr>
          <p:nvPr>
            <p:ph idx="1"/>
          </p:nvPr>
        </p:nvSpPr>
        <p:spPr/>
        <p:txBody>
          <a:bodyPr/>
          <a:lstStyle/>
          <a:p>
            <a:r>
              <a:rPr lang="en-NZ" dirty="0" smtClean="0"/>
              <a:t>Structured assistance for learning to program</a:t>
            </a:r>
          </a:p>
          <a:p>
            <a:pPr lvl="1"/>
            <a:r>
              <a:rPr lang="en-NZ" dirty="0" smtClean="0"/>
              <a:t>Visualizations</a:t>
            </a:r>
          </a:p>
          <a:p>
            <a:pPr lvl="1"/>
            <a:r>
              <a:rPr lang="en-NZ" dirty="0" smtClean="0"/>
              <a:t>Intelligent tutoring systems</a:t>
            </a:r>
          </a:p>
          <a:p>
            <a:pPr lvl="1"/>
            <a:r>
              <a:rPr lang="en-NZ" dirty="0" smtClean="0"/>
              <a:t>Tool support</a:t>
            </a:r>
            <a:endParaRPr lang="en-NZ" dirty="0"/>
          </a:p>
        </p:txBody>
      </p:sp>
    </p:spTree>
    <p:extLst>
      <p:ext uri="{BB962C8B-B14F-4D97-AF65-F5344CB8AC3E}">
        <p14:creationId xmlns:p14="http://schemas.microsoft.com/office/powerpoint/2010/main" val="357943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Novice programming environments</a:t>
            </a:r>
            <a:endParaRPr lang="en-NZ" dirty="0"/>
          </a:p>
        </p:txBody>
      </p:sp>
      <p:sp>
        <p:nvSpPr>
          <p:cNvPr id="3" name="Content Placeholder 2"/>
          <p:cNvSpPr>
            <a:spLocks noGrp="1"/>
          </p:cNvSpPr>
          <p:nvPr>
            <p:ph idx="1"/>
          </p:nvPr>
        </p:nvSpPr>
        <p:spPr/>
        <p:txBody>
          <a:bodyPr/>
          <a:lstStyle/>
          <a:p>
            <a:r>
              <a:rPr lang="en-NZ" dirty="0" err="1" smtClean="0"/>
              <a:t>ViLLE</a:t>
            </a:r>
            <a:endParaRPr lang="en-NZ"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5791200" cy="427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864" y="6211669"/>
            <a:ext cx="9144000" cy="646331"/>
          </a:xfrm>
          <a:prstGeom prst="rect">
            <a:avLst/>
          </a:prstGeom>
        </p:spPr>
        <p:txBody>
          <a:bodyPr wrap="square">
            <a:spAutoFit/>
          </a:bodyPr>
          <a:lstStyle/>
          <a:p>
            <a:r>
              <a:rPr lang="en-NZ" sz="1200" dirty="0" err="1">
                <a:latin typeface="Calibri" pitchFamily="34" charset="0"/>
                <a:cs typeface="Calibri" pitchFamily="34" charset="0"/>
              </a:rPr>
              <a:t>Erkki</a:t>
            </a:r>
            <a:r>
              <a:rPr lang="en-NZ" sz="1200" dirty="0">
                <a:latin typeface="Calibri" pitchFamily="34" charset="0"/>
                <a:cs typeface="Calibri" pitchFamily="34" charset="0"/>
              </a:rPr>
              <a:t> Kaila, </a:t>
            </a:r>
            <a:r>
              <a:rPr lang="en-NZ" sz="1200" dirty="0" err="1">
                <a:latin typeface="Calibri" pitchFamily="34" charset="0"/>
                <a:cs typeface="Calibri" pitchFamily="34" charset="0"/>
              </a:rPr>
              <a:t>Teemu</a:t>
            </a:r>
            <a:r>
              <a:rPr lang="en-NZ" sz="1200" dirty="0">
                <a:latin typeface="Calibri" pitchFamily="34" charset="0"/>
                <a:cs typeface="Calibri" pitchFamily="34" charset="0"/>
              </a:rPr>
              <a:t> </a:t>
            </a:r>
            <a:r>
              <a:rPr lang="en-NZ" sz="1200" dirty="0" err="1">
                <a:latin typeface="Calibri" pitchFamily="34" charset="0"/>
                <a:cs typeface="Calibri" pitchFamily="34" charset="0"/>
              </a:rPr>
              <a:t>Rajala</a:t>
            </a:r>
            <a:r>
              <a:rPr lang="en-NZ" sz="1200" dirty="0">
                <a:latin typeface="Calibri" pitchFamily="34" charset="0"/>
                <a:cs typeface="Calibri" pitchFamily="34" charset="0"/>
              </a:rPr>
              <a:t>, </a:t>
            </a:r>
            <a:r>
              <a:rPr lang="en-NZ" sz="1200" dirty="0" err="1">
                <a:latin typeface="Calibri" pitchFamily="34" charset="0"/>
                <a:cs typeface="Calibri" pitchFamily="34" charset="0"/>
              </a:rPr>
              <a:t>Mikko-Jussi</a:t>
            </a:r>
            <a:r>
              <a:rPr lang="en-NZ" sz="1200" dirty="0">
                <a:latin typeface="Calibri" pitchFamily="34" charset="0"/>
                <a:cs typeface="Calibri" pitchFamily="34" charset="0"/>
              </a:rPr>
              <a:t> </a:t>
            </a:r>
            <a:r>
              <a:rPr lang="en-NZ" sz="1200" dirty="0" err="1">
                <a:latin typeface="Calibri" pitchFamily="34" charset="0"/>
                <a:cs typeface="Calibri" pitchFamily="34" charset="0"/>
              </a:rPr>
              <a:t>Laakso</a:t>
            </a:r>
            <a:r>
              <a:rPr lang="en-NZ" sz="1200" dirty="0">
                <a:latin typeface="Calibri" pitchFamily="34" charset="0"/>
                <a:cs typeface="Calibri" pitchFamily="34" charset="0"/>
              </a:rPr>
              <a:t>, and </a:t>
            </a:r>
            <a:r>
              <a:rPr lang="en-NZ" sz="1200" dirty="0" err="1">
                <a:latin typeface="Calibri" pitchFamily="34" charset="0"/>
                <a:cs typeface="Calibri" pitchFamily="34" charset="0"/>
              </a:rPr>
              <a:t>Tapio</a:t>
            </a:r>
            <a:r>
              <a:rPr lang="en-NZ" sz="1200" dirty="0">
                <a:latin typeface="Calibri" pitchFamily="34" charset="0"/>
                <a:cs typeface="Calibri" pitchFamily="34" charset="0"/>
              </a:rPr>
              <a:t> </a:t>
            </a:r>
            <a:r>
              <a:rPr lang="en-NZ" sz="1200" dirty="0" err="1">
                <a:latin typeface="Calibri" pitchFamily="34" charset="0"/>
                <a:cs typeface="Calibri" pitchFamily="34" charset="0"/>
              </a:rPr>
              <a:t>Salakoski</a:t>
            </a:r>
            <a:r>
              <a:rPr lang="en-NZ" sz="1200" dirty="0">
                <a:latin typeface="Calibri" pitchFamily="34" charset="0"/>
                <a:cs typeface="Calibri" pitchFamily="34" charset="0"/>
              </a:rPr>
              <a:t>. 2010. Effects of course-long use of a program visualization tool. In Proceedings of the Twelfth Australasian Conference on Computing Education - Volume 103 (ACE '10), Tony Clear and John Hamer (Eds.), Vol. 103. Australian Computer Society, Inc., </a:t>
            </a:r>
            <a:r>
              <a:rPr lang="en-NZ" sz="1200" dirty="0" err="1">
                <a:latin typeface="Calibri" pitchFamily="34" charset="0"/>
                <a:cs typeface="Calibri" pitchFamily="34" charset="0"/>
              </a:rPr>
              <a:t>Darlinghurst</a:t>
            </a:r>
            <a:r>
              <a:rPr lang="en-NZ" sz="1200" dirty="0">
                <a:latin typeface="Calibri" pitchFamily="34" charset="0"/>
                <a:cs typeface="Calibri" pitchFamily="34" charset="0"/>
              </a:rPr>
              <a:t>, Australia, Australia, 97-106.</a:t>
            </a:r>
          </a:p>
        </p:txBody>
      </p:sp>
    </p:spTree>
    <p:extLst>
      <p:ext uri="{BB962C8B-B14F-4D97-AF65-F5344CB8AC3E}">
        <p14:creationId xmlns:p14="http://schemas.microsoft.com/office/powerpoint/2010/main" val="4009796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Novice programming environments</a:t>
            </a:r>
          </a:p>
        </p:txBody>
      </p:sp>
      <p:sp>
        <p:nvSpPr>
          <p:cNvPr id="3" name="Content Placeholder 2"/>
          <p:cNvSpPr>
            <a:spLocks noGrp="1"/>
          </p:cNvSpPr>
          <p:nvPr>
            <p:ph idx="1"/>
          </p:nvPr>
        </p:nvSpPr>
        <p:spPr/>
        <p:txBody>
          <a:bodyPr/>
          <a:lstStyle/>
          <a:p>
            <a:r>
              <a:rPr lang="en-NZ" dirty="0" err="1" smtClean="0">
                <a:hlinkClick r:id="rId2"/>
              </a:rPr>
              <a:t>CSTutor</a:t>
            </a:r>
            <a:endParaRPr lang="en-NZ" dirty="0"/>
          </a:p>
        </p:txBody>
      </p:sp>
      <p:sp>
        <p:nvSpPr>
          <p:cNvPr id="4" name="Rectangle 3"/>
          <p:cNvSpPr/>
          <p:nvPr/>
        </p:nvSpPr>
        <p:spPr>
          <a:xfrm>
            <a:off x="0" y="6211669"/>
            <a:ext cx="9144000" cy="646331"/>
          </a:xfrm>
          <a:prstGeom prst="rect">
            <a:avLst/>
          </a:prstGeom>
        </p:spPr>
        <p:txBody>
          <a:bodyPr wrap="square">
            <a:spAutoFit/>
          </a:bodyPr>
          <a:lstStyle/>
          <a:p>
            <a:r>
              <a:rPr lang="en-NZ" sz="1200" dirty="0">
                <a:latin typeface="Calibri" pitchFamily="34" charset="0"/>
                <a:cs typeface="Calibri" pitchFamily="34" charset="0"/>
              </a:rPr>
              <a:t>Sarah Buchanan, Brandon Ochs, and Joseph J. </a:t>
            </a:r>
            <a:r>
              <a:rPr lang="en-NZ" sz="1200" dirty="0" err="1">
                <a:latin typeface="Calibri" pitchFamily="34" charset="0"/>
                <a:cs typeface="Calibri" pitchFamily="34" charset="0"/>
              </a:rPr>
              <a:t>LaViola</a:t>
            </a:r>
            <a:r>
              <a:rPr lang="en-NZ" sz="1200" dirty="0">
                <a:latin typeface="Calibri" pitchFamily="34" charset="0"/>
                <a:cs typeface="Calibri" pitchFamily="34" charset="0"/>
              </a:rPr>
              <a:t> Jr.. 2012. </a:t>
            </a:r>
            <a:r>
              <a:rPr lang="en-NZ" sz="1200" dirty="0" err="1">
                <a:latin typeface="Calibri" pitchFamily="34" charset="0"/>
                <a:cs typeface="Calibri" pitchFamily="34" charset="0"/>
              </a:rPr>
              <a:t>CSTutor</a:t>
            </a:r>
            <a:r>
              <a:rPr lang="en-NZ" sz="1200" dirty="0">
                <a:latin typeface="Calibri" pitchFamily="34" charset="0"/>
                <a:cs typeface="Calibri" pitchFamily="34" charset="0"/>
              </a:rPr>
              <a:t>: a pen-based tutor for data structure visualization. In Proceedings of the 43rd ACM technical symposium on Computer Science Education (SIGCSE '12). ACM, New York, NY, USA, 565-570. DOI=10.1145/2157136.2157297 http://doi.acm.org/10.1145/2157136.2157297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323"/>
            <a:ext cx="3557882" cy="403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41110"/>
            <a:ext cx="3431078" cy="186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4128" y="4110266"/>
            <a:ext cx="3409950" cy="198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499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1013</TotalTime>
  <Words>1400</Words>
  <Application>Microsoft Office PowerPoint</Application>
  <PresentationFormat>On-screen Show (4:3)</PresentationFormat>
  <Paragraphs>205</Paragraphs>
  <Slides>40</Slides>
  <Notes>15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Urban</vt:lpstr>
      <vt:lpstr>Computing Education</vt:lpstr>
      <vt:lpstr>What is it all about?</vt:lpstr>
      <vt:lpstr>Programming for children</vt:lpstr>
      <vt:lpstr>Programming for children</vt:lpstr>
      <vt:lpstr>Programming for children</vt:lpstr>
      <vt:lpstr>Programming for children</vt:lpstr>
      <vt:lpstr>Scaffolding for programming</vt:lpstr>
      <vt:lpstr>Novice programming environments</vt:lpstr>
      <vt:lpstr>Novice programming environments</vt:lpstr>
      <vt:lpstr>Educational games</vt:lpstr>
      <vt:lpstr>Educational Games</vt:lpstr>
      <vt:lpstr>Serious games</vt:lpstr>
      <vt:lpstr>Gamification</vt:lpstr>
      <vt:lpstr>Badges, achievements</vt:lpstr>
      <vt:lpstr>Mobile learning</vt:lpstr>
      <vt:lpstr>Multi-touch Surfaces</vt:lpstr>
      <vt:lpstr>Collaborative learning</vt:lpstr>
      <vt:lpstr>Peer Review</vt:lpstr>
      <vt:lpstr>Question-generation</vt:lpstr>
      <vt:lpstr>PeerWise</vt:lpstr>
      <vt:lpstr>CodeWrite</vt:lpstr>
      <vt:lpstr>StudySieve</vt:lpstr>
      <vt:lpstr>Evaluation of question-generation</vt:lpstr>
      <vt:lpstr>How do students respond?</vt:lpstr>
      <vt:lpstr>Student responses - Quantitative</vt:lpstr>
      <vt:lpstr>Student responses - Qualitative</vt:lpstr>
      <vt:lpstr>Example quotes</vt:lpstr>
      <vt:lpstr>How do students use the tool?</vt:lpstr>
      <vt:lpstr>What is the nature of the questions?</vt:lpstr>
      <vt:lpstr>Activity – performance relationship</vt:lpstr>
      <vt:lpstr>Activity improves performance</vt:lpstr>
      <vt:lpstr>… or does it?</vt:lpstr>
      <vt:lpstr>Yes, it still improves performance!</vt:lpstr>
      <vt:lpstr>… or does it?  Really?</vt:lpstr>
      <vt:lpstr>Educational Psychology</vt:lpstr>
      <vt:lpstr>CS111</vt:lpstr>
      <vt:lpstr>CS105</vt:lpstr>
      <vt:lpstr>… but are you sure it helps?</vt:lpstr>
      <vt:lpstr>Conclusions</vt:lpstr>
      <vt:lpstr>Studying Computing Education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 Education</dc:title>
  <dc:creator>Andrew Luxton-Reilly</dc:creator>
  <cp:lastModifiedBy>Andrew Luxton-Reilly</cp:lastModifiedBy>
  <cp:revision>41</cp:revision>
  <cp:lastPrinted>2012-03-15T19:52:55Z</cp:lastPrinted>
  <dcterms:created xsi:type="dcterms:W3CDTF">2006-08-16T00:00:00Z</dcterms:created>
  <dcterms:modified xsi:type="dcterms:W3CDTF">2012-03-16T02:01:00Z</dcterms:modified>
</cp:coreProperties>
</file>