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8" r:id="rId6"/>
    <p:sldId id="262" r:id="rId7"/>
    <p:sldId id="272" r:id="rId8"/>
    <p:sldId id="269" r:id="rId9"/>
    <p:sldId id="271" r:id="rId10"/>
    <p:sldId id="270" r:id="rId11"/>
    <p:sldId id="263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0" autoAdjust="0"/>
    <p:restoredTop sz="79592" autoAdjust="0"/>
  </p:normalViewPr>
  <p:slideViewPr>
    <p:cSldViewPr snapToGrid="0">
      <p:cViewPr varScale="1">
        <p:scale>
          <a:sx n="57" d="100"/>
          <a:sy n="57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66527-AED2-43BB-9EDD-6C2C7703D1A0}" type="datetimeFigureOut">
              <a:rPr lang="en-NZ" smtClean="0"/>
              <a:t>12/05/2021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818A0-D792-445E-A000-9F9484B2A6A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07400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  <a:p>
            <a:pPr marL="228600" indent="-228600">
              <a:buAutoNum type="arabicPeriod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818A0-D792-445E-A000-9F9484B2A6AF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4567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818A0-D792-445E-A000-9F9484B2A6AF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0041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It shows us “security-</a:t>
            </a:r>
            <a:r>
              <a:rPr lang="en-NZ" dirty="0" err="1"/>
              <a:t>enchanging</a:t>
            </a:r>
            <a:r>
              <a:rPr lang="en-NZ" dirty="0"/>
              <a:t> activities and interactions in the development team” plotted against four independent “need and mechanisms for security and privacy scores”</a:t>
            </a:r>
          </a:p>
          <a:p>
            <a:endParaRPr lang="en-NZ" dirty="0"/>
          </a:p>
          <a:p>
            <a:r>
              <a:rPr lang="en-NZ" dirty="0"/>
              <a:t>Security Update Frequency &amp; Developer Knowledge is not plotted because it is deemed insignificant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818A0-D792-445E-A000-9F9484B2A6AF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75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13D91-CD4D-4639-9972-42832476D4E5}" type="datetimeFigureOut">
              <a:rPr lang="en-NZ" smtClean="0"/>
              <a:t>12/05/2021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0512-14A2-4EFE-B526-71992966A7D4}" type="slidenum">
              <a:rPr lang="en-NZ" smtClean="0"/>
              <a:t>‹#›</a:t>
            </a:fld>
            <a:endParaRPr lang="en-NZ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89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13D91-CD4D-4639-9972-42832476D4E5}" type="datetimeFigureOut">
              <a:rPr lang="en-NZ" smtClean="0"/>
              <a:t>12/05/2021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0512-14A2-4EFE-B526-71992966A7D4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84286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13D91-CD4D-4639-9972-42832476D4E5}" type="datetimeFigureOut">
              <a:rPr lang="en-NZ" smtClean="0"/>
              <a:t>12/05/2021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0512-14A2-4EFE-B526-71992966A7D4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2811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13D91-CD4D-4639-9972-42832476D4E5}" type="datetimeFigureOut">
              <a:rPr lang="en-NZ" smtClean="0"/>
              <a:t>12/05/2021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0512-14A2-4EFE-B526-71992966A7D4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5325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13D91-CD4D-4639-9972-42832476D4E5}" type="datetimeFigureOut">
              <a:rPr lang="en-NZ" smtClean="0"/>
              <a:t>12/05/2021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0512-14A2-4EFE-B526-71992966A7D4}" type="slidenum">
              <a:rPr lang="en-NZ" smtClean="0"/>
              <a:t>‹#›</a:t>
            </a:fld>
            <a:endParaRPr lang="en-NZ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512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13D91-CD4D-4639-9972-42832476D4E5}" type="datetimeFigureOut">
              <a:rPr lang="en-NZ" smtClean="0"/>
              <a:t>12/05/2021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0512-14A2-4EFE-B526-71992966A7D4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8077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13D91-CD4D-4639-9972-42832476D4E5}" type="datetimeFigureOut">
              <a:rPr lang="en-NZ" smtClean="0"/>
              <a:t>12/05/2021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0512-14A2-4EFE-B526-71992966A7D4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3043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13D91-CD4D-4639-9972-42832476D4E5}" type="datetimeFigureOut">
              <a:rPr lang="en-NZ" smtClean="0"/>
              <a:t>12/05/2021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0512-14A2-4EFE-B526-71992966A7D4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42139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13D91-CD4D-4639-9972-42832476D4E5}" type="datetimeFigureOut">
              <a:rPr lang="en-NZ" smtClean="0"/>
              <a:t>12/05/2021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0512-14A2-4EFE-B526-71992966A7D4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0506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A913D91-CD4D-4639-9972-42832476D4E5}" type="datetimeFigureOut">
              <a:rPr lang="en-NZ" smtClean="0"/>
              <a:t>12/05/2021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3F0512-14A2-4EFE-B526-71992966A7D4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9877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13D91-CD4D-4639-9972-42832476D4E5}" type="datetimeFigureOut">
              <a:rPr lang="en-NZ" smtClean="0"/>
              <a:t>12/05/2021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0512-14A2-4EFE-B526-71992966A7D4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2798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A913D91-CD4D-4639-9972-42832476D4E5}" type="datetimeFigureOut">
              <a:rPr lang="en-NZ" smtClean="0"/>
              <a:t>12/05/2021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03F0512-14A2-4EFE-B526-71992966A7D4}" type="slidenum">
              <a:rPr lang="en-NZ" smtClean="0"/>
              <a:t>‹#›</a:t>
            </a:fld>
            <a:endParaRPr lang="en-NZ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23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BE542-1B1D-49FD-BD70-54A31F3DC7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NZ" dirty="0"/>
              <a:t>The Effects of Requirements and Developer Practices on App Security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8CA45B-7FE5-411E-9032-7735AD2AE8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/>
              <a:t>Written by Weir, Hermann &amp; </a:t>
            </a:r>
            <a:r>
              <a:rPr lang="en-NZ" dirty="0" err="1"/>
              <a:t>Fahl</a:t>
            </a:r>
            <a:r>
              <a:rPr lang="en-NZ" dirty="0"/>
              <a:t> (2020)</a:t>
            </a:r>
          </a:p>
          <a:p>
            <a:r>
              <a:rPr lang="en-NZ" dirty="0"/>
              <a:t>Presentation by Callum Bradding</a:t>
            </a:r>
          </a:p>
        </p:txBody>
      </p:sp>
    </p:spTree>
    <p:extLst>
      <p:ext uri="{BB962C8B-B14F-4D97-AF65-F5344CB8AC3E}">
        <p14:creationId xmlns:p14="http://schemas.microsoft.com/office/powerpoint/2010/main" val="1580060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ED32A-2474-4E56-A59A-D6E344861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Results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D02D38-A51D-4273-8F6C-C639CEDF1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0463" y="831457"/>
            <a:ext cx="5950623" cy="181180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3F343-E018-45B7-B272-0E5D57414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184" y="1989628"/>
            <a:ext cx="5810572" cy="4805362"/>
          </a:xfrm>
        </p:spPr>
        <p:txBody>
          <a:bodyPr>
            <a:normAutofit/>
          </a:bodyPr>
          <a:lstStyle/>
          <a:p>
            <a:r>
              <a:rPr lang="en-NZ" sz="2200" dirty="0"/>
              <a:t>RQ4: To what extent do Android developers have actually use assurance techniques?</a:t>
            </a:r>
          </a:p>
          <a:p>
            <a:r>
              <a:rPr lang="en-NZ" sz="2200" dirty="0"/>
              <a:t>Using the 95% confidence intervals from Figure 9 we can derive the upper &amp; lower bounds</a:t>
            </a:r>
          </a:p>
          <a:p>
            <a:r>
              <a:rPr lang="en-NZ" sz="2200" dirty="0"/>
              <a:t>Only between 22% and 30% regularly use assurance techniques</a:t>
            </a:r>
          </a:p>
          <a:p>
            <a:r>
              <a:rPr lang="en-NZ" sz="2200" dirty="0"/>
              <a:t>The most common techniques among those who used at least two regularly were Automatic Static Analysis &amp; Config Review.</a:t>
            </a:r>
          </a:p>
          <a:p>
            <a:r>
              <a:rPr lang="en-NZ" sz="2200" dirty="0"/>
              <a:t>Followed by Automatic Static Analysis &amp; Code Review </a:t>
            </a:r>
          </a:p>
          <a:p>
            <a:endParaRPr lang="en-NZ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5D8593-783C-4630-96CB-74CCDA03EA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5268" y="2650210"/>
            <a:ext cx="5321014" cy="348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734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B2B88-228E-4163-A0BB-BD08060FA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Something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DFAB9-04D1-4728-B10F-1592620FB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NZ" sz="2400" dirty="0"/>
              <a:t>They chose a random sample of 55,000 developers from 312,369 developer accounts</a:t>
            </a:r>
          </a:p>
          <a:p>
            <a:r>
              <a:rPr lang="en-NZ" sz="2400" dirty="0"/>
              <a:t>A link was sent to their email address containing the survey</a:t>
            </a:r>
          </a:p>
          <a:p>
            <a:r>
              <a:rPr lang="en-NZ" sz="2400" dirty="0"/>
              <a:t>Therefore obviously being developers and security conscious about unsolicited emails, they state that they received 330 valid surveys</a:t>
            </a:r>
          </a:p>
          <a:p>
            <a:r>
              <a:rPr lang="en-NZ" sz="2400" dirty="0"/>
              <a:t>Maybe developers who are more security conscious, tend not to respond to reply to unsolicited emails?</a:t>
            </a:r>
          </a:p>
          <a:p>
            <a:r>
              <a:rPr lang="en-NZ" sz="2400" dirty="0"/>
              <a:t>They were only able to analyse applications that were free on the Google Play store</a:t>
            </a:r>
          </a:p>
          <a:p>
            <a:r>
              <a:rPr lang="en-NZ" sz="2400" dirty="0"/>
              <a:t>This may introduce a bias, as apps that cost more money might have more backing &amp; therefore more security experts behind it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55090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323EDF-391B-455B-B714-0FADD4179F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Thanks For Listening!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8FFED5E-F775-40CF-A01A-B18FDBC492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/>
              <a:t>Please feel free to ask questions</a:t>
            </a:r>
          </a:p>
        </p:txBody>
      </p:sp>
    </p:spTree>
    <p:extLst>
      <p:ext uri="{BB962C8B-B14F-4D97-AF65-F5344CB8AC3E}">
        <p14:creationId xmlns:p14="http://schemas.microsoft.com/office/powerpoint/2010/main" val="405184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6498F-8ACD-4062-AA36-B3E757C61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365FF-236A-43F0-A1B2-98C6BFBFD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Software security and privacy have become major problems for us as a society</a:t>
            </a:r>
          </a:p>
          <a:p>
            <a:r>
              <a:rPr lang="en-US" sz="2800" dirty="0"/>
              <a:t>Software developers play a key part in creating services and applications that can protect the user</a:t>
            </a:r>
          </a:p>
          <a:p>
            <a:r>
              <a:rPr lang="en-US" sz="2800" dirty="0"/>
              <a:t>There are a lot of inexpensive security assurance techniques available for software developers </a:t>
            </a:r>
          </a:p>
          <a:p>
            <a:r>
              <a:rPr lang="en-US" sz="2800" dirty="0"/>
              <a:t>Therefore, it is proposed that maybe developers do not use these techniques enough within their project</a:t>
            </a:r>
          </a:p>
        </p:txBody>
      </p:sp>
    </p:spTree>
    <p:extLst>
      <p:ext uri="{BB962C8B-B14F-4D97-AF65-F5344CB8AC3E}">
        <p14:creationId xmlns:p14="http://schemas.microsoft.com/office/powerpoint/2010/main" val="989803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52AAC-F3C6-479C-9829-42622D629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297EA-37DD-47A8-A994-0411C9B94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400" dirty="0"/>
              <a:t>To investigate how big a problem this may be in practice. Weir, Hermann &amp; </a:t>
            </a:r>
            <a:r>
              <a:rPr lang="en-NZ" sz="2400" dirty="0" err="1"/>
              <a:t>Fahl</a:t>
            </a:r>
            <a:r>
              <a:rPr lang="en-NZ" sz="2400" dirty="0"/>
              <a:t> developed four research questions.</a:t>
            </a:r>
          </a:p>
          <a:p>
            <a:r>
              <a:rPr lang="en-NZ" sz="2400" dirty="0"/>
              <a:t>1. To what extent, and how, does a perceived need for security and privacy lead to security-enhancing activities and interactions in the development team?</a:t>
            </a:r>
          </a:p>
          <a:p>
            <a:r>
              <a:rPr lang="en-NZ" sz="2400" dirty="0"/>
              <a:t>2. To what extent do the need for security, the involvement of specialist roles, and the use of assurance techniques in a development team lead to fewer security defects?</a:t>
            </a:r>
          </a:p>
          <a:p>
            <a:r>
              <a:rPr lang="en-NZ" sz="2400" dirty="0"/>
              <a:t>3. What proportion of Android developers have access to security experts?</a:t>
            </a:r>
          </a:p>
          <a:p>
            <a:r>
              <a:rPr lang="en-NZ" sz="2400" dirty="0"/>
              <a:t>4. To what extent do Android developers actually use assurance techniques?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41600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E2F54-774E-4BD1-9B1D-14A938F86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Phase 1: Questionnaire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8FE31-3F7B-49E6-AF73-D3B0BE019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701" y="1940707"/>
            <a:ext cx="6444226" cy="4917293"/>
          </a:xfrm>
        </p:spPr>
        <p:txBody>
          <a:bodyPr>
            <a:normAutofit/>
          </a:bodyPr>
          <a:lstStyle/>
          <a:p>
            <a:r>
              <a:rPr lang="en-NZ" sz="2400" dirty="0"/>
              <a:t>To answer this, they conducted an online survey with Google Play Android developers</a:t>
            </a:r>
          </a:p>
          <a:p>
            <a:r>
              <a:rPr lang="en-NZ" sz="2400" dirty="0"/>
              <a:t>Only developers that had the 100+ downloads &amp; updates requirement in Google Play were surveyed</a:t>
            </a:r>
          </a:p>
          <a:p>
            <a:r>
              <a:rPr lang="en-NZ" sz="2400" dirty="0"/>
              <a:t>They asked about personal questions such as team &amp; developer environments &amp; practices, the number of apps they worked on and demographic information</a:t>
            </a:r>
          </a:p>
          <a:p>
            <a:r>
              <a:rPr lang="en-NZ" sz="2400" dirty="0"/>
              <a:t>They were also asked what secure development practices they used &amp; whether they had access to security professionals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5C3231-C939-4D24-8245-9D8EBA0A71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163" y="1884924"/>
            <a:ext cx="4604940" cy="318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551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6D717-A389-4953-A2C0-419544E4E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Phase 1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16845-FC22-4EE2-B4B0-156698FDB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156" y="1825624"/>
            <a:ext cx="6781800" cy="4364591"/>
          </a:xfrm>
        </p:spPr>
        <p:txBody>
          <a:bodyPr>
            <a:normAutofit fontScale="92500" lnSpcReduction="10000"/>
          </a:bodyPr>
          <a:lstStyle/>
          <a:p>
            <a:r>
              <a:rPr lang="en-NZ" sz="3100" dirty="0"/>
              <a:t>To produce a measurable result for RQ1, a survey score was created based on the questionnaire </a:t>
            </a:r>
          </a:p>
          <a:p>
            <a:r>
              <a:rPr lang="en-NZ" sz="3100" dirty="0"/>
              <a:t>The higher the score, the better the security of the application</a:t>
            </a:r>
          </a:p>
          <a:p>
            <a:r>
              <a:rPr lang="en-NZ" sz="3100" dirty="0"/>
              <a:t>The Expertise Support Score, Requirements Score, Developer Knowledge, and Assurance Technique Score are all encoded as integers</a:t>
            </a:r>
          </a:p>
          <a:p>
            <a:r>
              <a:rPr lang="en-NZ" sz="3100" dirty="0"/>
              <a:t>Security Update Frequency is the product of two questions to give one result</a:t>
            </a:r>
          </a:p>
          <a:p>
            <a:endParaRPr lang="en-N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8970AD-5119-4FAA-83EA-A0DD220462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9374" y="1825625"/>
            <a:ext cx="4504421" cy="389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58925-0BF3-444C-9A66-F992202CA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Phase 2: Application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1D7F6-A5BF-4925-AB5F-48F24BF96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27098" cy="4351338"/>
          </a:xfrm>
        </p:spPr>
        <p:txBody>
          <a:bodyPr>
            <a:normAutofit/>
          </a:bodyPr>
          <a:lstStyle/>
          <a:p>
            <a:r>
              <a:rPr lang="en-NZ" sz="2400" dirty="0"/>
              <a:t>For the second phase of the project, they downloaded and analysed apps corresponding to survey responses</a:t>
            </a:r>
          </a:p>
          <a:p>
            <a:r>
              <a:rPr lang="en-NZ" sz="2400" dirty="0"/>
              <a:t>They used a selection of vulnerability scanners to analyse these apps</a:t>
            </a:r>
          </a:p>
          <a:p>
            <a:r>
              <a:rPr lang="en-NZ" sz="2400" dirty="0"/>
              <a:t>They covered three key areas: SSL Security, Cryptographic API Misuse, and Privacy Leaks</a:t>
            </a:r>
          </a:p>
          <a:p>
            <a:r>
              <a:rPr lang="en-NZ" sz="2400" dirty="0"/>
              <a:t>To investigate &amp; measure RQ2, they defined scores to represent the outcome “fewer security defects”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6CD64B-9524-49F4-A497-FA7168A7B4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5298" y="2145499"/>
            <a:ext cx="4841823" cy="256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413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7BDE8-589A-42C9-BF26-E8C84C11B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NZ" dirty="0"/>
              <a:t>Results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76A115-3B62-4F0C-AF5C-877782A541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5322" y="767166"/>
            <a:ext cx="7255058" cy="10338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D8AA9AD-4743-4C9D-A7B2-DD7BFB13E2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9488" y="1864662"/>
            <a:ext cx="6332370" cy="373609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2DE75-6757-4FF6-BBE4-4D7E73DD8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447" y="1864662"/>
            <a:ext cx="4804041" cy="4226172"/>
          </a:xfrm>
        </p:spPr>
        <p:txBody>
          <a:bodyPr>
            <a:normAutofit/>
          </a:bodyPr>
          <a:lstStyle/>
          <a:p>
            <a:r>
              <a:rPr lang="en-NZ" dirty="0"/>
              <a:t>RQ1: </a:t>
            </a:r>
            <a:r>
              <a:rPr lang="en-NZ" sz="2000" dirty="0"/>
              <a:t>To what extent, and how, does a perceived need for security and privacy lead to security-enhancing activities and interactions in the development team?</a:t>
            </a:r>
          </a:p>
          <a:p>
            <a:r>
              <a:rPr lang="en-NZ" sz="2000" dirty="0"/>
              <a:t>These graphs show that the use of assurance techniques &amp; security updates increase b</a:t>
            </a:r>
            <a:r>
              <a:rPr lang="en-NZ" dirty="0"/>
              <a:t>ased on the importance of security for the application</a:t>
            </a:r>
          </a:p>
          <a:p>
            <a:r>
              <a:rPr lang="en-NZ" sz="2000" dirty="0"/>
              <a:t>This is because using assurance techniques costs time &amp; financially</a:t>
            </a:r>
          </a:p>
          <a:p>
            <a:r>
              <a:rPr lang="en-NZ" dirty="0"/>
              <a:t>Updating apps also costs and contains more security updates for apps where security is more important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74840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7BDE8-589A-42C9-BF26-E8C84C11B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NZ" dirty="0"/>
              <a:t>Results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C99F10E-4E24-4F07-91D4-1B64FC4DBE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08"/>
          <a:stretch/>
        </p:blipFill>
        <p:spPr>
          <a:xfrm>
            <a:off x="6492090" y="1856713"/>
            <a:ext cx="5254360" cy="434981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2DE75-6757-4FF6-BBE4-4D7E73DD8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56712"/>
            <a:ext cx="5737473" cy="3993905"/>
          </a:xfrm>
        </p:spPr>
        <p:txBody>
          <a:bodyPr>
            <a:normAutofit/>
          </a:bodyPr>
          <a:lstStyle/>
          <a:p>
            <a:r>
              <a:rPr lang="en-NZ" sz="2000" dirty="0"/>
              <a:t>RQ2: To what extent do the need for security, the involvement of specialist roles, and the use of assurance techniques in a development team lead to fewer security defects?</a:t>
            </a:r>
          </a:p>
          <a:p>
            <a:r>
              <a:rPr lang="en-NZ" dirty="0"/>
              <a:t>Most of the results show that the use of assurance techniques was not associated with better security</a:t>
            </a:r>
            <a:endParaRPr lang="en-NZ" sz="2000" dirty="0"/>
          </a:p>
          <a:p>
            <a:r>
              <a:rPr lang="en-US" dirty="0"/>
              <a:t>However, this result suggests that the involvements of security experts is associated with worse Cryptographic API misuse outcomes, albeit not by much</a:t>
            </a:r>
          </a:p>
          <a:p>
            <a:r>
              <a:rPr lang="en-US" dirty="0"/>
              <a:t>This is probably because security experts use cryptography in applications more frequently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EE78045-6D25-444F-8796-562411445C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0905" y="807453"/>
            <a:ext cx="6541095" cy="101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33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7BDE8-589A-42C9-BF26-E8C84C11B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2DE75-6757-4FF6-BBE4-4D7E73DD8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58215"/>
            <a:ext cx="10515600" cy="4513182"/>
          </a:xfrm>
        </p:spPr>
        <p:txBody>
          <a:bodyPr/>
          <a:lstStyle/>
          <a:p>
            <a:r>
              <a:rPr lang="en-NZ" sz="2800" dirty="0"/>
              <a:t>RQ3: What proportion of Android developers have access to security experts? </a:t>
            </a:r>
          </a:p>
          <a:p>
            <a:r>
              <a:rPr lang="en-NZ" sz="2800" dirty="0"/>
              <a:t>Between 14% and 22% of developers work with security experts</a:t>
            </a:r>
          </a:p>
          <a:p>
            <a:r>
              <a:rPr lang="en-NZ" sz="2800" dirty="0"/>
              <a:t>In order to protect applications from more vulnerabilities, more security experts should be hired to work with developers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332471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1006</TotalTime>
  <Words>838</Words>
  <Application>Microsoft Office PowerPoint</Application>
  <PresentationFormat>Widescreen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Retrospect</vt:lpstr>
      <vt:lpstr>The Effects of Requirements and Developer Practices on App Security</vt:lpstr>
      <vt:lpstr>Motivation</vt:lpstr>
      <vt:lpstr>Problem</vt:lpstr>
      <vt:lpstr>Phase 1: Questionnaire</vt:lpstr>
      <vt:lpstr>Phase 1 Cont.</vt:lpstr>
      <vt:lpstr>Phase 2: Application Analysis</vt:lpstr>
      <vt:lpstr>Results</vt:lpstr>
      <vt:lpstr>Results</vt:lpstr>
      <vt:lpstr>Results</vt:lpstr>
      <vt:lpstr>Results</vt:lpstr>
      <vt:lpstr>Something to Consider</vt:lpstr>
      <vt:lpstr>Thanks For Listening!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Effects of Requirements</dc:title>
  <dc:creator>Callum Bradding</dc:creator>
  <cp:lastModifiedBy>Callum Bradding</cp:lastModifiedBy>
  <cp:revision>40</cp:revision>
  <dcterms:created xsi:type="dcterms:W3CDTF">2021-05-12T03:10:16Z</dcterms:created>
  <dcterms:modified xsi:type="dcterms:W3CDTF">2021-05-12T21:09:23Z</dcterms:modified>
</cp:coreProperties>
</file>