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60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ochu Song" initials="QS" lastIdx="1" clrIdx="0">
    <p:extLst>
      <p:ext uri="{19B8F6BF-5375-455C-9EA6-DF929625EA0E}">
        <p15:presenceInfo xmlns:p15="http://schemas.microsoft.com/office/powerpoint/2012/main" userId="Qiaochu S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71" d="100"/>
          <a:sy n="71" d="100"/>
        </p:scale>
        <p:origin x="920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0B7A5-D5BE-4AE8-B9D2-83C677B67944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DEA5E98B-D173-46F4-8BED-A7A12C91506A}">
      <dgm:prSet phldrT="[文本]" custT="1"/>
      <dgm:spPr/>
      <dgm:t>
        <a:bodyPr/>
        <a:lstStyle/>
        <a:p>
          <a:r>
            <a:rPr lang="en-US" altLang="zh-CN" sz="1600" dirty="0">
              <a:latin typeface="Arial" panose="020B0604020202020204" pitchFamily="34" charset="0"/>
              <a:cs typeface="Arial" panose="020B0604020202020204" pitchFamily="34" charset="0"/>
            </a:rPr>
            <a:t>Release of new technologies trigger increase of 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between app categories and apps.</a:t>
          </a:r>
          <a:endParaRPr lang="zh-C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2AEC5-1915-45FF-9E4E-44BA2D50EB21}" type="parTrans" cxnId="{8B2995E5-39F4-4E6A-A486-6CC5CFF95D55}">
      <dgm:prSet/>
      <dgm:spPr/>
      <dgm:t>
        <a:bodyPr/>
        <a:lstStyle/>
        <a:p>
          <a:endParaRPr lang="zh-CN" altLang="en-US"/>
        </a:p>
      </dgm:t>
    </dgm:pt>
    <dgm:pt modelId="{BF3E2227-78A8-4569-B366-0CB1FA2565DB}" type="sibTrans" cxnId="{8B2995E5-39F4-4E6A-A486-6CC5CFF95D55}">
      <dgm:prSet/>
      <dgm:spPr/>
      <dgm:t>
        <a:bodyPr/>
        <a:lstStyle/>
        <a:p>
          <a:endParaRPr lang="zh-CN" altLang="en-US"/>
        </a:p>
      </dgm:t>
    </dgm:pt>
    <dgm:pt modelId="{76064899-FDC5-4EC6-B1F9-5EFEA18E5D8E}">
      <dgm:prSet phldrT="[文本]" custT="1"/>
      <dgm:spPr/>
      <dgm:t>
        <a:bodyPr/>
        <a:lstStyle/>
        <a:p>
          <a:r>
            <a:rPr lang="en-US" altLang="zh-CN" sz="2000" dirty="0">
              <a:latin typeface="Arial" panose="020B0604020202020204" pitchFamily="34" charset="0"/>
              <a:cs typeface="Arial" panose="020B0604020202020204" pitchFamily="34" charset="0"/>
            </a:rPr>
            <a:t>Stakeholders can hold opportunity to extend market shares.</a:t>
          </a:r>
          <a:endParaRPr lang="zh-CN" alt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60A0-19A5-4C5B-96B9-06D597136A20}" type="parTrans" cxnId="{5B6F333C-024A-49CF-ADF5-B9506F526D14}">
      <dgm:prSet/>
      <dgm:spPr/>
      <dgm:t>
        <a:bodyPr/>
        <a:lstStyle/>
        <a:p>
          <a:endParaRPr lang="zh-CN" altLang="en-US"/>
        </a:p>
      </dgm:t>
    </dgm:pt>
    <dgm:pt modelId="{CF2F50BC-9BE5-40A0-B4C3-1A60EE76F17F}" type="sibTrans" cxnId="{5B6F333C-024A-49CF-ADF5-B9506F526D14}">
      <dgm:prSet/>
      <dgm:spPr/>
      <dgm:t>
        <a:bodyPr/>
        <a:lstStyle/>
        <a:p>
          <a:endParaRPr lang="zh-CN" altLang="en-US"/>
        </a:p>
      </dgm:t>
    </dgm:pt>
    <dgm:pt modelId="{05ABC913-6291-4E0D-9A1F-1CE1AB72324A}">
      <dgm:prSet phldrT="[文本]"/>
      <dgm:spPr/>
      <dgm:t>
        <a:bodyPr/>
        <a:lstStyle/>
        <a:p>
          <a:endParaRPr lang="zh-CN" altLang="en-US" sz="2400" dirty="0"/>
        </a:p>
      </dgm:t>
    </dgm:pt>
    <dgm:pt modelId="{B6AF640B-14A5-4302-BF30-FF27025D8336}" type="parTrans" cxnId="{9FFE2C30-1F4A-4C84-8A9F-90FF8B163E00}">
      <dgm:prSet/>
      <dgm:spPr/>
      <dgm:t>
        <a:bodyPr/>
        <a:lstStyle/>
        <a:p>
          <a:endParaRPr lang="zh-CN" altLang="en-US"/>
        </a:p>
      </dgm:t>
    </dgm:pt>
    <dgm:pt modelId="{CF826AC7-792E-414B-8F4C-A52DC9A2F8A0}" type="sibTrans" cxnId="{9FFE2C30-1F4A-4C84-8A9F-90FF8B163E00}">
      <dgm:prSet/>
      <dgm:spPr/>
      <dgm:t>
        <a:bodyPr/>
        <a:lstStyle/>
        <a:p>
          <a:endParaRPr lang="zh-CN" altLang="en-US"/>
        </a:p>
      </dgm:t>
    </dgm:pt>
    <dgm:pt modelId="{CC640EF0-8296-404B-9E65-22046F1CE3C8}">
      <dgm:prSet phldrT="[文本]" custT="1"/>
      <dgm:spPr/>
      <dgm:t>
        <a:bodyPr/>
        <a:lstStyle/>
        <a:p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Opposing trends in usage diversity between app categories and apps</a:t>
          </a:r>
          <a:endParaRPr lang="zh-C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14E12-C031-492C-9F10-E03D9BB3E69F}" type="parTrans" cxnId="{DE175EA4-BDF7-49E2-B749-07940FDAA3A1}">
      <dgm:prSet/>
      <dgm:spPr/>
      <dgm:t>
        <a:bodyPr/>
        <a:lstStyle/>
        <a:p>
          <a:endParaRPr lang="zh-CN" altLang="en-US"/>
        </a:p>
      </dgm:t>
    </dgm:pt>
    <dgm:pt modelId="{6143D2F3-E87E-474D-A1DE-0435C5718B91}" type="sibTrans" cxnId="{DE175EA4-BDF7-49E2-B749-07940FDAA3A1}">
      <dgm:prSet/>
      <dgm:spPr/>
      <dgm:t>
        <a:bodyPr/>
        <a:lstStyle/>
        <a:p>
          <a:endParaRPr lang="zh-CN" altLang="en-US"/>
        </a:p>
      </dgm:t>
    </dgm:pt>
    <dgm:pt modelId="{9ADE6069-F0CF-4152-9816-3BF5FCC1DD4B}">
      <dgm:prSet phldrT="[文本]" custT="1"/>
      <dgm:spPr/>
      <dgm:t>
        <a:bodyPr/>
        <a:lstStyle/>
        <a:p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App market intermediaries should focus on the consistent requirements across mobile users instead of customized services.</a:t>
          </a:r>
          <a:endParaRPr lang="zh-C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21DF4-C6F5-4CF0-AE2F-4EB65DC3FDA5}" type="parTrans" cxnId="{5199B907-A6BE-41E3-9D6E-A81646A79A12}">
      <dgm:prSet/>
      <dgm:spPr/>
      <dgm:t>
        <a:bodyPr/>
        <a:lstStyle/>
        <a:p>
          <a:endParaRPr lang="zh-CN" altLang="en-US"/>
        </a:p>
      </dgm:t>
    </dgm:pt>
    <dgm:pt modelId="{12742A98-E460-48E4-8870-BDE5BB6DEA03}" type="sibTrans" cxnId="{5199B907-A6BE-41E3-9D6E-A81646A79A12}">
      <dgm:prSet/>
      <dgm:spPr/>
      <dgm:t>
        <a:bodyPr/>
        <a:lstStyle/>
        <a:p>
          <a:endParaRPr lang="zh-CN" altLang="en-US"/>
        </a:p>
      </dgm:t>
    </dgm:pt>
    <dgm:pt modelId="{3FE90109-80F3-4EA0-B77A-47C88B7823E6}">
      <dgm:prSet custT="1"/>
      <dgm:spPr/>
      <dgm:t>
        <a:bodyPr/>
        <a:lstStyle/>
        <a:p>
          <a:r>
            <a:rPr lang="en-US" altLang="en-US" sz="1400" dirty="0">
              <a:latin typeface="Arial" panose="020B0604020202020204" pitchFamily="34" charset="0"/>
              <a:cs typeface="Arial" panose="020B0604020202020204" pitchFamily="34" charset="0"/>
            </a:rPr>
            <a:t>The fierce intra-category competition between apps causes an elimination stage of app usage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A6A7E-EB27-41A1-867F-9A09C17B612D}" type="parTrans" cxnId="{87290367-6140-46CB-A4B6-F9DE1089D07B}">
      <dgm:prSet/>
      <dgm:spPr/>
      <dgm:t>
        <a:bodyPr/>
        <a:lstStyle/>
        <a:p>
          <a:endParaRPr lang="zh-CN" altLang="en-US"/>
        </a:p>
      </dgm:t>
    </dgm:pt>
    <dgm:pt modelId="{8D5B5B27-A818-4BB5-82D1-B8BDB75F1069}" type="sibTrans" cxnId="{87290367-6140-46CB-A4B6-F9DE1089D07B}">
      <dgm:prSet/>
      <dgm:spPr/>
      <dgm:t>
        <a:bodyPr/>
        <a:lstStyle/>
        <a:p>
          <a:endParaRPr lang="zh-CN" altLang="en-US"/>
        </a:p>
      </dgm:t>
    </dgm:pt>
    <dgm:pt modelId="{03F3657A-53E6-44D2-968F-41A0193DAE52}">
      <dgm:prSet phldrT="[文本]" custT="1"/>
      <dgm:spPr/>
      <dgm:t>
        <a:bodyPr/>
        <a:lstStyle/>
        <a:p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Developers should focus on small groups of users and meeting their personalized needs.</a:t>
          </a:r>
          <a:endParaRPr lang="zh-C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67F4B-19F6-4227-B02A-81A0CC175614}" type="sibTrans" cxnId="{DA1252E8-FA7A-4D80-A6BA-27AFBAF85B0E}">
      <dgm:prSet/>
      <dgm:spPr/>
      <dgm:t>
        <a:bodyPr/>
        <a:lstStyle/>
        <a:p>
          <a:endParaRPr lang="zh-CN" altLang="en-US"/>
        </a:p>
      </dgm:t>
    </dgm:pt>
    <dgm:pt modelId="{3A70A493-1BE0-4AF9-A0AA-5C333A69EB30}" type="parTrans" cxnId="{DA1252E8-FA7A-4D80-A6BA-27AFBAF85B0E}">
      <dgm:prSet/>
      <dgm:spPr/>
      <dgm:t>
        <a:bodyPr/>
        <a:lstStyle/>
        <a:p>
          <a:endParaRPr lang="zh-CN" altLang="en-US"/>
        </a:p>
      </dgm:t>
    </dgm:pt>
    <dgm:pt modelId="{D87FA121-AE7C-4D56-8E87-5C2EA766677A}">
      <dgm:prSet custT="1"/>
      <dgm:spPr/>
      <dgm:t>
        <a:bodyPr/>
        <a:lstStyle/>
        <a:p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App developers must improve the competitiveness of their apps, especially during the elimination stage</a:t>
          </a:r>
          <a:endParaRPr lang="zh-C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4F1A5-61E7-48D5-BF7B-EC2AA5D6D7AE}" type="parTrans" cxnId="{ECB55965-FF85-4387-B6C4-237B9B2EA950}">
      <dgm:prSet/>
      <dgm:spPr/>
      <dgm:t>
        <a:bodyPr/>
        <a:lstStyle/>
        <a:p>
          <a:endParaRPr lang="zh-CN" altLang="en-US"/>
        </a:p>
      </dgm:t>
    </dgm:pt>
    <dgm:pt modelId="{195B76FE-4AE1-4750-9F73-8CA6401F24D0}" type="sibTrans" cxnId="{ECB55965-FF85-4387-B6C4-237B9B2EA950}">
      <dgm:prSet/>
      <dgm:spPr/>
      <dgm:t>
        <a:bodyPr/>
        <a:lstStyle/>
        <a:p>
          <a:endParaRPr lang="zh-CN" altLang="en-US"/>
        </a:p>
      </dgm:t>
    </dgm:pt>
    <dgm:pt modelId="{DDCB4B73-A409-48D9-866F-BDA609C11CC9}" type="pres">
      <dgm:prSet presAssocID="{01D0B7A5-D5BE-4AE8-B9D2-83C677B6794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D7AACAF-7CAF-453C-8196-69337517474C}" type="pres">
      <dgm:prSet presAssocID="{01D0B7A5-D5BE-4AE8-B9D2-83C677B67944}" presName="cycle" presStyleCnt="0"/>
      <dgm:spPr/>
    </dgm:pt>
    <dgm:pt modelId="{C481EC6F-A15F-4633-AA1C-C96CBBA29A2F}" type="pres">
      <dgm:prSet presAssocID="{01D0B7A5-D5BE-4AE8-B9D2-83C677B67944}" presName="centerShape" presStyleCnt="0"/>
      <dgm:spPr/>
    </dgm:pt>
    <dgm:pt modelId="{3BE65CA0-9B50-468F-A782-BE49A0ABAE77}" type="pres">
      <dgm:prSet presAssocID="{01D0B7A5-D5BE-4AE8-B9D2-83C677B67944}" presName="connSite" presStyleLbl="node1" presStyleIdx="0" presStyleCnt="4"/>
      <dgm:spPr/>
    </dgm:pt>
    <dgm:pt modelId="{B2924E3F-008E-4C44-A3DF-69D6094BAEDE}" type="pres">
      <dgm:prSet presAssocID="{01D0B7A5-D5BE-4AE8-B9D2-83C677B67944}" presName="visible" presStyleLbl="node1" presStyleIdx="0" presStyleCnt="4" custScaleX="87305" custScaleY="88736"/>
      <dgm:spPr/>
    </dgm:pt>
    <dgm:pt modelId="{A7BD24D0-4B4C-4FCA-85D3-2ABAE13FE2E5}" type="pres">
      <dgm:prSet presAssocID="{4C92AEC5-1915-45FF-9E4E-44BA2D50EB21}" presName="Name25" presStyleLbl="parChTrans1D1" presStyleIdx="0" presStyleCnt="3"/>
      <dgm:spPr/>
    </dgm:pt>
    <dgm:pt modelId="{6B57AEB6-C101-4CF1-AD1B-C6B66138D552}" type="pres">
      <dgm:prSet presAssocID="{DEA5E98B-D173-46F4-8BED-A7A12C91506A}" presName="node" presStyleCnt="0"/>
      <dgm:spPr/>
    </dgm:pt>
    <dgm:pt modelId="{E1256965-4A4B-45A8-A132-46B770ABB3FE}" type="pres">
      <dgm:prSet presAssocID="{DEA5E98B-D173-46F4-8BED-A7A12C91506A}" presName="parentNode" presStyleLbl="node1" presStyleIdx="1" presStyleCnt="4" custScaleX="130835" custScaleY="120745" custLinFactNeighborX="65140" custLinFactNeighborY="5181">
        <dgm:presLayoutVars>
          <dgm:chMax val="1"/>
          <dgm:bulletEnabled val="1"/>
        </dgm:presLayoutVars>
      </dgm:prSet>
      <dgm:spPr/>
    </dgm:pt>
    <dgm:pt modelId="{A8697B16-FA1B-4CC2-AEA6-B7DADD9EC7CC}" type="pres">
      <dgm:prSet presAssocID="{DEA5E98B-D173-46F4-8BED-A7A12C91506A}" presName="childNode" presStyleLbl="revTx" presStyleIdx="0" presStyleCnt="3">
        <dgm:presLayoutVars>
          <dgm:bulletEnabled val="1"/>
        </dgm:presLayoutVars>
      </dgm:prSet>
      <dgm:spPr/>
    </dgm:pt>
    <dgm:pt modelId="{E85A1775-778B-4BC7-98A0-CE1CC737F598}" type="pres">
      <dgm:prSet presAssocID="{C0914E12-C031-492C-9F10-E03D9BB3E69F}" presName="Name25" presStyleLbl="parChTrans1D1" presStyleIdx="1" presStyleCnt="3"/>
      <dgm:spPr/>
    </dgm:pt>
    <dgm:pt modelId="{637BF364-0A7A-4631-8EBF-AA24BE99E520}" type="pres">
      <dgm:prSet presAssocID="{CC640EF0-8296-404B-9E65-22046F1CE3C8}" presName="node" presStyleCnt="0"/>
      <dgm:spPr/>
    </dgm:pt>
    <dgm:pt modelId="{350D0BC6-E393-4BDF-AFEE-2031465CEE40}" type="pres">
      <dgm:prSet presAssocID="{CC640EF0-8296-404B-9E65-22046F1CE3C8}" presName="parentNode" presStyleLbl="node1" presStyleIdx="2" presStyleCnt="4" custScaleX="128517" custScaleY="97093" custLinFactNeighborX="1626" custLinFactNeighborY="149">
        <dgm:presLayoutVars>
          <dgm:chMax val="1"/>
          <dgm:bulletEnabled val="1"/>
        </dgm:presLayoutVars>
      </dgm:prSet>
      <dgm:spPr/>
    </dgm:pt>
    <dgm:pt modelId="{10A8AE08-8EAF-4AD3-81CF-7AB6229C18F7}" type="pres">
      <dgm:prSet presAssocID="{CC640EF0-8296-404B-9E65-22046F1CE3C8}" presName="childNode" presStyleLbl="revTx" presStyleIdx="1" presStyleCnt="3">
        <dgm:presLayoutVars>
          <dgm:bulletEnabled val="1"/>
        </dgm:presLayoutVars>
      </dgm:prSet>
      <dgm:spPr/>
    </dgm:pt>
    <dgm:pt modelId="{66D5E8FF-7CE4-4BFB-B1CF-EC3EF4A9C171}" type="pres">
      <dgm:prSet presAssocID="{BF4A6A7E-EB27-41A1-867F-9A09C17B612D}" presName="Name25" presStyleLbl="parChTrans1D1" presStyleIdx="2" presStyleCnt="3"/>
      <dgm:spPr/>
    </dgm:pt>
    <dgm:pt modelId="{7D78E612-A4D2-459A-AA3E-3846B80CCE88}" type="pres">
      <dgm:prSet presAssocID="{3FE90109-80F3-4EA0-B77A-47C88B7823E6}" presName="node" presStyleCnt="0"/>
      <dgm:spPr/>
    </dgm:pt>
    <dgm:pt modelId="{0A3ECC69-D674-4764-A009-E6187F9D9843}" type="pres">
      <dgm:prSet presAssocID="{3FE90109-80F3-4EA0-B77A-47C88B7823E6}" presName="parentNode" presStyleLbl="node1" presStyleIdx="3" presStyleCnt="4" custScaleX="129540" custScaleY="113071" custLinFactNeighborX="-2710" custLinFactNeighborY="-2168">
        <dgm:presLayoutVars>
          <dgm:chMax val="1"/>
          <dgm:bulletEnabled val="1"/>
        </dgm:presLayoutVars>
      </dgm:prSet>
      <dgm:spPr/>
    </dgm:pt>
    <dgm:pt modelId="{BA53F3DE-3E1F-4642-86FF-67A2DAA4A008}" type="pres">
      <dgm:prSet presAssocID="{3FE90109-80F3-4EA0-B77A-47C88B7823E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199B907-A6BE-41E3-9D6E-A81646A79A12}" srcId="{CC640EF0-8296-404B-9E65-22046F1CE3C8}" destId="{9ADE6069-F0CF-4152-9816-3BF5FCC1DD4B}" srcOrd="1" destOrd="0" parTransId="{CB721DF4-C6F5-4CF0-AE2F-4EB65DC3FDA5}" sibTransId="{12742A98-E460-48E4-8870-BDE5BB6DEA03}"/>
    <dgm:cxn modelId="{C5D3252E-5E01-420E-919C-E1DB1041922F}" type="presOf" srcId="{01D0B7A5-D5BE-4AE8-B9D2-83C677B67944}" destId="{DDCB4B73-A409-48D9-866F-BDA609C11CC9}" srcOrd="0" destOrd="0" presId="urn:microsoft.com/office/officeart/2005/8/layout/radial2"/>
    <dgm:cxn modelId="{9FFE2C30-1F4A-4C84-8A9F-90FF8B163E00}" srcId="{DEA5E98B-D173-46F4-8BED-A7A12C91506A}" destId="{05ABC913-6291-4E0D-9A1F-1CE1AB72324A}" srcOrd="1" destOrd="0" parTransId="{B6AF640B-14A5-4302-BF30-FF27025D8336}" sibTransId="{CF826AC7-792E-414B-8F4C-A52DC9A2F8A0}"/>
    <dgm:cxn modelId="{5B6F333C-024A-49CF-ADF5-B9506F526D14}" srcId="{DEA5E98B-D173-46F4-8BED-A7A12C91506A}" destId="{76064899-FDC5-4EC6-B1F9-5EFEA18E5D8E}" srcOrd="0" destOrd="0" parTransId="{98C360A0-19A5-4C5B-96B9-06D597136A20}" sibTransId="{CF2F50BC-9BE5-40A0-B4C3-1A60EE76F17F}"/>
    <dgm:cxn modelId="{ECB55965-FF85-4387-B6C4-237B9B2EA950}" srcId="{3FE90109-80F3-4EA0-B77A-47C88B7823E6}" destId="{D87FA121-AE7C-4D56-8E87-5C2EA766677A}" srcOrd="0" destOrd="0" parTransId="{8EB4F1A5-61E7-48D5-BF7B-EC2AA5D6D7AE}" sibTransId="{195B76FE-4AE1-4750-9F73-8CA6401F24D0}"/>
    <dgm:cxn modelId="{87290367-6140-46CB-A4B6-F9DE1089D07B}" srcId="{01D0B7A5-D5BE-4AE8-B9D2-83C677B67944}" destId="{3FE90109-80F3-4EA0-B77A-47C88B7823E6}" srcOrd="2" destOrd="0" parTransId="{BF4A6A7E-EB27-41A1-867F-9A09C17B612D}" sibTransId="{8D5B5B27-A818-4BB5-82D1-B8BDB75F1069}"/>
    <dgm:cxn modelId="{3C345574-14DE-486D-BE21-3DB60FE73CAD}" type="presOf" srcId="{DEA5E98B-D173-46F4-8BED-A7A12C91506A}" destId="{E1256965-4A4B-45A8-A132-46B770ABB3FE}" srcOrd="0" destOrd="0" presId="urn:microsoft.com/office/officeart/2005/8/layout/radial2"/>
    <dgm:cxn modelId="{5608AB78-0AB7-4160-B4C8-32A90F26200A}" type="presOf" srcId="{CC640EF0-8296-404B-9E65-22046F1CE3C8}" destId="{350D0BC6-E393-4BDF-AFEE-2031465CEE40}" srcOrd="0" destOrd="0" presId="urn:microsoft.com/office/officeart/2005/8/layout/radial2"/>
    <dgm:cxn modelId="{81E04E98-2F50-438D-B62F-0289AA08FAEB}" type="presOf" srcId="{05ABC913-6291-4E0D-9A1F-1CE1AB72324A}" destId="{A8697B16-FA1B-4CC2-AEA6-B7DADD9EC7CC}" srcOrd="0" destOrd="1" presId="urn:microsoft.com/office/officeart/2005/8/layout/radial2"/>
    <dgm:cxn modelId="{DE175EA4-BDF7-49E2-B749-07940FDAA3A1}" srcId="{01D0B7A5-D5BE-4AE8-B9D2-83C677B67944}" destId="{CC640EF0-8296-404B-9E65-22046F1CE3C8}" srcOrd="1" destOrd="0" parTransId="{C0914E12-C031-492C-9F10-E03D9BB3E69F}" sibTransId="{6143D2F3-E87E-474D-A1DE-0435C5718B91}"/>
    <dgm:cxn modelId="{A4248BB3-23F4-4436-BDE7-A003EBD4709A}" type="presOf" srcId="{BF4A6A7E-EB27-41A1-867F-9A09C17B612D}" destId="{66D5E8FF-7CE4-4BFB-B1CF-EC3EF4A9C171}" srcOrd="0" destOrd="0" presId="urn:microsoft.com/office/officeart/2005/8/layout/radial2"/>
    <dgm:cxn modelId="{C07B7EBB-DD3B-4F49-9351-2BBBC767CF89}" type="presOf" srcId="{D87FA121-AE7C-4D56-8E87-5C2EA766677A}" destId="{BA53F3DE-3E1F-4642-86FF-67A2DAA4A008}" srcOrd="0" destOrd="0" presId="urn:microsoft.com/office/officeart/2005/8/layout/radial2"/>
    <dgm:cxn modelId="{448102C5-CE14-4B2C-835D-9F8F662F7880}" type="presOf" srcId="{9ADE6069-F0CF-4152-9816-3BF5FCC1DD4B}" destId="{10A8AE08-8EAF-4AD3-81CF-7AB6229C18F7}" srcOrd="0" destOrd="1" presId="urn:microsoft.com/office/officeart/2005/8/layout/radial2"/>
    <dgm:cxn modelId="{2827F3C8-3BA8-4061-8F1C-BC995F5A3E01}" type="presOf" srcId="{C0914E12-C031-492C-9F10-E03D9BB3E69F}" destId="{E85A1775-778B-4BC7-98A0-CE1CC737F598}" srcOrd="0" destOrd="0" presId="urn:microsoft.com/office/officeart/2005/8/layout/radial2"/>
    <dgm:cxn modelId="{5DFE32D3-F7BC-4C0B-8F1D-8E17D27BCA6B}" type="presOf" srcId="{4C92AEC5-1915-45FF-9E4E-44BA2D50EB21}" destId="{A7BD24D0-4B4C-4FCA-85D3-2ABAE13FE2E5}" srcOrd="0" destOrd="0" presId="urn:microsoft.com/office/officeart/2005/8/layout/radial2"/>
    <dgm:cxn modelId="{8B2995E5-39F4-4E6A-A486-6CC5CFF95D55}" srcId="{01D0B7A5-D5BE-4AE8-B9D2-83C677B67944}" destId="{DEA5E98B-D173-46F4-8BED-A7A12C91506A}" srcOrd="0" destOrd="0" parTransId="{4C92AEC5-1915-45FF-9E4E-44BA2D50EB21}" sibTransId="{BF3E2227-78A8-4569-B366-0CB1FA2565DB}"/>
    <dgm:cxn modelId="{DA1252E8-FA7A-4D80-A6BA-27AFBAF85B0E}" srcId="{CC640EF0-8296-404B-9E65-22046F1CE3C8}" destId="{03F3657A-53E6-44D2-968F-41A0193DAE52}" srcOrd="0" destOrd="0" parTransId="{3A70A493-1BE0-4AF9-A0AA-5C333A69EB30}" sibTransId="{52B67F4B-19F6-4227-B02A-81A0CC175614}"/>
    <dgm:cxn modelId="{162110F2-B203-4405-B57A-3AA7CB79AB71}" type="presOf" srcId="{03F3657A-53E6-44D2-968F-41A0193DAE52}" destId="{10A8AE08-8EAF-4AD3-81CF-7AB6229C18F7}" srcOrd="0" destOrd="0" presId="urn:microsoft.com/office/officeart/2005/8/layout/radial2"/>
    <dgm:cxn modelId="{DF9C34F5-D574-4839-9F8B-2AD4DB84ACA5}" type="presOf" srcId="{3FE90109-80F3-4EA0-B77A-47C88B7823E6}" destId="{0A3ECC69-D674-4764-A009-E6187F9D9843}" srcOrd="0" destOrd="0" presId="urn:microsoft.com/office/officeart/2005/8/layout/radial2"/>
    <dgm:cxn modelId="{AD4EA3F6-E413-4B9D-8745-457E7F1FEEFF}" type="presOf" srcId="{76064899-FDC5-4EC6-B1F9-5EFEA18E5D8E}" destId="{A8697B16-FA1B-4CC2-AEA6-B7DADD9EC7CC}" srcOrd="0" destOrd="0" presId="urn:microsoft.com/office/officeart/2005/8/layout/radial2"/>
    <dgm:cxn modelId="{70A27797-7A2E-4F56-83B7-6853DCE09B62}" type="presParOf" srcId="{DDCB4B73-A409-48D9-866F-BDA609C11CC9}" destId="{1D7AACAF-7CAF-453C-8196-69337517474C}" srcOrd="0" destOrd="0" presId="urn:microsoft.com/office/officeart/2005/8/layout/radial2"/>
    <dgm:cxn modelId="{C9E5EF2F-0E63-4FEC-BCA5-0A67BDF7B642}" type="presParOf" srcId="{1D7AACAF-7CAF-453C-8196-69337517474C}" destId="{C481EC6F-A15F-4633-AA1C-C96CBBA29A2F}" srcOrd="0" destOrd="0" presId="urn:microsoft.com/office/officeart/2005/8/layout/radial2"/>
    <dgm:cxn modelId="{323C54C0-5D16-434A-A07A-DD00F3F508DE}" type="presParOf" srcId="{C481EC6F-A15F-4633-AA1C-C96CBBA29A2F}" destId="{3BE65CA0-9B50-468F-A782-BE49A0ABAE77}" srcOrd="0" destOrd="0" presId="urn:microsoft.com/office/officeart/2005/8/layout/radial2"/>
    <dgm:cxn modelId="{2CF1FE5E-387D-4461-89D5-C98EE212D6E6}" type="presParOf" srcId="{C481EC6F-A15F-4633-AA1C-C96CBBA29A2F}" destId="{B2924E3F-008E-4C44-A3DF-69D6094BAEDE}" srcOrd="1" destOrd="0" presId="urn:microsoft.com/office/officeart/2005/8/layout/radial2"/>
    <dgm:cxn modelId="{FAF96CB1-EF8B-40C2-A86E-445F4192E6FB}" type="presParOf" srcId="{1D7AACAF-7CAF-453C-8196-69337517474C}" destId="{A7BD24D0-4B4C-4FCA-85D3-2ABAE13FE2E5}" srcOrd="1" destOrd="0" presId="urn:microsoft.com/office/officeart/2005/8/layout/radial2"/>
    <dgm:cxn modelId="{660739B6-5204-47F8-A524-1418F7846295}" type="presParOf" srcId="{1D7AACAF-7CAF-453C-8196-69337517474C}" destId="{6B57AEB6-C101-4CF1-AD1B-C6B66138D552}" srcOrd="2" destOrd="0" presId="urn:microsoft.com/office/officeart/2005/8/layout/radial2"/>
    <dgm:cxn modelId="{1B29C4EC-1CC4-4FFC-ABA8-5340F3971D20}" type="presParOf" srcId="{6B57AEB6-C101-4CF1-AD1B-C6B66138D552}" destId="{E1256965-4A4B-45A8-A132-46B770ABB3FE}" srcOrd="0" destOrd="0" presId="urn:microsoft.com/office/officeart/2005/8/layout/radial2"/>
    <dgm:cxn modelId="{B8054B10-CB4C-41C7-BC02-2E5CCF87ED4C}" type="presParOf" srcId="{6B57AEB6-C101-4CF1-AD1B-C6B66138D552}" destId="{A8697B16-FA1B-4CC2-AEA6-B7DADD9EC7CC}" srcOrd="1" destOrd="0" presId="urn:microsoft.com/office/officeart/2005/8/layout/radial2"/>
    <dgm:cxn modelId="{D8156C8D-63A9-4C3C-B64E-321A3AA80C69}" type="presParOf" srcId="{1D7AACAF-7CAF-453C-8196-69337517474C}" destId="{E85A1775-778B-4BC7-98A0-CE1CC737F598}" srcOrd="3" destOrd="0" presId="urn:microsoft.com/office/officeart/2005/8/layout/radial2"/>
    <dgm:cxn modelId="{8C095420-4875-4BE4-864F-8473EE94C5C3}" type="presParOf" srcId="{1D7AACAF-7CAF-453C-8196-69337517474C}" destId="{637BF364-0A7A-4631-8EBF-AA24BE99E520}" srcOrd="4" destOrd="0" presId="urn:microsoft.com/office/officeart/2005/8/layout/radial2"/>
    <dgm:cxn modelId="{FDC8814D-8C67-42A6-B34C-5DA6832076E8}" type="presParOf" srcId="{637BF364-0A7A-4631-8EBF-AA24BE99E520}" destId="{350D0BC6-E393-4BDF-AFEE-2031465CEE40}" srcOrd="0" destOrd="0" presId="urn:microsoft.com/office/officeart/2005/8/layout/radial2"/>
    <dgm:cxn modelId="{05ED481A-162C-4310-9EAD-01A42E03C399}" type="presParOf" srcId="{637BF364-0A7A-4631-8EBF-AA24BE99E520}" destId="{10A8AE08-8EAF-4AD3-81CF-7AB6229C18F7}" srcOrd="1" destOrd="0" presId="urn:microsoft.com/office/officeart/2005/8/layout/radial2"/>
    <dgm:cxn modelId="{25DAFECB-1AE8-4B3C-A6AA-EEB51BA024AD}" type="presParOf" srcId="{1D7AACAF-7CAF-453C-8196-69337517474C}" destId="{66D5E8FF-7CE4-4BFB-B1CF-EC3EF4A9C171}" srcOrd="5" destOrd="0" presId="urn:microsoft.com/office/officeart/2005/8/layout/radial2"/>
    <dgm:cxn modelId="{896813DF-39DB-416E-88E2-42CB6F5A75A2}" type="presParOf" srcId="{1D7AACAF-7CAF-453C-8196-69337517474C}" destId="{7D78E612-A4D2-459A-AA3E-3846B80CCE88}" srcOrd="6" destOrd="0" presId="urn:microsoft.com/office/officeart/2005/8/layout/radial2"/>
    <dgm:cxn modelId="{CB480159-29FD-42F7-A721-F509B980C6B8}" type="presParOf" srcId="{7D78E612-A4D2-459A-AA3E-3846B80CCE88}" destId="{0A3ECC69-D674-4764-A009-E6187F9D9843}" srcOrd="0" destOrd="0" presId="urn:microsoft.com/office/officeart/2005/8/layout/radial2"/>
    <dgm:cxn modelId="{7E6DF3E9-787D-4901-AC21-E9D23EAC1DAC}" type="presParOf" srcId="{7D78E612-A4D2-459A-AA3E-3846B80CCE88}" destId="{BA53F3DE-3E1F-4642-86FF-67A2DAA4A0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5E8FF-7CE4-4BFB-B1CF-EC3EF4A9C171}">
      <dsp:nvSpPr>
        <dsp:cNvPr id="0" name=""/>
        <dsp:cNvSpPr/>
      </dsp:nvSpPr>
      <dsp:spPr>
        <a:xfrm rot="2617159">
          <a:off x="2940013" y="3851502"/>
          <a:ext cx="550890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550890" y="2575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A1775-778B-4BC7-98A0-CE1CC737F598}">
      <dsp:nvSpPr>
        <dsp:cNvPr id="0" name=""/>
        <dsp:cNvSpPr/>
      </dsp:nvSpPr>
      <dsp:spPr>
        <a:xfrm rot="3113">
          <a:off x="3016052" y="2774643"/>
          <a:ext cx="669981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669981" y="2575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D24D0-4B4C-4FCA-85D3-2ABAE13FE2E5}">
      <dsp:nvSpPr>
        <dsp:cNvPr id="0" name=""/>
        <dsp:cNvSpPr/>
      </dsp:nvSpPr>
      <dsp:spPr>
        <a:xfrm rot="19726472">
          <a:off x="2905468" y="1812852"/>
          <a:ext cx="1526709" cy="51503"/>
        </a:xfrm>
        <a:custGeom>
          <a:avLst/>
          <a:gdLst/>
          <a:ahLst/>
          <a:cxnLst/>
          <a:rect l="0" t="0" r="0" b="0"/>
          <a:pathLst>
            <a:path>
              <a:moveTo>
                <a:pt x="0" y="25751"/>
              </a:moveTo>
              <a:lnTo>
                <a:pt x="1526709" y="2575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24E3F-008E-4C44-A3DF-69D6094BAEDE}">
      <dsp:nvSpPr>
        <dsp:cNvPr id="0" name=""/>
        <dsp:cNvSpPr/>
      </dsp:nvSpPr>
      <dsp:spPr>
        <a:xfrm>
          <a:off x="921987" y="1617981"/>
          <a:ext cx="2324432" cy="2362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56965-4A4B-45A8-A132-46B770ABB3FE}">
      <dsp:nvSpPr>
        <dsp:cNvPr id="0" name=""/>
        <dsp:cNvSpPr/>
      </dsp:nvSpPr>
      <dsp:spPr>
        <a:xfrm>
          <a:off x="4150005" y="-51045"/>
          <a:ext cx="2090032" cy="19288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Arial" panose="020B0604020202020204" pitchFamily="34" charset="0"/>
              <a:cs typeface="Arial" panose="020B0604020202020204" pitchFamily="34" charset="0"/>
            </a:rPr>
            <a:t>Release of new technologies trigger increase of 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between app categories and apps.</a:t>
          </a:r>
          <a:endParaRPr lang="zh-C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6083" y="231428"/>
        <a:ext cx="1477876" cy="1363903"/>
      </dsp:txXfrm>
    </dsp:sp>
    <dsp:sp modelId="{A8697B16-FA1B-4CC2-AEA6-B7DADD9EC7CC}">
      <dsp:nvSpPr>
        <dsp:cNvPr id="0" name=""/>
        <dsp:cNvSpPr/>
      </dsp:nvSpPr>
      <dsp:spPr>
        <a:xfrm>
          <a:off x="5784064" y="-51045"/>
          <a:ext cx="3135048" cy="192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>
              <a:latin typeface="Arial" panose="020B0604020202020204" pitchFamily="34" charset="0"/>
              <a:cs typeface="Arial" panose="020B0604020202020204" pitchFamily="34" charset="0"/>
            </a:rPr>
            <a:t>Stakeholders can hold opportunity to extend market shares.</a:t>
          </a:r>
          <a:endParaRPr lang="zh-CN" alt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400" kern="1200" dirty="0"/>
        </a:p>
      </dsp:txBody>
      <dsp:txXfrm>
        <a:off x="5784064" y="-51045"/>
        <a:ext cx="3135048" cy="1928849"/>
      </dsp:txXfrm>
    </dsp:sp>
    <dsp:sp modelId="{350D0BC6-E393-4BDF-AFEE-2031465CEE40}">
      <dsp:nvSpPr>
        <dsp:cNvPr id="0" name=""/>
        <dsp:cNvSpPr/>
      </dsp:nvSpPr>
      <dsp:spPr>
        <a:xfrm>
          <a:off x="3686033" y="2026118"/>
          <a:ext cx="2053003" cy="15510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Opposing trends in usage diversity between app categories and apps</a:t>
          </a:r>
          <a:endParaRPr lang="zh-C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6688" y="2253259"/>
        <a:ext cx="1451693" cy="1096736"/>
      </dsp:txXfrm>
    </dsp:sp>
    <dsp:sp modelId="{10A8AE08-8EAF-4AD3-81CF-7AB6229C18F7}">
      <dsp:nvSpPr>
        <dsp:cNvPr id="0" name=""/>
        <dsp:cNvSpPr/>
      </dsp:nvSpPr>
      <dsp:spPr>
        <a:xfrm>
          <a:off x="5329349" y="2026118"/>
          <a:ext cx="3079505" cy="155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Developers should focus on small groups of users and meeting their personalized needs.</a:t>
          </a:r>
          <a:endParaRPr lang="zh-C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App market intermediaries should focus on the consistent requirements across mobile users instead of customized services.</a:t>
          </a:r>
          <a:endParaRPr lang="zh-C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349" y="2026118"/>
        <a:ext cx="3079505" cy="1551018"/>
      </dsp:txXfrm>
    </dsp:sp>
    <dsp:sp modelId="{0A3ECC69-D674-4764-A009-E6187F9D9843}">
      <dsp:nvSpPr>
        <dsp:cNvPr id="0" name=""/>
        <dsp:cNvSpPr/>
      </dsp:nvSpPr>
      <dsp:spPr>
        <a:xfrm>
          <a:off x="3079060" y="3830117"/>
          <a:ext cx="2069345" cy="18062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The fierce intra-category competition between apps causes an elimination stage of app usage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2109" y="4094638"/>
        <a:ext cx="1463247" cy="1277218"/>
      </dsp:txXfrm>
    </dsp:sp>
    <dsp:sp modelId="{BA53F3DE-3E1F-4642-86FF-67A2DAA4A008}">
      <dsp:nvSpPr>
        <dsp:cNvPr id="0" name=""/>
        <dsp:cNvSpPr/>
      </dsp:nvSpPr>
      <dsp:spPr>
        <a:xfrm>
          <a:off x="4718290" y="3830117"/>
          <a:ext cx="3104018" cy="180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App developers must improve the competitiveness of their apps, especially during the elimination stage</a:t>
          </a:r>
          <a:endParaRPr lang="zh-C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8290" y="3830117"/>
        <a:ext cx="3104018" cy="180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0B853-3037-4430-AF7C-267445ED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97143E-F6FB-4C21-8EFD-872006AA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2C3FF-FD93-40E3-BF8B-2B074CAB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E25E21-09B7-4FDD-AADB-9A4786BE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FDD394-5CE1-46A9-B5C2-8759A83A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33B11-2FF7-4CE9-B8DD-542890C7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0B14F5-C533-4F5C-9A09-14BCFB955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9DA71-4E87-42F1-A1EA-498D36D0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FD30CB-8890-4ED6-A49F-85E6A74A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E698B-BA87-42C6-98D6-C815AEAC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FEBD6C-D341-4022-84C7-064F9F88A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3C26E-7CFA-4533-BEFC-E9E85F502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CFA33-C71A-4E2D-809F-A71DD696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6B963F-44DE-4396-8B93-5DFBCF04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B12C5C-8610-4016-887B-0EEB743B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58BF24-50DF-4959-8560-291EA1E2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FBCF04-ABA1-4588-BC9E-C4FD9CD8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E60A09-F776-44C2-9D20-1A785EED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81AD69-C4EB-4E44-8D9C-C266A995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144D7-2F10-4385-B835-279AFA27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4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1A5F0-C98A-40CA-B4F1-1C58F158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300A1-F73A-4366-9505-4DBFDE74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7105D1-468F-4296-8C5F-4779882E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2AFD05-06BE-4EAC-9CB6-AC2B1468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635A6A-0948-4335-A6FB-FCC3F22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7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9BFE4-A1AC-43EE-9E4B-600D2096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DF5E23-0C40-4BD2-9AB4-715CE48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61D156-03F5-4F6E-88A6-C3356684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D19EA1-484C-4031-B8EB-FCEC9116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2FCF28-59D4-4E5D-B653-8A2C0199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6B1119-D722-4A43-8F65-9213040C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6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2389D-0E7B-4A0F-8DBE-FE8E6A61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0F21CC-815A-4769-883C-3020682D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A5EF89-53C4-4113-AD2B-F83A0CE1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6E09D1-A842-42CC-9360-066FD9F7B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AD9B11-FA64-4B68-860D-A48FBE6B6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4AA21B-B1E3-42E4-BC5A-7082DF95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85ADD3-C499-44B6-A3AF-41EBD532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3BB49A-71DD-4605-B1F4-ADDA921C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0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0D442-77CB-4619-9934-A66832EA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448CDB-519E-40B7-9900-624D5B21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F60AD6-8B31-4496-B99D-D427329C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6FCABC-52FA-43CA-B585-9FE3233A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61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E74881-5EAE-4294-A07B-220AA9BA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83C4AC-1813-4A4A-9CE1-0B526E5E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D3F0E7-141B-450A-872A-32E6681B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0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D97AD-812D-4730-BE22-058FABC5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EE0673-E895-4C5C-9F94-00D49072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DAB03-E1F5-4434-888C-D6CA505DF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570B10-F9BA-4737-AD53-51B99138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AB08B5-9D33-457B-8DD5-1E862DF9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C04725-80CB-4D42-947B-326A9385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958AD-301F-439B-AB5C-DB852616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F6E9FB-70F9-4B5E-A861-23BBE3BA1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67E85A-F98A-4271-B4A2-3F44792C1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7CDC22-CF20-41F0-9B01-4526904F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17BF-7288-4DDC-A7F9-898AA38A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8514F-985C-429C-BCC9-E54A745D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79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2E69C-1C12-45E1-8EDB-B19CAF85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90705B-46FC-43A9-9373-C9EDDF67B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CDDACA-2A79-4A35-AE17-F3294075E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3E2B-79E0-47B6-87A3-F0DE7F5E1467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594AE-261F-4F06-89AE-163F3F548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4C97A8-BFC4-42F8-A959-3076ECA7E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7A75-C15F-4FD2-92D5-0711262055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F4E1897-5CD6-46C3-97FF-68AB285E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altLang="zh-CN" sz="33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"What Apps Did You Use?": Understanding the Long-term Evolution of Mobile App Usage</a:t>
            </a:r>
            <a:endParaRPr lang="zh-CN" altLang="en-US" sz="33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EC4F20-76CA-4271-80A5-3F5BAEA8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4286385"/>
            <a:ext cx="6105194" cy="68207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Qiaochu Song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altLang="zh-CN" sz="3400" b="1" dirty="0">
                <a:latin typeface="Arial" panose="020B0604020202020204" pitchFamily="34" charset="0"/>
                <a:cs typeface="Arial" panose="020B0604020202020204" pitchFamily="34" charset="0"/>
              </a:rPr>
              <a:t>Popularity of App Categories</a:t>
            </a:r>
            <a:endParaRPr lang="zh-CN" alt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ea typeface="等线" panose="02010600030101010101" pitchFamily="2" charset="-122"/>
              </a:rPr>
              <a:t>Growth of popularity: the popularity of the app category increases.</a:t>
            </a: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Plateau of popularity: the popularity of the app category tends to be stable.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BC5E6A-9544-41C2-9F4C-05A3CE8C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332678"/>
            <a:ext cx="10917936" cy="3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Popularity of App Usage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773765"/>
            <a:ext cx="5473531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2200" dirty="0">
                <a:latin typeface="Arial" panose="020B0604020202020204" pitchFamily="34" charset="0"/>
              </a:rPr>
              <a:t>From 2012-2017, shows a typical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</a:rPr>
              <a:t>pareto effect </a:t>
            </a:r>
            <a:r>
              <a:rPr lang="en-US" altLang="zh-CN" sz="2200" dirty="0">
                <a:latin typeface="Arial" panose="020B0604020202020204" pitchFamily="34" charset="0"/>
              </a:rPr>
              <a:t>for app usage.</a:t>
            </a:r>
          </a:p>
          <a:p>
            <a:pPr marL="0" indent="0">
              <a:buNone/>
            </a:pPr>
            <a:r>
              <a:rPr lang="en-US" altLang="zh-CN" sz="2200" dirty="0">
                <a:latin typeface="Arial" panose="020B0604020202020204" pitchFamily="34" charset="0"/>
              </a:rPr>
              <a:t>(Over 80% of apps have less than 0.01 popularity in 2012, while this number increased to 90% by 2017.) </a:t>
            </a:r>
          </a:p>
          <a:p>
            <a:pPr marL="0" indent="0">
              <a:buNone/>
            </a:pPr>
            <a:r>
              <a:rPr lang="en-US" altLang="zh-CN" sz="2200" dirty="0">
                <a:latin typeface="Arial" panose="020B0604020202020204" pitchFamily="34" charset="0"/>
              </a:rPr>
              <a:t>The app market is still governed by a small number of dominating apps. </a:t>
            </a:r>
            <a:endParaRPr lang="en-US" altLang="zh-CN" sz="2200" dirty="0"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8F69CD-1E54-4ADF-AB23-DB56450F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94" y="1263313"/>
            <a:ext cx="5314570" cy="43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BC202C-BA7C-4A52-9646-8C0E6447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App Categories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AC7B20-4CAB-4ADB-9C88-7D6867A4DE19}"/>
              </a:ext>
            </a:extLst>
          </p:cNvPr>
          <p:cNvSpPr txBox="1"/>
          <p:nvPr/>
        </p:nvSpPr>
        <p:spPr>
          <a:xfrm>
            <a:off x="630936" y="2902940"/>
            <a:ext cx="372939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Increases from the year 2012 to 2014.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ended to be stable from 2014 to 2017.</a:t>
            </a: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1F74E3-11AD-4B5E-91AC-B36B38B42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108" y="1358338"/>
            <a:ext cx="6903720" cy="30892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38F4CF1-1162-4643-9596-F1098F2ED375}"/>
              </a:ext>
            </a:extLst>
          </p:cNvPr>
          <p:cNvSpPr txBox="1"/>
          <p:nvPr/>
        </p:nvSpPr>
        <p:spPr>
          <a:xfrm>
            <a:off x="850373" y="49657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等线" panose="02010600030101010101" pitchFamily="2" charset="-122"/>
              </a:rPr>
              <a:t>S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uggested a robust app ecosystem had formed.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986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BC202C-BA7C-4A52-9646-8C0E6447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App Usage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AC7B20-4CAB-4ADB-9C88-7D6867A4DE19}"/>
              </a:ext>
            </a:extLst>
          </p:cNvPr>
          <p:cNvSpPr txBox="1"/>
          <p:nvPr/>
        </p:nvSpPr>
        <p:spPr>
          <a:xfrm>
            <a:off x="643278" y="2902940"/>
            <a:ext cx="470306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Compared with app categories, the correlations of apps in the same category is much lower, and most are below0.2.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8F4CF1-1162-4643-9596-F1098F2ED375}"/>
              </a:ext>
            </a:extLst>
          </p:cNvPr>
          <p:cNvSpPr txBox="1"/>
          <p:nvPr/>
        </p:nvSpPr>
        <p:spPr>
          <a:xfrm>
            <a:off x="936288" y="4257490"/>
            <a:ext cx="44959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Reason: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等线" panose="02010600030101010101" pitchFamily="2" charset="-122"/>
              </a:rPr>
              <a:t>T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he intra-category competition leads to the occurrence of an </a:t>
            </a:r>
            <a:r>
              <a:rPr lang="en-US" altLang="zh-CN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等线" panose="02010600030101010101" pitchFamily="2" charset="-122"/>
              </a:rPr>
              <a:t>elimination stage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and a decrease in the correlations of apps.</a:t>
            </a:r>
            <a:endParaRPr lang="zh-CN" altLang="en-US" sz="2000" dirty="0"/>
          </a:p>
        </p:txBody>
      </p:sp>
      <p:pic>
        <p:nvPicPr>
          <p:cNvPr id="4" name="图片 3" descr="图形用户界面, 图表, 折线图, 散点图&#10;&#10;描述已自动生成">
            <a:extLst>
              <a:ext uri="{FF2B5EF4-FFF2-40B4-BE49-F238E27FC236}">
                <a16:creationId xmlns:a16="http://schemas.microsoft.com/office/drawing/2014/main" id="{DE26FB2A-5F26-4988-A9E8-F063FD5DC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92" y="684618"/>
            <a:ext cx="5292315" cy="56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CFBE2-D828-413F-B720-77E71E5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Provide Insight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6D8081D8-C09C-4302-B65E-9255DAC6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448080"/>
              </p:ext>
            </p:extLst>
          </p:nvPr>
        </p:nvGraphicFramePr>
        <p:xfrm>
          <a:off x="1066800" y="719666"/>
          <a:ext cx="9304867" cy="553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03DA2647-C16E-4565-8B62-D3858C61FB9D}"/>
              </a:ext>
            </a:extLst>
          </p:cNvPr>
          <p:cNvSpPr txBox="1"/>
          <p:nvPr/>
        </p:nvSpPr>
        <p:spPr>
          <a:xfrm>
            <a:off x="2463800" y="3198167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1272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D2DE75F-E1B8-4916-807B-1251B3AD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10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7E8F3C-A773-4A04-ADEA-388A3CED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E36B5-760C-467E-8B68-F48A1D16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22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Q: How mobile apps usage evolves over the long-term period?</a:t>
            </a:r>
          </a:p>
          <a:p>
            <a:pPr marL="0" indent="0">
              <a:buNone/>
            </a:pPr>
            <a:endParaRPr lang="zh-CN" altLang="zh-CN" sz="2200" kern="100" dirty="0">
              <a:solidFill>
                <a:srgbClr val="FFFF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200" dirty="0">
              <a:solidFill>
                <a:srgbClr val="FFFF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168EE9-33FF-421A-B376-DAEF7594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4454027"/>
            <a:ext cx="10917936" cy="13374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EE7268C-8C34-49AE-AC23-5283BA621904}"/>
              </a:ext>
            </a:extLst>
          </p:cNvPr>
          <p:cNvSpPr txBox="1"/>
          <p:nvPr/>
        </p:nvSpPr>
        <p:spPr>
          <a:xfrm>
            <a:off x="996902" y="2227561"/>
            <a:ext cx="45307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Study on both level:</a:t>
            </a:r>
          </a:p>
          <a:p>
            <a:pPr>
              <a:spcAft>
                <a:spcPts val="600"/>
              </a:spcAft>
            </a:pP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Macro-level :  app category</a:t>
            </a:r>
          </a:p>
          <a:p>
            <a:pPr>
              <a:spcAft>
                <a:spcPts val="600"/>
              </a:spcAft>
            </a:pPr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Micro-level : individual apps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5EA527-F89B-41B7-9CF8-913D0081FAAA}"/>
              </a:ext>
            </a:extLst>
          </p:cNvPr>
          <p:cNvSpPr txBox="1"/>
          <p:nvPr/>
        </p:nvSpPr>
        <p:spPr>
          <a:xfrm>
            <a:off x="6362159" y="2225579"/>
            <a:ext cx="49953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1,465 long-term users</a:t>
            </a:r>
          </a:p>
          <a:p>
            <a:pPr>
              <a:spcAft>
                <a:spcPts val="600"/>
              </a:spcAft>
            </a:pPr>
            <a:endParaRPr lang="en-US" altLang="zh-CN" sz="2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12,457,867 records starting from January 2012 to December 2017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301DC0C8-52E4-4DF5-B95A-8B717D9B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83930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long-term usage evolution of app-categories and apps shows different processes.</a:t>
            </a:r>
            <a:br>
              <a:rPr lang="en-US" altLang="zh-CN" sz="3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32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Number of App Categories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263"/>
            <a:ext cx="10515600" cy="65669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one (2012-2014): the number of app categories increased significantly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D9BBA929-6EC5-452D-A14B-0736A8DB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46" y="1925991"/>
            <a:ext cx="8151235" cy="412270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FAFFC89-5C92-418C-A17D-850D264F4DA3}"/>
              </a:ext>
            </a:extLst>
          </p:cNvPr>
          <p:cNvCxnSpPr/>
          <p:nvPr/>
        </p:nvCxnSpPr>
        <p:spPr>
          <a:xfrm flipH="1">
            <a:off x="8030219" y="2165684"/>
            <a:ext cx="1116000" cy="900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DDFBF74-3508-4E6B-BE3E-0E877E4D26A8}"/>
              </a:ext>
            </a:extLst>
          </p:cNvPr>
          <p:cNvCxnSpPr/>
          <p:nvPr/>
        </p:nvCxnSpPr>
        <p:spPr>
          <a:xfrm>
            <a:off x="3561347" y="3429000"/>
            <a:ext cx="55689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Number of App Categories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263"/>
            <a:ext cx="10515600" cy="65669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one (2012-2014): the number of app categories increased significantly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片包含 图表&#10;&#10;描述已自动生成">
            <a:extLst>
              <a:ext uri="{FF2B5EF4-FFF2-40B4-BE49-F238E27FC236}">
                <a16:creationId xmlns:a16="http://schemas.microsoft.com/office/drawing/2014/main" id="{BC5E396F-ABBC-47C6-BEDB-110FD104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07" y="1945640"/>
            <a:ext cx="4801467" cy="36735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6840AA-185E-4001-82CE-35D347AC0EB3}"/>
              </a:ext>
            </a:extLst>
          </p:cNvPr>
          <p:cNvSpPr txBox="1"/>
          <p:nvPr/>
        </p:nvSpPr>
        <p:spPr>
          <a:xfrm>
            <a:off x="6407955" y="2281052"/>
            <a:ext cx="53695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Reason:</a:t>
            </a:r>
          </a:p>
          <a:p>
            <a:r>
              <a:rPr lang="en-US" altLang="zh-CN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he development of the mobile network</a:t>
            </a:r>
            <a:r>
              <a:rPr lang="en-US" altLang="zh-CN" sz="24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等线" panose="02010600030101010101" pitchFamily="2" charset="-122"/>
              </a:rPr>
              <a:t>B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y 2014, around 30% of users were using the 4G network and the proportion keep growing steadily.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The mobile network not limit the usage of latency-sensitive and data consuming applications anymore.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areer for Hardware and Networking : Difference between 2G,3G,4G,VoLTE">
            <a:extLst>
              <a:ext uri="{FF2B5EF4-FFF2-40B4-BE49-F238E27FC236}">
                <a16:creationId xmlns:a16="http://schemas.microsoft.com/office/drawing/2014/main" id="{830DFE59-AEB5-4E6C-B5A8-6A77403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1" y="1809399"/>
            <a:ext cx="4975099" cy="42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Number of App Categories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263"/>
            <a:ext cx="10515600" cy="65669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two (2014-2017):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the number of app categories remained stable over time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D9BBA929-6EC5-452D-A14B-0736A8DB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46" y="1925991"/>
            <a:ext cx="8151235" cy="412270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FAFFC89-5C92-418C-A17D-850D264F4DA3}"/>
              </a:ext>
            </a:extLst>
          </p:cNvPr>
          <p:cNvCxnSpPr>
            <a:cxnSpLocks/>
          </p:cNvCxnSpPr>
          <p:nvPr/>
        </p:nvCxnSpPr>
        <p:spPr>
          <a:xfrm flipH="1">
            <a:off x="8298351" y="3447907"/>
            <a:ext cx="941901" cy="312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DDFBF74-3508-4E6B-BE3E-0E877E4D26A8}"/>
              </a:ext>
            </a:extLst>
          </p:cNvPr>
          <p:cNvCxnSpPr>
            <a:cxnSpLocks/>
          </p:cNvCxnSpPr>
          <p:nvPr/>
        </p:nvCxnSpPr>
        <p:spPr>
          <a:xfrm>
            <a:off x="3884481" y="3525253"/>
            <a:ext cx="28875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2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Number of Used Apps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37"/>
            <a:ext cx="10515600" cy="1618447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one (2012-2014):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users increased the number of apps used on their smartphone, consistent with the macro-level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two (2014-2017):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the number of apps used by each user decreased year by year, which significantly different to macro-level.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:a16="http://schemas.microsoft.com/office/drawing/2014/main" id="{B8DD499B-523A-4D6A-8B80-69111A9D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3" y="3175080"/>
            <a:ext cx="11551434" cy="25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箱线图&#10;&#10;描述已自动生成">
            <a:extLst>
              <a:ext uri="{FF2B5EF4-FFF2-40B4-BE49-F238E27FC236}">
                <a16:creationId xmlns:a16="http://schemas.microsoft.com/office/drawing/2014/main" id="{1C820A48-56A8-4548-ACDC-B47C1986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" y="2006292"/>
            <a:ext cx="5136339" cy="36968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Diversity of App-category Usage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537"/>
            <a:ext cx="9852717" cy="99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ea typeface="等线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he average value shows a downtrend, suggests that the diversity for app-category usage declined, and users' requirements for smartphone functions tend to be consistent.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FAFFC89-5C92-418C-A17D-850D264F4DA3}"/>
              </a:ext>
            </a:extLst>
          </p:cNvPr>
          <p:cNvCxnSpPr>
            <a:cxnSpLocks/>
          </p:cNvCxnSpPr>
          <p:nvPr/>
        </p:nvCxnSpPr>
        <p:spPr>
          <a:xfrm flipH="1">
            <a:off x="3341341" y="3293925"/>
            <a:ext cx="8525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783BA16-AE37-4F4E-9942-9117B620405E}"/>
              </a:ext>
            </a:extLst>
          </p:cNvPr>
          <p:cNvSpPr txBox="1"/>
          <p:nvPr/>
        </p:nvSpPr>
        <p:spPr>
          <a:xfrm>
            <a:off x="6096000" y="2494575"/>
            <a:ext cx="5369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Reason:</a:t>
            </a:r>
            <a:endParaRPr lang="en-US" altLang="zh-CN" sz="2400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the development of technologies cause more app </a:t>
            </a:r>
            <a:r>
              <a:rPr lang="en-US" altLang="zh-CN" dirty="0" err="1">
                <a:latin typeface="Arial" panose="020B0604020202020204" pitchFamily="34" charset="0"/>
              </a:rPr>
              <a:t>categorise</a:t>
            </a:r>
            <a:r>
              <a:rPr lang="en-US" altLang="zh-CN" dirty="0">
                <a:latin typeface="Arial" panose="020B0604020202020204" pitchFamily="34" charset="0"/>
              </a:rPr>
              <a:t> to become popular, users use similar app </a:t>
            </a:r>
            <a:r>
              <a:rPr lang="en-US" altLang="zh-CN" dirty="0" err="1">
                <a:latin typeface="Arial" panose="020B0604020202020204" pitchFamily="34" charset="0"/>
              </a:rPr>
              <a:t>categorise</a:t>
            </a:r>
            <a:r>
              <a:rPr lang="en-US" altLang="zh-CN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The ecosystem pushes mobile users to use similar app categories.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箱线图&#10;&#10;描述已自动生成">
            <a:extLst>
              <a:ext uri="{FF2B5EF4-FFF2-40B4-BE49-F238E27FC236}">
                <a16:creationId xmlns:a16="http://schemas.microsoft.com/office/drawing/2014/main" id="{1C820A48-56A8-4548-ACDC-B47C1986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8" y="2006292"/>
            <a:ext cx="5136339" cy="36968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5F80E8A-4C76-43E1-BC66-A2E792D5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Diversity of App Usage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82EC9A-C3D3-4947-B026-8393505B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651"/>
            <a:ext cx="9969595" cy="999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ea typeface="等线" panose="02010600030101010101" pitchFamily="2" charset="-122"/>
              </a:rPr>
              <a:t>T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he average distance increased. The trend is opposite to the app category at the macro-level. </a:t>
            </a:r>
          </a:p>
          <a:p>
            <a:pPr marL="0" indent="0"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At the micro-level, mobile users have different preferences and use more various apps.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41E1D9-3F16-43D1-9DF9-23A07EDC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07" y="2006292"/>
            <a:ext cx="5046388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575</Words>
  <Application>Microsoft Office PowerPoint</Application>
  <PresentationFormat>宽屏</PresentationFormat>
  <Paragraphs>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"What Apps Did You Use?": Understanding the Long-term Evolution of Mobile App Usage</vt:lpstr>
      <vt:lpstr>Introduction</vt:lpstr>
      <vt:lpstr>The long-term usage evolution of app-categories and apps shows different processes. </vt:lpstr>
      <vt:lpstr>Number of App Categories</vt:lpstr>
      <vt:lpstr>Number of App Categories</vt:lpstr>
      <vt:lpstr>Number of App Categories</vt:lpstr>
      <vt:lpstr>Number of Used Apps</vt:lpstr>
      <vt:lpstr>Diversity of App-category Usage</vt:lpstr>
      <vt:lpstr>Diversity of App Usage</vt:lpstr>
      <vt:lpstr>Popularity of App Categories</vt:lpstr>
      <vt:lpstr>Popularity of App Usage</vt:lpstr>
      <vt:lpstr>Correlations of App Categories</vt:lpstr>
      <vt:lpstr>Correlations of App Usage</vt:lpstr>
      <vt:lpstr>Provide Insight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"What Apps Did You Use?": Understanding the Long-term Evolution of Mobile App Usage</dc:title>
  <dc:creator>Qiaochu Song</dc:creator>
  <cp:lastModifiedBy>Qiaochu Song</cp:lastModifiedBy>
  <cp:revision>27</cp:revision>
  <dcterms:created xsi:type="dcterms:W3CDTF">2021-05-11T11:19:12Z</dcterms:created>
  <dcterms:modified xsi:type="dcterms:W3CDTF">2021-05-11T20:26:30Z</dcterms:modified>
</cp:coreProperties>
</file>