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media/image28.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22"/>
  </p:notesMasterIdLst>
  <p:sldIdLst>
    <p:sldId id="291" r:id="rId2"/>
    <p:sldId id="258" r:id="rId3"/>
    <p:sldId id="260" r:id="rId4"/>
    <p:sldId id="283" r:id="rId5"/>
    <p:sldId id="284" r:id="rId6"/>
    <p:sldId id="292" r:id="rId7"/>
    <p:sldId id="293" r:id="rId8"/>
    <p:sldId id="261" r:id="rId9"/>
    <p:sldId id="262" r:id="rId10"/>
    <p:sldId id="263" r:id="rId11"/>
    <p:sldId id="264" r:id="rId12"/>
    <p:sldId id="268" r:id="rId13"/>
    <p:sldId id="269" r:id="rId14"/>
    <p:sldId id="270" r:id="rId15"/>
    <p:sldId id="280" r:id="rId16"/>
    <p:sldId id="295" r:id="rId17"/>
    <p:sldId id="298" r:id="rId18"/>
    <p:sldId id="296" r:id="rId19"/>
    <p:sldId id="287" r:id="rId20"/>
    <p:sldId id="29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1F8"/>
    <a:srgbClr val="FF5D50"/>
    <a:srgbClr val="FF6951"/>
    <a:srgbClr val="FF7551"/>
    <a:srgbClr val="FF9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31" autoAdjust="0"/>
    <p:restoredTop sz="94660"/>
  </p:normalViewPr>
  <p:slideViewPr>
    <p:cSldViewPr snapToGrid="0">
      <p:cViewPr varScale="1">
        <p:scale>
          <a:sx n="91" d="100"/>
          <a:sy n="91" d="100"/>
        </p:scale>
        <p:origin x="108" y="58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B7-4EF3-AD99-CEDB3EAEB6A5}"/>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2FB7-4EF3-AD99-CEDB3EAEB6A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FB7-4EF3-AD99-CEDB3EAEB6A5}"/>
              </c:ext>
            </c:extLst>
          </c:dPt>
          <c:cat>
            <c:strRef>
              <c:f>Sheet1!$A$2:$A$4</c:f>
              <c:strCache>
                <c:ptCount val="3"/>
                <c:pt idx="0">
                  <c:v>Yes</c:v>
                </c:pt>
                <c:pt idx="1">
                  <c:v>No</c:v>
                </c:pt>
                <c:pt idx="2">
                  <c:v>Depends</c:v>
                </c:pt>
              </c:strCache>
            </c:strRef>
          </c:cat>
          <c:val>
            <c:numRef>
              <c:f>Sheet1!$B$2:$B$4</c:f>
              <c:numCache>
                <c:formatCode>General</c:formatCode>
                <c:ptCount val="3"/>
                <c:pt idx="0">
                  <c:v>20</c:v>
                </c:pt>
                <c:pt idx="1">
                  <c:v>53</c:v>
                </c:pt>
                <c:pt idx="2">
                  <c:v>27</c:v>
                </c:pt>
              </c:numCache>
            </c:numRef>
          </c:val>
          <c:extLst>
            <c:ext xmlns:c16="http://schemas.microsoft.com/office/drawing/2014/chart" uri="{C3380CC4-5D6E-409C-BE32-E72D297353CC}">
              <c16:uniqueId val="{00000006-2FB7-4EF3-AD99-CEDB3EAEB6A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AEB-4C14-9D94-A5231A5D775C}"/>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BAEB-4C14-9D94-A5231A5D775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AEB-4C14-9D94-A5231A5D775C}"/>
              </c:ext>
            </c:extLst>
          </c:dPt>
          <c:cat>
            <c:strRef>
              <c:f>Sheet1!$A$2:$A$4</c:f>
              <c:strCache>
                <c:ptCount val="2"/>
                <c:pt idx="0">
                  <c:v>Yes</c:v>
                </c:pt>
                <c:pt idx="1">
                  <c:v>No</c:v>
                </c:pt>
              </c:strCache>
            </c:strRef>
          </c:cat>
          <c:val>
            <c:numRef>
              <c:f>Sheet1!$B$2:$B$4</c:f>
              <c:numCache>
                <c:formatCode>General</c:formatCode>
                <c:ptCount val="3"/>
                <c:pt idx="0">
                  <c:v>77</c:v>
                </c:pt>
                <c:pt idx="1">
                  <c:v>26</c:v>
                </c:pt>
              </c:numCache>
            </c:numRef>
          </c:val>
          <c:extLst>
            <c:ext xmlns:c16="http://schemas.microsoft.com/office/drawing/2014/chart" uri="{C3380CC4-5D6E-409C-BE32-E72D297353CC}">
              <c16:uniqueId val="{00000006-BAEB-4C14-9D94-A5231A5D775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85E-4D08-9449-FC4C67387623}"/>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A85E-4D08-9449-FC4C6738762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85E-4D08-9449-FC4C67387623}"/>
              </c:ext>
            </c:extLst>
          </c:dPt>
          <c:cat>
            <c:strRef>
              <c:f>Sheet1!$A$2:$A$4</c:f>
              <c:strCache>
                <c:ptCount val="2"/>
                <c:pt idx="0">
                  <c:v>Yes</c:v>
                </c:pt>
                <c:pt idx="1">
                  <c:v>No</c:v>
                </c:pt>
              </c:strCache>
            </c:strRef>
          </c:cat>
          <c:val>
            <c:numRef>
              <c:f>Sheet1!$B$2:$B$4</c:f>
              <c:numCache>
                <c:formatCode>General</c:formatCode>
                <c:ptCount val="3"/>
                <c:pt idx="0">
                  <c:v>74</c:v>
                </c:pt>
                <c:pt idx="1">
                  <c:v>26</c:v>
                </c:pt>
              </c:numCache>
            </c:numRef>
          </c:val>
          <c:extLst>
            <c:ext xmlns:c16="http://schemas.microsoft.com/office/drawing/2014/chart" uri="{C3380CC4-5D6E-409C-BE32-E72D297353CC}">
              <c16:uniqueId val="{00000006-A85E-4D08-9449-FC4C6738762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CD-4F44-A258-5F714EBE627B}"/>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DECD-4F44-A258-5F714EBE62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ECD-4F44-A258-5F714EBE627B}"/>
              </c:ext>
            </c:extLst>
          </c:dPt>
          <c:cat>
            <c:strRef>
              <c:f>Sheet1!$A$2:$A$4</c:f>
              <c:strCache>
                <c:ptCount val="2"/>
                <c:pt idx="0">
                  <c:v>Yes</c:v>
                </c:pt>
                <c:pt idx="1">
                  <c:v>No</c:v>
                </c:pt>
              </c:strCache>
            </c:strRef>
          </c:cat>
          <c:val>
            <c:numRef>
              <c:f>Sheet1!$B$2:$B$4</c:f>
              <c:numCache>
                <c:formatCode>General</c:formatCode>
                <c:ptCount val="3"/>
                <c:pt idx="0">
                  <c:v>74</c:v>
                </c:pt>
                <c:pt idx="1">
                  <c:v>26</c:v>
                </c:pt>
              </c:numCache>
            </c:numRef>
          </c:val>
          <c:extLst>
            <c:ext xmlns:c16="http://schemas.microsoft.com/office/drawing/2014/chart" uri="{C3380CC4-5D6E-409C-BE32-E72D297353CC}">
              <c16:uniqueId val="{00000006-DECD-4F44-A258-5F714EBE62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列1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64-4EA0-86BC-1882140CC989}"/>
              </c:ext>
            </c:extLst>
          </c:dPt>
          <c:dPt>
            <c:idx val="1"/>
            <c:bubble3D val="0"/>
            <c:spPr>
              <a:solidFill>
                <a:schemeClr val="accent5">
                  <a:lumMod val="60000"/>
                  <a:lumOff val="40000"/>
                </a:schemeClr>
              </a:solidFill>
              <a:ln w="19050">
                <a:solidFill>
                  <a:schemeClr val="lt1"/>
                </a:solidFill>
              </a:ln>
              <a:effectLst/>
            </c:spPr>
            <c:extLst>
              <c:ext xmlns:c16="http://schemas.microsoft.com/office/drawing/2014/chart" uri="{C3380CC4-5D6E-409C-BE32-E72D297353CC}">
                <c16:uniqueId val="{00000003-FA64-4EA0-86BC-1882140CC98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A64-4EA0-86BC-1882140CC989}"/>
              </c:ext>
            </c:extLst>
          </c:dPt>
          <c:cat>
            <c:strRef>
              <c:f>Sheet1!$A$2:$A$4</c:f>
              <c:strCache>
                <c:ptCount val="2"/>
                <c:pt idx="0">
                  <c:v>Yes</c:v>
                </c:pt>
                <c:pt idx="1">
                  <c:v>No</c:v>
                </c:pt>
              </c:strCache>
            </c:strRef>
          </c:cat>
          <c:val>
            <c:numRef>
              <c:f>Sheet1!$B$2:$B$4</c:f>
              <c:numCache>
                <c:formatCode>General</c:formatCode>
                <c:ptCount val="3"/>
                <c:pt idx="0">
                  <c:v>86</c:v>
                </c:pt>
                <c:pt idx="1">
                  <c:v>16</c:v>
                </c:pt>
              </c:numCache>
            </c:numRef>
          </c:val>
          <c:extLst>
            <c:ext xmlns:c16="http://schemas.microsoft.com/office/drawing/2014/chart" uri="{C3380CC4-5D6E-409C-BE32-E72D297353CC}">
              <c16:uniqueId val="{00000006-FA64-4EA0-86BC-1882140CC9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0.51522</cdr:x>
      <cdr:y>0.13904</cdr:y>
    </cdr:from>
    <cdr:to>
      <cdr:x>0.75363</cdr:x>
      <cdr:y>0.46235</cdr:y>
    </cdr:to>
    <cdr:sp macro="" textlink="">
      <cdr:nvSpPr>
        <cdr:cNvPr id="2" name="文本框 1">
          <a:extLst xmlns:a="http://schemas.openxmlformats.org/drawingml/2006/main">
            <a:ext uri="{FF2B5EF4-FFF2-40B4-BE49-F238E27FC236}">
              <a16:creationId xmlns:a16="http://schemas.microsoft.com/office/drawing/2014/main" id="{D46CC126-A644-4E9C-8ED4-FB36F9355EDA}"/>
            </a:ext>
          </a:extLst>
        </cdr:cNvPr>
        <cdr:cNvSpPr txBox="1"/>
      </cdr:nvSpPr>
      <cdr:spPr>
        <a:xfrm xmlns:a="http://schemas.openxmlformats.org/drawingml/2006/main">
          <a:off x="1269199" y="271042"/>
          <a:ext cx="587303" cy="630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400" dirty="0"/>
            <a:t>Yes</a:t>
          </a:r>
        </a:p>
        <a:p xmlns:a="http://schemas.openxmlformats.org/drawingml/2006/main">
          <a:r>
            <a:rPr lang="en-US" altLang="zh-CN" sz="1400" dirty="0"/>
            <a:t>27%</a:t>
          </a:r>
          <a:endParaRPr lang="zh-CN" altLang="en-US" sz="1400" dirty="0"/>
        </a:p>
      </cdr:txBody>
    </cdr:sp>
  </cdr:relSizeAnchor>
  <cdr:relSizeAnchor xmlns:cdr="http://schemas.openxmlformats.org/drawingml/2006/chartDrawing">
    <cdr:from>
      <cdr:x>0.41939</cdr:x>
      <cdr:y>0.58841</cdr:y>
    </cdr:from>
    <cdr:to>
      <cdr:x>0.5806</cdr:x>
      <cdr:y>0.92883</cdr:y>
    </cdr:to>
    <cdr:sp macro="" textlink="">
      <cdr:nvSpPr>
        <cdr:cNvPr id="3" name="文本框 2">
          <a:extLst xmlns:a="http://schemas.openxmlformats.org/drawingml/2006/main">
            <a:ext uri="{FF2B5EF4-FFF2-40B4-BE49-F238E27FC236}">
              <a16:creationId xmlns:a16="http://schemas.microsoft.com/office/drawing/2014/main" id="{D595282F-9921-44AA-8258-8B6352966A7A}"/>
            </a:ext>
          </a:extLst>
        </cdr:cNvPr>
        <cdr:cNvSpPr txBox="1"/>
      </cdr:nvSpPr>
      <cdr:spPr>
        <a:xfrm xmlns:a="http://schemas.openxmlformats.org/drawingml/2006/main">
          <a:off x="1033144" y="1147023"/>
          <a:ext cx="397127" cy="66360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zh-CN" sz="1400" dirty="0"/>
            <a:t>No</a:t>
          </a:r>
        </a:p>
        <a:p xmlns:a="http://schemas.openxmlformats.org/drawingml/2006/main">
          <a:r>
            <a:rPr lang="en-US" altLang="zh-CN" sz="1400" dirty="0"/>
            <a:t>53%</a:t>
          </a:r>
          <a:endParaRPr lang="zh-CN" altLang="en-US" sz="1400" dirty="0"/>
        </a:p>
      </cdr:txBody>
    </cdr:sp>
  </cdr:relSizeAnchor>
  <cdr:relSizeAnchor xmlns:cdr="http://schemas.openxmlformats.org/drawingml/2006/chartDrawing">
    <cdr:from>
      <cdr:x>0.19847</cdr:x>
      <cdr:y>0.2137</cdr:y>
    </cdr:from>
    <cdr:to>
      <cdr:x>0.50121</cdr:x>
      <cdr:y>0.68278</cdr:y>
    </cdr:to>
    <cdr:sp macro="" textlink="">
      <cdr:nvSpPr>
        <cdr:cNvPr id="4" name="文本框 3">
          <a:extLst xmlns:a="http://schemas.openxmlformats.org/drawingml/2006/main">
            <a:ext uri="{FF2B5EF4-FFF2-40B4-BE49-F238E27FC236}">
              <a16:creationId xmlns:a16="http://schemas.microsoft.com/office/drawing/2014/main" id="{E6F67DCA-3DC7-4A6D-B56F-26C8DB5E03F6}"/>
            </a:ext>
          </a:extLst>
        </cdr:cNvPr>
        <cdr:cNvSpPr txBox="1"/>
      </cdr:nvSpPr>
      <cdr:spPr>
        <a:xfrm xmlns:a="http://schemas.openxmlformats.org/drawingml/2006/main">
          <a:off x="488910" y="416582"/>
          <a:ext cx="74577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zh-CN" sz="1400" dirty="0" err="1"/>
            <a:t>Depents</a:t>
          </a:r>
          <a:endParaRPr lang="en-US" altLang="zh-CN" sz="1400" dirty="0"/>
        </a:p>
        <a:p xmlns:a="http://schemas.openxmlformats.org/drawingml/2006/main">
          <a:r>
            <a:rPr lang="en-US" altLang="zh-CN" sz="1400" dirty="0"/>
            <a:t>20%</a:t>
          </a:r>
          <a:endParaRPr lang="zh-CN" altLang="en-US"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0.5297</cdr:x>
      <cdr:y>0.45736</cdr:y>
    </cdr:from>
    <cdr:to>
      <cdr:x>0.76811</cdr:x>
      <cdr:y>0.78067</cdr:y>
    </cdr:to>
    <cdr:sp macro="" textlink="">
      <cdr:nvSpPr>
        <cdr:cNvPr id="2" name="文本框 1">
          <a:extLst xmlns:a="http://schemas.openxmlformats.org/drawingml/2006/main">
            <a:ext uri="{FF2B5EF4-FFF2-40B4-BE49-F238E27FC236}">
              <a16:creationId xmlns:a16="http://schemas.microsoft.com/office/drawing/2014/main" id="{D46CC126-A644-4E9C-8ED4-FB36F9355EDA}"/>
            </a:ext>
          </a:extLst>
        </cdr:cNvPr>
        <cdr:cNvSpPr txBox="1"/>
      </cdr:nvSpPr>
      <cdr:spPr>
        <a:xfrm xmlns:a="http://schemas.openxmlformats.org/drawingml/2006/main">
          <a:off x="1304860" y="908864"/>
          <a:ext cx="587311" cy="6424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400" dirty="0"/>
            <a:t>Yes</a:t>
          </a:r>
        </a:p>
        <a:p xmlns:a="http://schemas.openxmlformats.org/drawingml/2006/main">
          <a:r>
            <a:rPr lang="en-US" altLang="zh-CN" sz="1400" dirty="0"/>
            <a:t>77%</a:t>
          </a:r>
          <a:endParaRPr lang="zh-CN" altLang="en-US" sz="1400" dirty="0"/>
        </a:p>
      </cdr:txBody>
    </cdr:sp>
  </cdr:relSizeAnchor>
  <cdr:relSizeAnchor xmlns:cdr="http://schemas.openxmlformats.org/drawingml/2006/chartDrawing">
    <cdr:from>
      <cdr:x>0.2642</cdr:x>
      <cdr:y>0.14115</cdr:y>
    </cdr:from>
    <cdr:to>
      <cdr:x>0.42541</cdr:x>
      <cdr:y>0.48157</cdr:y>
    </cdr:to>
    <cdr:sp macro="" textlink="">
      <cdr:nvSpPr>
        <cdr:cNvPr id="3" name="文本框 2">
          <a:extLst xmlns:a="http://schemas.openxmlformats.org/drawingml/2006/main">
            <a:ext uri="{FF2B5EF4-FFF2-40B4-BE49-F238E27FC236}">
              <a16:creationId xmlns:a16="http://schemas.microsoft.com/office/drawing/2014/main" id="{D595282F-9921-44AA-8258-8B6352966A7A}"/>
            </a:ext>
          </a:extLst>
        </cdr:cNvPr>
        <cdr:cNvSpPr txBox="1"/>
      </cdr:nvSpPr>
      <cdr:spPr>
        <a:xfrm xmlns:a="http://schemas.openxmlformats.org/drawingml/2006/main">
          <a:off x="650828" y="280488"/>
          <a:ext cx="397126" cy="6764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zh-CN" sz="1400" dirty="0"/>
            <a:t>No</a:t>
          </a:r>
        </a:p>
        <a:p xmlns:a="http://schemas.openxmlformats.org/drawingml/2006/main">
          <a:r>
            <a:rPr lang="en-US" altLang="zh-CN" sz="1400" dirty="0"/>
            <a:t>23%</a:t>
          </a:r>
          <a:endParaRPr lang="zh-CN" alt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0.5297</cdr:x>
      <cdr:y>0.45736</cdr:y>
    </cdr:from>
    <cdr:to>
      <cdr:x>0.76811</cdr:x>
      <cdr:y>0.78067</cdr:y>
    </cdr:to>
    <cdr:sp macro="" textlink="">
      <cdr:nvSpPr>
        <cdr:cNvPr id="2" name="文本框 1">
          <a:extLst xmlns:a="http://schemas.openxmlformats.org/drawingml/2006/main">
            <a:ext uri="{FF2B5EF4-FFF2-40B4-BE49-F238E27FC236}">
              <a16:creationId xmlns:a16="http://schemas.microsoft.com/office/drawing/2014/main" id="{D46CC126-A644-4E9C-8ED4-FB36F9355EDA}"/>
            </a:ext>
          </a:extLst>
        </cdr:cNvPr>
        <cdr:cNvSpPr txBox="1"/>
      </cdr:nvSpPr>
      <cdr:spPr>
        <a:xfrm xmlns:a="http://schemas.openxmlformats.org/drawingml/2006/main">
          <a:off x="1304860" y="908864"/>
          <a:ext cx="587311" cy="6424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400" dirty="0"/>
            <a:t>Yes</a:t>
          </a:r>
        </a:p>
        <a:p xmlns:a="http://schemas.openxmlformats.org/drawingml/2006/main">
          <a:r>
            <a:rPr lang="en-US" altLang="zh-CN" sz="1400" dirty="0"/>
            <a:t>74%</a:t>
          </a:r>
          <a:endParaRPr lang="zh-CN" altLang="en-US" sz="1400" dirty="0"/>
        </a:p>
      </cdr:txBody>
    </cdr:sp>
  </cdr:relSizeAnchor>
  <cdr:relSizeAnchor xmlns:cdr="http://schemas.openxmlformats.org/drawingml/2006/chartDrawing">
    <cdr:from>
      <cdr:x>0.2642</cdr:x>
      <cdr:y>0.14115</cdr:y>
    </cdr:from>
    <cdr:to>
      <cdr:x>0.42541</cdr:x>
      <cdr:y>0.48157</cdr:y>
    </cdr:to>
    <cdr:sp macro="" textlink="">
      <cdr:nvSpPr>
        <cdr:cNvPr id="3" name="文本框 2">
          <a:extLst xmlns:a="http://schemas.openxmlformats.org/drawingml/2006/main">
            <a:ext uri="{FF2B5EF4-FFF2-40B4-BE49-F238E27FC236}">
              <a16:creationId xmlns:a16="http://schemas.microsoft.com/office/drawing/2014/main" id="{D595282F-9921-44AA-8258-8B6352966A7A}"/>
            </a:ext>
          </a:extLst>
        </cdr:cNvPr>
        <cdr:cNvSpPr txBox="1"/>
      </cdr:nvSpPr>
      <cdr:spPr>
        <a:xfrm xmlns:a="http://schemas.openxmlformats.org/drawingml/2006/main">
          <a:off x="650828" y="280488"/>
          <a:ext cx="397126" cy="6764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zh-CN" sz="1400" dirty="0"/>
            <a:t>No</a:t>
          </a:r>
        </a:p>
        <a:p xmlns:a="http://schemas.openxmlformats.org/drawingml/2006/main">
          <a:r>
            <a:rPr lang="en-US" altLang="zh-CN" sz="1400" dirty="0"/>
            <a:t>26%</a:t>
          </a:r>
          <a:endParaRPr lang="zh-CN" altLang="en-US" sz="1400" dirty="0"/>
        </a:p>
      </cdr:txBody>
    </cdr:sp>
  </cdr:relSizeAnchor>
</c:userShapes>
</file>

<file path=ppt/drawings/drawing4.xml><?xml version="1.0" encoding="utf-8"?>
<c:userShapes xmlns:c="http://schemas.openxmlformats.org/drawingml/2006/chart">
  <cdr:relSizeAnchor xmlns:cdr="http://schemas.openxmlformats.org/drawingml/2006/chartDrawing">
    <cdr:from>
      <cdr:x>0.5297</cdr:x>
      <cdr:y>0.45736</cdr:y>
    </cdr:from>
    <cdr:to>
      <cdr:x>0.76811</cdr:x>
      <cdr:y>0.78067</cdr:y>
    </cdr:to>
    <cdr:sp macro="" textlink="">
      <cdr:nvSpPr>
        <cdr:cNvPr id="2" name="文本框 1">
          <a:extLst xmlns:a="http://schemas.openxmlformats.org/drawingml/2006/main">
            <a:ext uri="{FF2B5EF4-FFF2-40B4-BE49-F238E27FC236}">
              <a16:creationId xmlns:a16="http://schemas.microsoft.com/office/drawing/2014/main" id="{D46CC126-A644-4E9C-8ED4-FB36F9355EDA}"/>
            </a:ext>
          </a:extLst>
        </cdr:cNvPr>
        <cdr:cNvSpPr txBox="1"/>
      </cdr:nvSpPr>
      <cdr:spPr>
        <a:xfrm xmlns:a="http://schemas.openxmlformats.org/drawingml/2006/main">
          <a:off x="1304860" y="908864"/>
          <a:ext cx="587311" cy="6424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400" dirty="0"/>
            <a:t>Yes</a:t>
          </a:r>
        </a:p>
        <a:p xmlns:a="http://schemas.openxmlformats.org/drawingml/2006/main">
          <a:r>
            <a:rPr lang="en-US" altLang="zh-CN" sz="1400" dirty="0"/>
            <a:t>74%</a:t>
          </a:r>
          <a:endParaRPr lang="zh-CN" altLang="en-US" sz="1400" dirty="0"/>
        </a:p>
      </cdr:txBody>
    </cdr:sp>
  </cdr:relSizeAnchor>
  <cdr:relSizeAnchor xmlns:cdr="http://schemas.openxmlformats.org/drawingml/2006/chartDrawing">
    <cdr:from>
      <cdr:x>0.2642</cdr:x>
      <cdr:y>0.14115</cdr:y>
    </cdr:from>
    <cdr:to>
      <cdr:x>0.42541</cdr:x>
      <cdr:y>0.48157</cdr:y>
    </cdr:to>
    <cdr:sp macro="" textlink="">
      <cdr:nvSpPr>
        <cdr:cNvPr id="3" name="文本框 2">
          <a:extLst xmlns:a="http://schemas.openxmlformats.org/drawingml/2006/main">
            <a:ext uri="{FF2B5EF4-FFF2-40B4-BE49-F238E27FC236}">
              <a16:creationId xmlns:a16="http://schemas.microsoft.com/office/drawing/2014/main" id="{D595282F-9921-44AA-8258-8B6352966A7A}"/>
            </a:ext>
          </a:extLst>
        </cdr:cNvPr>
        <cdr:cNvSpPr txBox="1"/>
      </cdr:nvSpPr>
      <cdr:spPr>
        <a:xfrm xmlns:a="http://schemas.openxmlformats.org/drawingml/2006/main">
          <a:off x="650828" y="280488"/>
          <a:ext cx="397126" cy="67648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zh-CN" sz="1400" dirty="0"/>
            <a:t>No</a:t>
          </a:r>
        </a:p>
        <a:p xmlns:a="http://schemas.openxmlformats.org/drawingml/2006/main">
          <a:r>
            <a:rPr lang="en-US" altLang="zh-CN" sz="1400" dirty="0"/>
            <a:t>26%</a:t>
          </a:r>
          <a:endParaRPr lang="zh-CN" altLang="en-US"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0.28049</cdr:x>
      <cdr:y>0.52204</cdr:y>
    </cdr:from>
    <cdr:to>
      <cdr:x>0.82823</cdr:x>
      <cdr:y>0.84535</cdr:y>
    </cdr:to>
    <cdr:sp macro="" textlink="">
      <cdr:nvSpPr>
        <cdr:cNvPr id="2" name="文本框 1">
          <a:extLst xmlns:a="http://schemas.openxmlformats.org/drawingml/2006/main">
            <a:ext uri="{FF2B5EF4-FFF2-40B4-BE49-F238E27FC236}">
              <a16:creationId xmlns:a16="http://schemas.microsoft.com/office/drawing/2014/main" id="{D46CC126-A644-4E9C-8ED4-FB36F9355EDA}"/>
            </a:ext>
          </a:extLst>
        </cdr:cNvPr>
        <cdr:cNvSpPr txBox="1"/>
      </cdr:nvSpPr>
      <cdr:spPr>
        <a:xfrm xmlns:a="http://schemas.openxmlformats.org/drawingml/2006/main">
          <a:off x="690962" y="1037390"/>
          <a:ext cx="1349303" cy="6424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sz="1400" dirty="0"/>
            <a:t>Google Maps</a:t>
          </a:r>
        </a:p>
        <a:p xmlns:a="http://schemas.openxmlformats.org/drawingml/2006/main">
          <a:r>
            <a:rPr lang="en-US" altLang="zh-CN" sz="1400" dirty="0"/>
            <a:t>84%</a:t>
          </a:r>
          <a:endParaRPr lang="zh-CN" altLang="en-US" sz="1400" dirty="0"/>
        </a:p>
      </cdr:txBody>
    </cdr:sp>
  </cdr:relSizeAnchor>
  <cdr:relSizeAnchor xmlns:cdr="http://schemas.openxmlformats.org/drawingml/2006/chartDrawing">
    <cdr:from>
      <cdr:x>0.27043</cdr:x>
      <cdr:y>0.10208</cdr:y>
    </cdr:from>
    <cdr:to>
      <cdr:x>0.47544</cdr:x>
      <cdr:y>0.45179</cdr:y>
    </cdr:to>
    <cdr:sp macro="" textlink="">
      <cdr:nvSpPr>
        <cdr:cNvPr id="3" name="文本框 2">
          <a:extLst xmlns:a="http://schemas.openxmlformats.org/drawingml/2006/main">
            <a:ext uri="{FF2B5EF4-FFF2-40B4-BE49-F238E27FC236}">
              <a16:creationId xmlns:a16="http://schemas.microsoft.com/office/drawing/2014/main" id="{D595282F-9921-44AA-8258-8B6352966A7A}"/>
            </a:ext>
          </a:extLst>
        </cdr:cNvPr>
        <cdr:cNvSpPr txBox="1"/>
      </cdr:nvSpPr>
      <cdr:spPr>
        <a:xfrm xmlns:a="http://schemas.openxmlformats.org/drawingml/2006/main">
          <a:off x="666182" y="202853"/>
          <a:ext cx="505016" cy="6949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altLang="zh-CN" sz="1400" dirty="0"/>
            <a:t>Other</a:t>
          </a:r>
        </a:p>
        <a:p xmlns:a="http://schemas.openxmlformats.org/drawingml/2006/main">
          <a:r>
            <a:rPr lang="en-US" altLang="zh-CN" sz="1400" dirty="0"/>
            <a:t>16%</a:t>
          </a:r>
          <a:endParaRPr lang="zh-CN" alt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65B17-8C8F-486F-A6AC-E08ED1DE638E}" type="datetimeFigureOut">
              <a:rPr lang="zh-CN" altLang="en-US" smtClean="0"/>
              <a:t>2021/5/5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043160-C373-480F-96A3-ED71276A8254}" type="slidenum">
              <a:rPr lang="zh-CN" altLang="en-US" smtClean="0"/>
              <a:t>‹#›</a:t>
            </a:fld>
            <a:endParaRPr lang="zh-CN" altLang="en-US"/>
          </a:p>
        </p:txBody>
      </p:sp>
    </p:spTree>
    <p:extLst>
      <p:ext uri="{BB962C8B-B14F-4D97-AF65-F5344CB8AC3E}">
        <p14:creationId xmlns:p14="http://schemas.microsoft.com/office/powerpoint/2010/main" val="3761446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8747CBB-2E48-4E75-93C7-52D7D0F038F7}"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9F0F2-43F8-47FC-8264-FCC5C67B5FD0}" type="slidenum">
              <a:rPr lang="en-US" smtClean="0"/>
              <a:t>‹#›</a:t>
            </a:fld>
            <a:endParaRPr lang="en-US"/>
          </a:p>
        </p:txBody>
      </p:sp>
    </p:spTree>
    <p:extLst>
      <p:ext uri="{BB962C8B-B14F-4D97-AF65-F5344CB8AC3E}">
        <p14:creationId xmlns:p14="http://schemas.microsoft.com/office/powerpoint/2010/main" val="221601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8747CBB-2E48-4E75-93C7-52D7D0F038F7}"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9F0F2-43F8-47FC-8264-FCC5C67B5FD0}" type="slidenum">
              <a:rPr lang="en-US" smtClean="0"/>
              <a:t>‹#›</a:t>
            </a:fld>
            <a:endParaRPr lang="en-US"/>
          </a:p>
        </p:txBody>
      </p:sp>
    </p:spTree>
    <p:extLst>
      <p:ext uri="{BB962C8B-B14F-4D97-AF65-F5344CB8AC3E}">
        <p14:creationId xmlns:p14="http://schemas.microsoft.com/office/powerpoint/2010/main" val="2082162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8747CBB-2E48-4E75-93C7-52D7D0F038F7}"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9F0F2-43F8-47FC-8264-FCC5C67B5FD0}"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58015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8747CBB-2E48-4E75-93C7-52D7D0F038F7}"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9F0F2-43F8-47FC-8264-FCC5C67B5FD0}" type="slidenum">
              <a:rPr lang="en-US" smtClean="0"/>
              <a:t>‹#›</a:t>
            </a:fld>
            <a:endParaRPr lang="en-US"/>
          </a:p>
        </p:txBody>
      </p:sp>
    </p:spTree>
    <p:extLst>
      <p:ext uri="{BB962C8B-B14F-4D97-AF65-F5344CB8AC3E}">
        <p14:creationId xmlns:p14="http://schemas.microsoft.com/office/powerpoint/2010/main" val="177998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8747CBB-2E48-4E75-93C7-52D7D0F038F7}"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9F0F2-43F8-47FC-8264-FCC5C67B5FD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74586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8747CBB-2E48-4E75-93C7-52D7D0F038F7}"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9F0F2-43F8-47FC-8264-FCC5C67B5FD0}" type="slidenum">
              <a:rPr lang="en-US" smtClean="0"/>
              <a:t>‹#›</a:t>
            </a:fld>
            <a:endParaRPr lang="en-US"/>
          </a:p>
        </p:txBody>
      </p:sp>
    </p:spTree>
    <p:extLst>
      <p:ext uri="{BB962C8B-B14F-4D97-AF65-F5344CB8AC3E}">
        <p14:creationId xmlns:p14="http://schemas.microsoft.com/office/powerpoint/2010/main" val="132089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8747CBB-2E48-4E75-93C7-52D7D0F038F7}"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9F0F2-43F8-47FC-8264-FCC5C67B5FD0}" type="slidenum">
              <a:rPr lang="en-US" smtClean="0"/>
              <a:t>‹#›</a:t>
            </a:fld>
            <a:endParaRPr lang="en-US"/>
          </a:p>
        </p:txBody>
      </p:sp>
    </p:spTree>
    <p:extLst>
      <p:ext uri="{BB962C8B-B14F-4D97-AF65-F5344CB8AC3E}">
        <p14:creationId xmlns:p14="http://schemas.microsoft.com/office/powerpoint/2010/main" val="2074327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8747CBB-2E48-4E75-93C7-52D7D0F038F7}"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9F0F2-43F8-47FC-8264-FCC5C67B5FD0}" type="slidenum">
              <a:rPr lang="en-US" smtClean="0"/>
              <a:t>‹#›</a:t>
            </a:fld>
            <a:endParaRPr lang="en-US"/>
          </a:p>
        </p:txBody>
      </p:sp>
    </p:spTree>
    <p:extLst>
      <p:ext uri="{BB962C8B-B14F-4D97-AF65-F5344CB8AC3E}">
        <p14:creationId xmlns:p14="http://schemas.microsoft.com/office/powerpoint/2010/main" val="1944946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21" name="图片 20" descr="屏幕上有字&#10;&#10;描述已自动生成">
            <a:extLst>
              <a:ext uri="{FF2B5EF4-FFF2-40B4-BE49-F238E27FC236}">
                <a16:creationId xmlns:a16="http://schemas.microsoft.com/office/drawing/2014/main" id="{A4B95394-53C4-4056-946C-F527972CE13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4275" y="310393"/>
            <a:ext cx="2961314" cy="6200513"/>
          </a:xfrm>
          <a:prstGeom prst="rect">
            <a:avLst/>
          </a:prstGeom>
        </p:spPr>
      </p:pic>
      <p:sp>
        <p:nvSpPr>
          <p:cNvPr id="13" name="内容占位符 12">
            <a:extLst>
              <a:ext uri="{FF2B5EF4-FFF2-40B4-BE49-F238E27FC236}">
                <a16:creationId xmlns:a16="http://schemas.microsoft.com/office/drawing/2014/main" id="{752E2855-AFC5-4746-A00C-52C60DE15B28}"/>
              </a:ext>
            </a:extLst>
          </p:cNvPr>
          <p:cNvSpPr>
            <a:spLocks noGrp="1"/>
          </p:cNvSpPr>
          <p:nvPr>
            <p:ph sz="quarter" idx="14"/>
          </p:nvPr>
        </p:nvSpPr>
        <p:spPr>
          <a:xfrm>
            <a:off x="879608" y="591422"/>
            <a:ext cx="7190194" cy="1023937"/>
          </a:xfrm>
        </p:spPr>
        <p:txBody>
          <a:bodyPr/>
          <a:lstStyle>
            <a:lvl1pPr marL="0" indent="0">
              <a:buNone/>
              <a:defRPr/>
            </a:lvl1pPr>
          </a:lstStyle>
          <a:p>
            <a:pPr lvl="0"/>
            <a:r>
              <a:rPr lang="zh-CN" altLang="en-US" dirty="0"/>
              <a:t>单击此处编辑母版文本样式</a:t>
            </a:r>
          </a:p>
        </p:txBody>
      </p:sp>
      <p:sp>
        <p:nvSpPr>
          <p:cNvPr id="15" name="文本占位符 14">
            <a:extLst>
              <a:ext uri="{FF2B5EF4-FFF2-40B4-BE49-F238E27FC236}">
                <a16:creationId xmlns:a16="http://schemas.microsoft.com/office/drawing/2014/main" id="{8865FCB1-9D07-439E-A59B-35419FFF2674}"/>
              </a:ext>
            </a:extLst>
          </p:cNvPr>
          <p:cNvSpPr>
            <a:spLocks noGrp="1"/>
          </p:cNvSpPr>
          <p:nvPr>
            <p:ph type="body" sz="quarter" idx="15"/>
          </p:nvPr>
        </p:nvSpPr>
        <p:spPr>
          <a:xfrm>
            <a:off x="1912151" y="2466087"/>
            <a:ext cx="4840287" cy="2316162"/>
          </a:xfrm>
        </p:spPr>
        <p:txBody>
          <a:bodyPr/>
          <a:lstStyle>
            <a:lvl1pPr marL="0" indent="0">
              <a:buNone/>
              <a:defRPr/>
            </a:lvl1pPr>
          </a:lstStyle>
          <a:p>
            <a:pPr lvl="0"/>
            <a:endParaRPr lang="zh-CN" altLang="en-US" dirty="0"/>
          </a:p>
        </p:txBody>
      </p:sp>
      <p:sp>
        <p:nvSpPr>
          <p:cNvPr id="25" name="内容占位符 24">
            <a:extLst>
              <a:ext uri="{FF2B5EF4-FFF2-40B4-BE49-F238E27FC236}">
                <a16:creationId xmlns:a16="http://schemas.microsoft.com/office/drawing/2014/main" id="{5AA9D7B2-32F3-476B-9547-C551717109DA}"/>
              </a:ext>
            </a:extLst>
          </p:cNvPr>
          <p:cNvSpPr>
            <a:spLocks noGrp="1"/>
          </p:cNvSpPr>
          <p:nvPr>
            <p:ph sz="quarter" idx="16"/>
          </p:nvPr>
        </p:nvSpPr>
        <p:spPr>
          <a:xfrm>
            <a:off x="9060109" y="1035662"/>
            <a:ext cx="2684477" cy="4723759"/>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2758803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4C7B08-4E7D-45BA-85F9-BF484A3E3A1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76EFBC-AE05-4556-8AEC-20AEA4E585A9}"/>
              </a:ext>
            </a:extLst>
          </p:cNvPr>
          <p:cNvSpPr>
            <a:spLocks noGrp="1"/>
          </p:cNvSpPr>
          <p:nvPr>
            <p:ph type="dt" sz="half" idx="10"/>
          </p:nvPr>
        </p:nvSpPr>
        <p:spPr/>
        <p:txBody>
          <a:bodyPr/>
          <a:lstStyle/>
          <a:p>
            <a:fld id="{58747CBB-2E48-4E75-93C7-52D7D0F038F7}" type="datetimeFigureOut">
              <a:rPr lang="en-US" smtClean="0"/>
              <a:t>5/5/2021</a:t>
            </a:fld>
            <a:endParaRPr lang="en-US"/>
          </a:p>
        </p:txBody>
      </p:sp>
      <p:sp>
        <p:nvSpPr>
          <p:cNvPr id="4" name="页脚占位符 3">
            <a:extLst>
              <a:ext uri="{FF2B5EF4-FFF2-40B4-BE49-F238E27FC236}">
                <a16:creationId xmlns:a16="http://schemas.microsoft.com/office/drawing/2014/main" id="{023F6D4E-B27A-4B6E-9E63-3E064877974E}"/>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57B1FB61-FB48-47ED-A9F7-D22D15E7A5E0}"/>
              </a:ext>
            </a:extLst>
          </p:cNvPr>
          <p:cNvSpPr>
            <a:spLocks noGrp="1"/>
          </p:cNvSpPr>
          <p:nvPr>
            <p:ph type="sldNum" sz="quarter" idx="12"/>
          </p:nvPr>
        </p:nvSpPr>
        <p:spPr/>
        <p:txBody>
          <a:bodyPr/>
          <a:lstStyle/>
          <a:p>
            <a:fld id="{EF89F0F2-43F8-47FC-8264-FCC5C67B5FD0}" type="slidenum">
              <a:rPr lang="en-US" smtClean="0"/>
              <a:t>‹#›</a:t>
            </a:fld>
            <a:endParaRPr lang="en-US"/>
          </a:p>
        </p:txBody>
      </p:sp>
    </p:spTree>
    <p:extLst>
      <p:ext uri="{BB962C8B-B14F-4D97-AF65-F5344CB8AC3E}">
        <p14:creationId xmlns:p14="http://schemas.microsoft.com/office/powerpoint/2010/main" val="3704876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Mock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259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8747CBB-2E48-4E75-93C7-52D7D0F038F7}"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9F0F2-43F8-47FC-8264-FCC5C67B5FD0}" type="slidenum">
              <a:rPr lang="en-US" smtClean="0"/>
              <a:t>‹#›</a:t>
            </a:fld>
            <a:endParaRPr lang="en-US"/>
          </a:p>
        </p:txBody>
      </p:sp>
    </p:spTree>
    <p:extLst>
      <p:ext uri="{BB962C8B-B14F-4D97-AF65-F5344CB8AC3E}">
        <p14:creationId xmlns:p14="http://schemas.microsoft.com/office/powerpoint/2010/main" val="629523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353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58747CBB-2E48-4E75-93C7-52D7D0F038F7}"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89F0F2-43F8-47FC-8264-FCC5C67B5FD0}" type="slidenum">
              <a:rPr lang="en-US" smtClean="0"/>
              <a:t>‹#›</a:t>
            </a:fld>
            <a:endParaRPr lang="en-US"/>
          </a:p>
        </p:txBody>
      </p:sp>
    </p:spTree>
    <p:extLst>
      <p:ext uri="{BB962C8B-B14F-4D97-AF65-F5344CB8AC3E}">
        <p14:creationId xmlns:p14="http://schemas.microsoft.com/office/powerpoint/2010/main" val="342987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58747CBB-2E48-4E75-93C7-52D7D0F038F7}"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9F0F2-43F8-47FC-8264-FCC5C67B5FD0}" type="slidenum">
              <a:rPr lang="en-US" smtClean="0"/>
              <a:t>‹#›</a:t>
            </a:fld>
            <a:endParaRPr lang="en-US"/>
          </a:p>
        </p:txBody>
      </p:sp>
    </p:spTree>
    <p:extLst>
      <p:ext uri="{BB962C8B-B14F-4D97-AF65-F5344CB8AC3E}">
        <p14:creationId xmlns:p14="http://schemas.microsoft.com/office/powerpoint/2010/main" val="4275079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58747CBB-2E48-4E75-93C7-52D7D0F038F7}"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89F0F2-43F8-47FC-8264-FCC5C67B5FD0}" type="slidenum">
              <a:rPr lang="en-US" smtClean="0"/>
              <a:t>‹#›</a:t>
            </a:fld>
            <a:endParaRPr lang="en-US"/>
          </a:p>
        </p:txBody>
      </p:sp>
    </p:spTree>
    <p:extLst>
      <p:ext uri="{BB962C8B-B14F-4D97-AF65-F5344CB8AC3E}">
        <p14:creationId xmlns:p14="http://schemas.microsoft.com/office/powerpoint/2010/main" val="345956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8747CBB-2E48-4E75-93C7-52D7D0F038F7}" type="datetimeFigureOut">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89F0F2-43F8-47FC-8264-FCC5C67B5FD0}" type="slidenum">
              <a:rPr lang="en-US" smtClean="0"/>
              <a:t>‹#›</a:t>
            </a:fld>
            <a:endParaRPr lang="en-US"/>
          </a:p>
        </p:txBody>
      </p:sp>
    </p:spTree>
    <p:extLst>
      <p:ext uri="{BB962C8B-B14F-4D97-AF65-F5344CB8AC3E}">
        <p14:creationId xmlns:p14="http://schemas.microsoft.com/office/powerpoint/2010/main" val="1649042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747CBB-2E48-4E75-93C7-52D7D0F038F7}" type="datetimeFigureOut">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89F0F2-43F8-47FC-8264-FCC5C67B5FD0}" type="slidenum">
              <a:rPr lang="en-US" smtClean="0"/>
              <a:t>‹#›</a:t>
            </a:fld>
            <a:endParaRPr lang="en-US"/>
          </a:p>
        </p:txBody>
      </p:sp>
    </p:spTree>
    <p:extLst>
      <p:ext uri="{BB962C8B-B14F-4D97-AF65-F5344CB8AC3E}">
        <p14:creationId xmlns:p14="http://schemas.microsoft.com/office/powerpoint/2010/main" val="222410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8747CBB-2E48-4E75-93C7-52D7D0F038F7}"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9F0F2-43F8-47FC-8264-FCC5C67B5FD0}" type="slidenum">
              <a:rPr lang="en-US" smtClean="0"/>
              <a:t>‹#›</a:t>
            </a:fld>
            <a:endParaRPr lang="en-US"/>
          </a:p>
        </p:txBody>
      </p:sp>
    </p:spTree>
    <p:extLst>
      <p:ext uri="{BB962C8B-B14F-4D97-AF65-F5344CB8AC3E}">
        <p14:creationId xmlns:p14="http://schemas.microsoft.com/office/powerpoint/2010/main" val="339557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58747CBB-2E48-4E75-93C7-52D7D0F038F7}"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89F0F2-43F8-47FC-8264-FCC5C67B5FD0}" type="slidenum">
              <a:rPr lang="en-US" smtClean="0"/>
              <a:t>‹#›</a:t>
            </a:fld>
            <a:endParaRPr lang="en-US"/>
          </a:p>
        </p:txBody>
      </p:sp>
    </p:spTree>
    <p:extLst>
      <p:ext uri="{BB962C8B-B14F-4D97-AF65-F5344CB8AC3E}">
        <p14:creationId xmlns:p14="http://schemas.microsoft.com/office/powerpoint/2010/main" val="2594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747CBB-2E48-4E75-93C7-52D7D0F038F7}" type="datetimeFigureOut">
              <a:rPr lang="en-US" smtClean="0"/>
              <a:t>5/5/2021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F89F0F2-43F8-47FC-8264-FCC5C67B5FD0}" type="slidenum">
              <a:rPr lang="en-US" smtClean="0"/>
              <a:t>‹#›</a:t>
            </a:fld>
            <a:endParaRPr lang="en-US"/>
          </a:p>
        </p:txBody>
      </p:sp>
    </p:spTree>
    <p:extLst>
      <p:ext uri="{BB962C8B-B14F-4D97-AF65-F5344CB8AC3E}">
        <p14:creationId xmlns:p14="http://schemas.microsoft.com/office/powerpoint/2010/main" val="38047525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07" r:id="rId18"/>
    <p:sldLayoutId id="2147483706" r:id="rId19"/>
    <p:sldLayoutId id="2147483655" r:id="rId20"/>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7.xml"/><Relationship Id="rId5" Type="http://schemas.openxmlformats.org/officeDocument/2006/relationships/chart" Target="../charts/char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chart" Target="../charts/chart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png"/><Relationship Id="rId1" Type="http://schemas.openxmlformats.org/officeDocument/2006/relationships/slideLayout" Target="../slideLayouts/slideLayout17.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27F3E5ED-991C-4E4D-A63D-32E07BAE2A94}"/>
              </a:ext>
            </a:extLst>
          </p:cNvPr>
          <p:cNvSpPr>
            <a:spLocks noGrp="1"/>
          </p:cNvSpPr>
          <p:nvPr>
            <p:ph type="ctrTitle"/>
          </p:nvPr>
        </p:nvSpPr>
        <p:spPr>
          <a:xfrm>
            <a:off x="1507067" y="3050487"/>
            <a:ext cx="7766936" cy="1646302"/>
          </a:xfrm>
        </p:spPr>
        <p:txBody>
          <a:bodyPr/>
          <a:lstStyle/>
          <a:p>
            <a:r>
              <a:rPr lang="en-US" altLang="zh-CN" dirty="0">
                <a:solidFill>
                  <a:schemeClr val="tx1"/>
                </a:solidFill>
              </a:rPr>
              <a:t>See No Evil: Phishing for Permissions with False Transparency</a:t>
            </a:r>
            <a:endParaRPr lang="zh-CN" altLang="en-US" dirty="0">
              <a:solidFill>
                <a:schemeClr val="tx1"/>
              </a:solidFill>
            </a:endParaRPr>
          </a:p>
        </p:txBody>
      </p:sp>
      <p:sp>
        <p:nvSpPr>
          <p:cNvPr id="6" name="副标题 5">
            <a:extLst>
              <a:ext uri="{FF2B5EF4-FFF2-40B4-BE49-F238E27FC236}">
                <a16:creationId xmlns:a16="http://schemas.microsoft.com/office/drawing/2014/main" id="{DF576978-9453-40E6-AEB4-196B055DF69F}"/>
              </a:ext>
            </a:extLst>
          </p:cNvPr>
          <p:cNvSpPr>
            <a:spLocks noGrp="1"/>
          </p:cNvSpPr>
          <p:nvPr>
            <p:ph type="subTitle" idx="1"/>
          </p:nvPr>
        </p:nvSpPr>
        <p:spPr>
          <a:xfrm>
            <a:off x="1507067" y="5334348"/>
            <a:ext cx="7766936" cy="1096899"/>
          </a:xfrm>
        </p:spPr>
        <p:txBody>
          <a:bodyPr/>
          <a:lstStyle/>
          <a:p>
            <a:pPr marL="200660">
              <a:lnSpc>
                <a:spcPct val="100000"/>
              </a:lnSpc>
              <a:spcBef>
                <a:spcPts val="2615"/>
              </a:spcBef>
            </a:pPr>
            <a:r>
              <a:rPr lang="en-US" altLang="zh-CN" sz="1600" b="1" spc="-45" dirty="0" err="1">
                <a:latin typeface="Arial"/>
                <a:cs typeface="Arial"/>
              </a:rPr>
              <a:t>Güliz</a:t>
            </a:r>
            <a:r>
              <a:rPr lang="en-US" altLang="zh-CN" sz="1600" b="1" spc="-45" dirty="0">
                <a:latin typeface="Arial"/>
                <a:cs typeface="Arial"/>
              </a:rPr>
              <a:t> </a:t>
            </a:r>
            <a:r>
              <a:rPr lang="en-US" altLang="zh-CN" sz="1600" b="1" spc="-15" dirty="0" err="1">
                <a:latin typeface="Arial"/>
                <a:cs typeface="Arial"/>
              </a:rPr>
              <a:t>Seray</a:t>
            </a:r>
            <a:r>
              <a:rPr lang="en-US" altLang="zh-CN" sz="1600" b="1" spc="-15" dirty="0">
                <a:latin typeface="Arial"/>
                <a:cs typeface="Arial"/>
              </a:rPr>
              <a:t> </a:t>
            </a:r>
            <a:r>
              <a:rPr lang="en-US" altLang="zh-CN" sz="1600" b="1" spc="-75" dirty="0" err="1">
                <a:latin typeface="Arial"/>
                <a:cs typeface="Arial"/>
              </a:rPr>
              <a:t>Tuncay</a:t>
            </a:r>
            <a:r>
              <a:rPr lang="en-US" altLang="zh-CN" sz="1600" spc="-75" dirty="0">
                <a:latin typeface="Arial"/>
                <a:cs typeface="Arial"/>
              </a:rPr>
              <a:t>*†, </a:t>
            </a:r>
            <a:r>
              <a:rPr lang="en-US" altLang="zh-CN" sz="1600" spc="-75" dirty="0" err="1">
                <a:latin typeface="Arial"/>
                <a:cs typeface="Arial"/>
              </a:rPr>
              <a:t>Jingyu</a:t>
            </a:r>
            <a:r>
              <a:rPr lang="en-US" altLang="zh-CN" sz="1600" spc="-75" dirty="0">
                <a:latin typeface="Arial"/>
                <a:cs typeface="Arial"/>
              </a:rPr>
              <a:t> </a:t>
            </a:r>
            <a:r>
              <a:rPr lang="en-US" altLang="zh-CN" sz="1600" spc="-85" dirty="0">
                <a:latin typeface="Arial"/>
                <a:cs typeface="Arial"/>
              </a:rPr>
              <a:t>Qian†, </a:t>
            </a:r>
            <a:r>
              <a:rPr lang="en-US" altLang="zh-CN" sz="1600" spc="-110" dirty="0">
                <a:latin typeface="Arial"/>
                <a:cs typeface="Arial"/>
              </a:rPr>
              <a:t>Carl </a:t>
            </a:r>
            <a:r>
              <a:rPr lang="en-US" altLang="zh-CN" sz="1600" spc="-75" dirty="0">
                <a:latin typeface="Arial"/>
                <a:cs typeface="Arial"/>
              </a:rPr>
              <a:t>A.</a:t>
            </a:r>
            <a:r>
              <a:rPr lang="en-US" altLang="zh-CN" sz="1600" spc="440" dirty="0">
                <a:latin typeface="Arial"/>
                <a:cs typeface="Arial"/>
              </a:rPr>
              <a:t> </a:t>
            </a:r>
            <a:r>
              <a:rPr lang="en-US" altLang="zh-CN" sz="1600" spc="-65" dirty="0">
                <a:latin typeface="Arial"/>
                <a:cs typeface="Arial"/>
              </a:rPr>
              <a:t>Gunter†</a:t>
            </a:r>
            <a:endParaRPr lang="en-US" altLang="zh-CN" sz="1600" dirty="0">
              <a:latin typeface="Arial"/>
              <a:cs typeface="Arial"/>
            </a:endParaRPr>
          </a:p>
          <a:p>
            <a:pPr marL="12700">
              <a:lnSpc>
                <a:spcPct val="100000"/>
              </a:lnSpc>
              <a:spcBef>
                <a:spcPts val="2565"/>
              </a:spcBef>
            </a:pPr>
            <a:r>
              <a:rPr lang="en-US" altLang="zh-CN" spc="-15" dirty="0">
                <a:latin typeface="Arial"/>
                <a:cs typeface="Arial"/>
              </a:rPr>
              <a:t>*Google, </a:t>
            </a:r>
            <a:r>
              <a:rPr lang="en-US" altLang="zh-CN" dirty="0">
                <a:latin typeface="Arial"/>
                <a:cs typeface="Arial"/>
              </a:rPr>
              <a:t>†University </a:t>
            </a:r>
            <a:r>
              <a:rPr lang="en-US" altLang="zh-CN" spc="70" dirty="0">
                <a:latin typeface="Arial"/>
                <a:cs typeface="Arial"/>
              </a:rPr>
              <a:t>of </a:t>
            </a:r>
            <a:r>
              <a:rPr lang="en-US" altLang="zh-CN" spc="-5" dirty="0">
                <a:latin typeface="Arial"/>
                <a:cs typeface="Arial"/>
              </a:rPr>
              <a:t>Illinois </a:t>
            </a:r>
            <a:r>
              <a:rPr lang="en-US" altLang="zh-CN" spc="35" dirty="0">
                <a:latin typeface="Arial"/>
                <a:cs typeface="Arial"/>
              </a:rPr>
              <a:t>at</a:t>
            </a:r>
            <a:r>
              <a:rPr lang="en-US" altLang="zh-CN" spc="-70" dirty="0">
                <a:latin typeface="Arial"/>
                <a:cs typeface="Arial"/>
              </a:rPr>
              <a:t> </a:t>
            </a:r>
            <a:r>
              <a:rPr lang="en-US" altLang="zh-CN" spc="20" dirty="0">
                <a:latin typeface="Arial"/>
                <a:cs typeface="Arial"/>
              </a:rPr>
              <a:t>Urbana-Champaign</a:t>
            </a:r>
            <a:endParaRPr lang="en-US" altLang="zh-CN" dirty="0">
              <a:latin typeface="Arial"/>
              <a:cs typeface="Arial"/>
            </a:endParaRPr>
          </a:p>
        </p:txBody>
      </p:sp>
    </p:spTree>
    <p:extLst>
      <p:ext uri="{BB962C8B-B14F-4D97-AF65-F5344CB8AC3E}">
        <p14:creationId xmlns:p14="http://schemas.microsoft.com/office/powerpoint/2010/main" val="1655513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6EE40BED-B331-4886-A519-7653C8D07188}"/>
              </a:ext>
            </a:extLst>
          </p:cNvPr>
          <p:cNvSpPr>
            <a:spLocks noGrp="1"/>
          </p:cNvSpPr>
          <p:nvPr>
            <p:ph type="body" sz="quarter" idx="15"/>
          </p:nvPr>
        </p:nvSpPr>
        <p:spPr>
          <a:xfrm>
            <a:off x="3565832" y="3257395"/>
            <a:ext cx="4840287" cy="2316162"/>
          </a:xfrm>
        </p:spPr>
        <p:txBody>
          <a:bodyPr>
            <a:normAutofit/>
          </a:bodyPr>
          <a:lstStyle/>
          <a:p>
            <a:r>
              <a:rPr lang="en-US" altLang="zh-CN" sz="2400" dirty="0"/>
              <a:t>Seems good?</a:t>
            </a:r>
            <a:endParaRPr lang="zh-CN" altLang="en-US" sz="2400" dirty="0"/>
          </a:p>
        </p:txBody>
      </p:sp>
      <p:pic>
        <p:nvPicPr>
          <p:cNvPr id="6" name="内容占位符 5" descr="图标&#10;&#10;描述已自动生成">
            <a:extLst>
              <a:ext uri="{FF2B5EF4-FFF2-40B4-BE49-F238E27FC236}">
                <a16:creationId xmlns:a16="http://schemas.microsoft.com/office/drawing/2014/main" id="{CEFED842-8727-40C1-B93D-17380ABFE451}"/>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9076418" y="1035050"/>
            <a:ext cx="2651352" cy="4724400"/>
          </a:xfrm>
        </p:spPr>
      </p:pic>
      <p:sp>
        <p:nvSpPr>
          <p:cNvPr id="8" name="图形 6" descr="禁止标志">
            <a:extLst>
              <a:ext uri="{FF2B5EF4-FFF2-40B4-BE49-F238E27FC236}">
                <a16:creationId xmlns:a16="http://schemas.microsoft.com/office/drawing/2014/main" id="{E1DEAD91-4E18-4558-BA08-14F9715ECC47}"/>
              </a:ext>
            </a:extLst>
          </p:cNvPr>
          <p:cNvSpPr/>
          <p:nvPr/>
        </p:nvSpPr>
        <p:spPr>
          <a:xfrm>
            <a:off x="3701562" y="2848707"/>
            <a:ext cx="1705707" cy="1362807"/>
          </a:xfrm>
          <a:custGeom>
            <a:avLst/>
            <a:gdLst>
              <a:gd name="connsiteX0" fmla="*/ 418093 w 836186"/>
              <a:gd name="connsiteY0" fmla="*/ 0 h 836186"/>
              <a:gd name="connsiteX1" fmla="*/ 0 w 836186"/>
              <a:gd name="connsiteY1" fmla="*/ 418093 h 836186"/>
              <a:gd name="connsiteX2" fmla="*/ 418093 w 836186"/>
              <a:gd name="connsiteY2" fmla="*/ 836187 h 836186"/>
              <a:gd name="connsiteX3" fmla="*/ 836187 w 836186"/>
              <a:gd name="connsiteY3" fmla="*/ 418093 h 836186"/>
              <a:gd name="connsiteX4" fmla="*/ 418093 w 836186"/>
              <a:gd name="connsiteY4" fmla="*/ 0 h 836186"/>
              <a:gd name="connsiteX5" fmla="*/ 132030 w 836186"/>
              <a:gd name="connsiteY5" fmla="*/ 418093 h 836186"/>
              <a:gd name="connsiteX6" fmla="*/ 174939 w 836186"/>
              <a:gd name="connsiteY6" fmla="*/ 268460 h 836186"/>
              <a:gd name="connsiteX7" fmla="*/ 568827 w 836186"/>
              <a:gd name="connsiteY7" fmla="*/ 662348 h 836186"/>
              <a:gd name="connsiteX8" fmla="*/ 418093 w 836186"/>
              <a:gd name="connsiteY8" fmla="*/ 704157 h 836186"/>
              <a:gd name="connsiteX9" fmla="*/ 132030 w 836186"/>
              <a:gd name="connsiteY9" fmla="*/ 418093 h 836186"/>
              <a:gd name="connsiteX10" fmla="*/ 661248 w 836186"/>
              <a:gd name="connsiteY10" fmla="*/ 567727 h 836186"/>
              <a:gd name="connsiteX11" fmla="*/ 268460 w 836186"/>
              <a:gd name="connsiteY11" fmla="*/ 174939 h 836186"/>
              <a:gd name="connsiteX12" fmla="*/ 418093 w 836186"/>
              <a:gd name="connsiteY12" fmla="*/ 132030 h 836186"/>
              <a:gd name="connsiteX13" fmla="*/ 704157 w 836186"/>
              <a:gd name="connsiteY13" fmla="*/ 418093 h 836186"/>
              <a:gd name="connsiteX14" fmla="*/ 661248 w 836186"/>
              <a:gd name="connsiteY14" fmla="*/ 567727 h 83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6186" h="836186">
                <a:moveTo>
                  <a:pt x="418093" y="0"/>
                </a:moveTo>
                <a:cubicBezTo>
                  <a:pt x="187042" y="0"/>
                  <a:pt x="0" y="187042"/>
                  <a:pt x="0" y="418093"/>
                </a:cubicBezTo>
                <a:cubicBezTo>
                  <a:pt x="0" y="649145"/>
                  <a:pt x="187042" y="836187"/>
                  <a:pt x="418093" y="836187"/>
                </a:cubicBezTo>
                <a:cubicBezTo>
                  <a:pt x="649145" y="836187"/>
                  <a:pt x="836187" y="649145"/>
                  <a:pt x="836187" y="418093"/>
                </a:cubicBezTo>
                <a:cubicBezTo>
                  <a:pt x="836187" y="187042"/>
                  <a:pt x="649145" y="0"/>
                  <a:pt x="418093" y="0"/>
                </a:cubicBezTo>
                <a:close/>
                <a:moveTo>
                  <a:pt x="132030" y="418093"/>
                </a:moveTo>
                <a:cubicBezTo>
                  <a:pt x="132030" y="363081"/>
                  <a:pt x="147433" y="311370"/>
                  <a:pt x="174939" y="268460"/>
                </a:cubicBezTo>
                <a:lnTo>
                  <a:pt x="568827" y="662348"/>
                </a:lnTo>
                <a:cubicBezTo>
                  <a:pt x="524817" y="688754"/>
                  <a:pt x="473106" y="704157"/>
                  <a:pt x="418093" y="704157"/>
                </a:cubicBezTo>
                <a:cubicBezTo>
                  <a:pt x="260758" y="704157"/>
                  <a:pt x="132030" y="575429"/>
                  <a:pt x="132030" y="418093"/>
                </a:cubicBezTo>
                <a:close/>
                <a:moveTo>
                  <a:pt x="661248" y="567727"/>
                </a:moveTo>
                <a:lnTo>
                  <a:pt x="268460" y="174939"/>
                </a:lnTo>
                <a:cubicBezTo>
                  <a:pt x="311370" y="147433"/>
                  <a:pt x="363081" y="132030"/>
                  <a:pt x="418093" y="132030"/>
                </a:cubicBezTo>
                <a:cubicBezTo>
                  <a:pt x="575429" y="132030"/>
                  <a:pt x="704157" y="260758"/>
                  <a:pt x="704157" y="418093"/>
                </a:cubicBezTo>
                <a:cubicBezTo>
                  <a:pt x="704157" y="473106"/>
                  <a:pt x="688754" y="524817"/>
                  <a:pt x="661248" y="567727"/>
                </a:cubicBezTo>
                <a:close/>
              </a:path>
            </a:pathLst>
          </a:custGeom>
          <a:solidFill>
            <a:schemeClr val="accent5"/>
          </a:solidFill>
          <a:ln w="10914" cap="flat">
            <a:noFill/>
            <a:prstDash val="solid"/>
            <a:miter/>
          </a:ln>
        </p:spPr>
        <p:txBody>
          <a:bodyPr rtlCol="0" anchor="ctr"/>
          <a:lstStyle/>
          <a:p>
            <a:endParaRPr lang="zh-CN" altLang="en-US" dirty="0"/>
          </a:p>
        </p:txBody>
      </p:sp>
      <p:sp>
        <p:nvSpPr>
          <p:cNvPr id="11" name="标题 4">
            <a:extLst>
              <a:ext uri="{FF2B5EF4-FFF2-40B4-BE49-F238E27FC236}">
                <a16:creationId xmlns:a16="http://schemas.microsoft.com/office/drawing/2014/main" id="{17EABEB3-A737-4696-890C-438A111667A0}"/>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False Transparency</a:t>
            </a:r>
          </a:p>
          <a:p>
            <a:br>
              <a:rPr lang="zh-CN" altLang="en-US" dirty="0"/>
            </a:br>
            <a:endParaRPr lang="zh-CN" altLang="en-US" dirty="0"/>
          </a:p>
        </p:txBody>
      </p:sp>
    </p:spTree>
    <p:extLst>
      <p:ext uri="{BB962C8B-B14F-4D97-AF65-F5344CB8AC3E}">
        <p14:creationId xmlns:p14="http://schemas.microsoft.com/office/powerpoint/2010/main" val="200252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3"/>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E852AEA3-3ACF-4913-BFD7-5931A22CDD50}"/>
              </a:ext>
            </a:extLst>
          </p:cNvPr>
          <p:cNvSpPr>
            <a:spLocks noGrp="1"/>
          </p:cNvSpPr>
          <p:nvPr>
            <p:ph type="body" sz="quarter" idx="15"/>
          </p:nvPr>
        </p:nvSpPr>
        <p:spPr>
          <a:xfrm>
            <a:off x="1912151" y="2270919"/>
            <a:ext cx="4840287" cy="2316162"/>
          </a:xfrm>
        </p:spPr>
        <p:txBody>
          <a:bodyPr/>
          <a:lstStyle/>
          <a:p>
            <a:r>
              <a:rPr lang="en-US" altLang="zh-CN" dirty="0"/>
              <a:t>Lest review the process.</a:t>
            </a:r>
            <a:endParaRPr lang="zh-CN" altLang="en-US" dirty="0"/>
          </a:p>
        </p:txBody>
      </p:sp>
      <p:pic>
        <p:nvPicPr>
          <p:cNvPr id="16" name="内容占位符 15" descr="手机屏幕截图&#10;&#10;描述已自动生成">
            <a:extLst>
              <a:ext uri="{FF2B5EF4-FFF2-40B4-BE49-F238E27FC236}">
                <a16:creationId xmlns:a16="http://schemas.microsoft.com/office/drawing/2014/main" id="{420C4B3B-19A6-4A80-8CBC-5364587D9AA4}"/>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9065586" y="1066800"/>
            <a:ext cx="2658657" cy="4724400"/>
          </a:xfrm>
        </p:spPr>
      </p:pic>
      <p:sp>
        <p:nvSpPr>
          <p:cNvPr id="9" name="文本占位符 2">
            <a:extLst>
              <a:ext uri="{FF2B5EF4-FFF2-40B4-BE49-F238E27FC236}">
                <a16:creationId xmlns:a16="http://schemas.microsoft.com/office/drawing/2014/main" id="{3F016992-94B1-410F-BFA4-F3E1DBE7BCBC}"/>
              </a:ext>
            </a:extLst>
          </p:cNvPr>
          <p:cNvSpPr txBox="1">
            <a:spLocks/>
          </p:cNvSpPr>
          <p:nvPr/>
        </p:nvSpPr>
        <p:spPr>
          <a:xfrm>
            <a:off x="1886943" y="2852948"/>
            <a:ext cx="4840287" cy="576052"/>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altLang="zh-CN" dirty="0"/>
              <a:t>Anyone noticed some difference?</a:t>
            </a:r>
            <a:endParaRPr lang="zh-CN" altLang="en-US" dirty="0"/>
          </a:p>
        </p:txBody>
      </p:sp>
      <p:pic>
        <p:nvPicPr>
          <p:cNvPr id="1026" name="Picture 2">
            <a:extLst>
              <a:ext uri="{FF2B5EF4-FFF2-40B4-BE49-F238E27FC236}">
                <a16:creationId xmlns:a16="http://schemas.microsoft.com/office/drawing/2014/main" id="{1DDE89F2-1C2E-425A-95B7-CF8B6EF40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044" y="3429000"/>
            <a:ext cx="2381250" cy="2401393"/>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descr="图标&#10;&#10;描述已自动生成">
            <a:extLst>
              <a:ext uri="{FF2B5EF4-FFF2-40B4-BE49-F238E27FC236}">
                <a16:creationId xmlns:a16="http://schemas.microsoft.com/office/drawing/2014/main" id="{BBA8747E-6FB3-4A72-B1E8-25BDFED850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72095" y="4555788"/>
            <a:ext cx="409875" cy="515815"/>
          </a:xfrm>
          <a:prstGeom prst="rect">
            <a:avLst/>
          </a:prstGeom>
        </p:spPr>
      </p:pic>
      <p:pic>
        <p:nvPicPr>
          <p:cNvPr id="8" name="内容占位符 5" descr="文本, 应用程序&#10;&#10;描述已自动生成">
            <a:extLst>
              <a:ext uri="{FF2B5EF4-FFF2-40B4-BE49-F238E27FC236}">
                <a16:creationId xmlns:a16="http://schemas.microsoft.com/office/drawing/2014/main" id="{DE38085E-69DB-4513-87D0-AE0DC8A23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2891" y="1066800"/>
            <a:ext cx="2651352" cy="4724400"/>
          </a:xfrm>
          <a:prstGeom prst="rect">
            <a:avLst/>
          </a:prstGeom>
        </p:spPr>
      </p:pic>
      <p:sp>
        <p:nvSpPr>
          <p:cNvPr id="12" name="文本框 11">
            <a:extLst>
              <a:ext uri="{FF2B5EF4-FFF2-40B4-BE49-F238E27FC236}">
                <a16:creationId xmlns:a16="http://schemas.microsoft.com/office/drawing/2014/main" id="{1AF154AF-6081-4189-8AE7-181FF221554B}"/>
              </a:ext>
            </a:extLst>
          </p:cNvPr>
          <p:cNvSpPr txBox="1"/>
          <p:nvPr/>
        </p:nvSpPr>
        <p:spPr>
          <a:xfrm>
            <a:off x="4957894" y="4587081"/>
            <a:ext cx="2164359" cy="400110"/>
          </a:xfrm>
          <a:prstGeom prst="rect">
            <a:avLst/>
          </a:prstGeom>
          <a:noFill/>
        </p:spPr>
        <p:txBody>
          <a:bodyPr wrap="square" rtlCol="0">
            <a:spAutoFit/>
          </a:bodyPr>
          <a:lstStyle/>
          <a:p>
            <a:r>
              <a:rPr lang="en-US" altLang="zh-CN" dirty="0"/>
              <a:t>What is </a:t>
            </a:r>
            <a:r>
              <a:rPr lang="en-US" altLang="zh-CN" sz="2000" dirty="0">
                <a:solidFill>
                  <a:srgbClr val="C00000"/>
                </a:solidFill>
              </a:rPr>
              <a:t>this app</a:t>
            </a:r>
            <a:r>
              <a:rPr lang="en-US" altLang="zh-CN" dirty="0"/>
              <a:t>?</a:t>
            </a:r>
            <a:endParaRPr lang="zh-CN" altLang="en-US" dirty="0"/>
          </a:p>
        </p:txBody>
      </p:sp>
      <p:cxnSp>
        <p:nvCxnSpPr>
          <p:cNvPr id="10" name="直接连接符 9">
            <a:extLst>
              <a:ext uri="{FF2B5EF4-FFF2-40B4-BE49-F238E27FC236}">
                <a16:creationId xmlns:a16="http://schemas.microsoft.com/office/drawing/2014/main" id="{D0286745-89FC-4AEA-80D8-F4FA97259AF4}"/>
              </a:ext>
            </a:extLst>
          </p:cNvPr>
          <p:cNvCxnSpPr>
            <a:cxnSpLocks/>
          </p:cNvCxnSpPr>
          <p:nvPr/>
        </p:nvCxnSpPr>
        <p:spPr>
          <a:xfrm>
            <a:off x="10293953" y="3221665"/>
            <a:ext cx="466196" cy="0"/>
          </a:xfrm>
          <a:prstGeom prst="line">
            <a:avLst/>
          </a:prstGeom>
          <a:ln w="28575" cap="sq" cmpd="dbl">
            <a:solidFill>
              <a:srgbClr val="FF0000"/>
            </a:solidFill>
          </a:ln>
        </p:spPr>
        <p:style>
          <a:lnRef idx="1">
            <a:schemeClr val="dk1"/>
          </a:lnRef>
          <a:fillRef idx="0">
            <a:schemeClr val="dk1"/>
          </a:fillRef>
          <a:effectRef idx="0">
            <a:schemeClr val="dk1"/>
          </a:effectRef>
          <a:fontRef idx="minor">
            <a:schemeClr val="tx1"/>
          </a:fontRef>
        </p:style>
      </p:cxnSp>
      <p:sp>
        <p:nvSpPr>
          <p:cNvPr id="18" name="标题 4">
            <a:extLst>
              <a:ext uri="{FF2B5EF4-FFF2-40B4-BE49-F238E27FC236}">
                <a16:creationId xmlns:a16="http://schemas.microsoft.com/office/drawing/2014/main" id="{6468548C-DCA0-4F79-BB99-E4F4BA1D47C1}"/>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False Transparency</a:t>
            </a:r>
          </a:p>
          <a:p>
            <a:br>
              <a:rPr lang="zh-CN" altLang="en-US" dirty="0"/>
            </a:br>
            <a:endParaRPr lang="zh-CN" altLang="en-US" dirty="0"/>
          </a:p>
        </p:txBody>
      </p:sp>
    </p:spTree>
    <p:extLst>
      <p:ext uri="{BB962C8B-B14F-4D97-AF65-F5344CB8AC3E}">
        <p14:creationId xmlns:p14="http://schemas.microsoft.com/office/powerpoint/2010/main" val="235661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300"/>
                                        <p:tgtEl>
                                          <p:spTgt spid="15"/>
                                        </p:tgtEl>
                                      </p:cBhvr>
                                    </p:animEffect>
                                    <p:anim calcmode="lin" valueType="num">
                                      <p:cBhvr>
                                        <p:cTn id="8" dur="300" fill="hold"/>
                                        <p:tgtEl>
                                          <p:spTgt spid="15"/>
                                        </p:tgtEl>
                                        <p:attrNameLst>
                                          <p:attrName>ppt_x</p:attrName>
                                        </p:attrNameLst>
                                      </p:cBhvr>
                                      <p:tavLst>
                                        <p:tav tm="0">
                                          <p:val>
                                            <p:strVal val="#ppt_x"/>
                                          </p:val>
                                        </p:tav>
                                        <p:tav tm="100000">
                                          <p:val>
                                            <p:strVal val="#ppt_x"/>
                                          </p:val>
                                        </p:tav>
                                      </p:tavLst>
                                    </p:anim>
                                    <p:anim calcmode="lin" valueType="num">
                                      <p:cBhvr>
                                        <p:cTn id="9" dur="3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1"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800"/>
                            </p:stCondLst>
                            <p:childTnLst>
                              <p:par>
                                <p:cTn id="14" presetID="1" presetClass="entr" presetSubtype="0"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B5CFEAA1-5E2B-4AAE-AC1C-704B3498CB9A}"/>
              </a:ext>
            </a:extLst>
          </p:cNvPr>
          <p:cNvSpPr>
            <a:spLocks noGrp="1"/>
          </p:cNvSpPr>
          <p:nvPr>
            <p:ph type="body" sz="quarter" idx="15"/>
          </p:nvPr>
        </p:nvSpPr>
        <p:spPr/>
        <p:txBody>
          <a:bodyPr/>
          <a:lstStyle/>
          <a:p>
            <a:r>
              <a:rPr lang="en-US" altLang="zh-CN" dirty="0"/>
              <a:t>On Android, a task is a collection of activities that collaboratively perform a specific job. Android arranges activities forming a task into a stack, in the reverse order of their initiation.</a:t>
            </a:r>
          </a:p>
          <a:p>
            <a:endParaRPr lang="en-US" altLang="zh-CN" dirty="0"/>
          </a:p>
        </p:txBody>
      </p:sp>
      <p:pic>
        <p:nvPicPr>
          <p:cNvPr id="5" name="内容占位符 5" descr="文本, 应用程序&#10;&#10;描述已自动生成">
            <a:extLst>
              <a:ext uri="{FF2B5EF4-FFF2-40B4-BE49-F238E27FC236}">
                <a16:creationId xmlns:a16="http://schemas.microsoft.com/office/drawing/2014/main" id="{546F6164-A400-4CC3-9A93-7E3B827DA7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6418" y="1035050"/>
            <a:ext cx="2651352" cy="4724400"/>
          </a:xfrm>
          <a:prstGeom prst="rect">
            <a:avLst/>
          </a:prstGeom>
        </p:spPr>
      </p:pic>
      <p:sp>
        <p:nvSpPr>
          <p:cNvPr id="7" name="文本框 6">
            <a:extLst>
              <a:ext uri="{FF2B5EF4-FFF2-40B4-BE49-F238E27FC236}">
                <a16:creationId xmlns:a16="http://schemas.microsoft.com/office/drawing/2014/main" id="{CA1AF4FB-BA83-40ED-AC34-2E4B07D06CDE}"/>
              </a:ext>
            </a:extLst>
          </p:cNvPr>
          <p:cNvSpPr txBox="1"/>
          <p:nvPr/>
        </p:nvSpPr>
        <p:spPr>
          <a:xfrm>
            <a:off x="4154159" y="4857225"/>
            <a:ext cx="3003386" cy="646331"/>
          </a:xfrm>
          <a:prstGeom prst="rect">
            <a:avLst/>
          </a:prstGeom>
          <a:noFill/>
        </p:spPr>
        <p:txBody>
          <a:bodyPr wrap="none" rtlCol="0">
            <a:spAutoFit/>
          </a:bodyPr>
          <a:lstStyle/>
          <a:p>
            <a:r>
              <a:rPr lang="en-US" altLang="zh-CN" dirty="0"/>
              <a:t>Viber is the top application</a:t>
            </a:r>
            <a:endParaRPr lang="zh-CN" altLang="en-US" dirty="0"/>
          </a:p>
          <a:p>
            <a:endParaRPr lang="zh-CN" altLang="en-US" dirty="0"/>
          </a:p>
        </p:txBody>
      </p:sp>
      <p:pic>
        <p:nvPicPr>
          <p:cNvPr id="14" name="图片 13" descr="图标&#10;&#10;描述已自动生成">
            <a:extLst>
              <a:ext uri="{FF2B5EF4-FFF2-40B4-BE49-F238E27FC236}">
                <a16:creationId xmlns:a16="http://schemas.microsoft.com/office/drawing/2014/main" id="{B048B1BC-7863-4E7E-95FA-3FD31B58C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36098" y="5459380"/>
            <a:ext cx="276943" cy="300070"/>
          </a:xfrm>
          <a:prstGeom prst="rect">
            <a:avLst/>
          </a:prstGeom>
        </p:spPr>
      </p:pic>
      <p:pic>
        <p:nvPicPr>
          <p:cNvPr id="8" name="内容占位符 7" descr="图形用户界面, 应用程序&#10;&#10;描述已自动生成">
            <a:extLst>
              <a:ext uri="{FF2B5EF4-FFF2-40B4-BE49-F238E27FC236}">
                <a16:creationId xmlns:a16="http://schemas.microsoft.com/office/drawing/2014/main" id="{556BC8C2-61AA-4469-9B90-D8A232EEE36B}"/>
              </a:ext>
            </a:extLst>
          </p:cNvPr>
          <p:cNvPicPr>
            <a:picLocks noGrp="1" noChangeAspect="1"/>
          </p:cNvPicPr>
          <p:nvPr>
            <p:ph sz="quarter" idx="16"/>
          </p:nvPr>
        </p:nvPicPr>
        <p:blipFill>
          <a:blip r:embed="rId4">
            <a:extLst>
              <a:ext uri="{28A0092B-C50C-407E-A947-70E740481C1C}">
                <a14:useLocalDpi xmlns:a14="http://schemas.microsoft.com/office/drawing/2010/main" val="0"/>
              </a:ext>
            </a:extLst>
          </a:blip>
          <a:stretch>
            <a:fillRect/>
          </a:stretch>
        </p:blipFill>
        <p:spPr>
          <a:xfrm>
            <a:off x="9068106" y="800334"/>
            <a:ext cx="2651352" cy="5022616"/>
          </a:xfrm>
        </p:spPr>
      </p:pic>
      <p:sp>
        <p:nvSpPr>
          <p:cNvPr id="6" name="箭头: 右 5">
            <a:extLst>
              <a:ext uri="{FF2B5EF4-FFF2-40B4-BE49-F238E27FC236}">
                <a16:creationId xmlns:a16="http://schemas.microsoft.com/office/drawing/2014/main" id="{EF13B12D-FDB8-4E48-9EE2-54525233A147}"/>
              </a:ext>
            </a:extLst>
          </p:cNvPr>
          <p:cNvSpPr/>
          <p:nvPr/>
        </p:nvSpPr>
        <p:spPr>
          <a:xfrm>
            <a:off x="7165857" y="4857225"/>
            <a:ext cx="2030136" cy="4530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图标&#10;&#10;描述已自动生成">
            <a:extLst>
              <a:ext uri="{FF2B5EF4-FFF2-40B4-BE49-F238E27FC236}">
                <a16:creationId xmlns:a16="http://schemas.microsoft.com/office/drawing/2014/main" id="{79791911-B0DC-41F3-B143-69A32EC33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6757" y="5093600"/>
            <a:ext cx="481936" cy="515815"/>
          </a:xfrm>
          <a:prstGeom prst="rect">
            <a:avLst/>
          </a:prstGeom>
        </p:spPr>
      </p:pic>
      <p:sp>
        <p:nvSpPr>
          <p:cNvPr id="18" name="标题 4">
            <a:extLst>
              <a:ext uri="{FF2B5EF4-FFF2-40B4-BE49-F238E27FC236}">
                <a16:creationId xmlns:a16="http://schemas.microsoft.com/office/drawing/2014/main" id="{6D2545C1-6ADE-434F-A8AD-E48BB15052B9}"/>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False Transparency</a:t>
            </a:r>
          </a:p>
          <a:p>
            <a:br>
              <a:rPr lang="zh-CN" altLang="en-US" dirty="0"/>
            </a:br>
            <a:endParaRPr lang="zh-CN" altLang="en-US" dirty="0"/>
          </a:p>
        </p:txBody>
      </p:sp>
    </p:spTree>
    <p:extLst>
      <p:ext uri="{BB962C8B-B14F-4D97-AF65-F5344CB8AC3E}">
        <p14:creationId xmlns:p14="http://schemas.microsoft.com/office/powerpoint/2010/main" val="36744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300"/>
                                        <p:tgtEl>
                                          <p:spTgt spid="14"/>
                                        </p:tgtEl>
                                      </p:cBhvr>
                                    </p:animEffect>
                                    <p:anim calcmode="lin" valueType="num">
                                      <p:cBhvr>
                                        <p:cTn id="8" dur="300" fill="hold"/>
                                        <p:tgtEl>
                                          <p:spTgt spid="14"/>
                                        </p:tgtEl>
                                        <p:attrNameLst>
                                          <p:attrName>ppt_x</p:attrName>
                                        </p:attrNameLst>
                                      </p:cBhvr>
                                      <p:tavLst>
                                        <p:tav tm="0">
                                          <p:val>
                                            <p:strVal val="#ppt_x"/>
                                          </p:val>
                                        </p:tav>
                                        <p:tav tm="100000">
                                          <p:val>
                                            <p:strVal val="#ppt_x"/>
                                          </p:val>
                                        </p:tav>
                                      </p:tavLst>
                                    </p:anim>
                                    <p:anim calcmode="lin" valueType="num">
                                      <p:cBhvr>
                                        <p:cTn id="9" dur="3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1"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800"/>
                            </p:stCondLst>
                            <p:childTnLst>
                              <p:par>
                                <p:cTn id="14" presetID="1" presetClass="entr" presetSubtype="0" fill="hold" grpId="0" nodeType="afterEffect">
                                  <p:stCondLst>
                                    <p:cond delay="30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15" descr="手机屏幕截图&#10;&#10;描述已自动生成">
            <a:extLst>
              <a:ext uri="{FF2B5EF4-FFF2-40B4-BE49-F238E27FC236}">
                <a16:creationId xmlns:a16="http://schemas.microsoft.com/office/drawing/2014/main" id="{45131EE7-28B3-41AA-A6AB-94B28FB9A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5586" y="1066800"/>
            <a:ext cx="2658657" cy="4724400"/>
          </a:xfrm>
          <a:prstGeom prst="rect">
            <a:avLst/>
          </a:prstGeom>
        </p:spPr>
      </p:pic>
      <p:sp>
        <p:nvSpPr>
          <p:cNvPr id="3" name="文本占位符 2">
            <a:extLst>
              <a:ext uri="{FF2B5EF4-FFF2-40B4-BE49-F238E27FC236}">
                <a16:creationId xmlns:a16="http://schemas.microsoft.com/office/drawing/2014/main" id="{E72C62E1-5A3F-4B3D-A745-DD78CDA4D728}"/>
              </a:ext>
            </a:extLst>
          </p:cNvPr>
          <p:cNvSpPr>
            <a:spLocks noGrp="1"/>
          </p:cNvSpPr>
          <p:nvPr>
            <p:ph type="body" sz="quarter" idx="15"/>
          </p:nvPr>
        </p:nvSpPr>
        <p:spPr>
          <a:xfrm>
            <a:off x="2613899" y="2270253"/>
            <a:ext cx="4840287" cy="2316162"/>
          </a:xfrm>
        </p:spPr>
        <p:txBody>
          <a:bodyPr/>
          <a:lstStyle/>
          <a:p>
            <a:r>
              <a:rPr lang="en-US" altLang="zh-CN" sz="3600" dirty="0">
                <a:solidFill>
                  <a:srgbClr val="C00000"/>
                </a:solidFill>
                <a:latin typeface="Aharoni" panose="020B0604020202020204" pitchFamily="2" charset="-79"/>
                <a:cs typeface="Aharoni" panose="020B0604020202020204" pitchFamily="2" charset="-79"/>
              </a:rPr>
              <a:t>False transparency attacks on runtime permissions</a:t>
            </a:r>
          </a:p>
          <a:p>
            <a:endParaRPr lang="zh-CN" altLang="en-US" dirty="0"/>
          </a:p>
        </p:txBody>
      </p:sp>
      <p:pic>
        <p:nvPicPr>
          <p:cNvPr id="6" name="内容占位符 5" descr="文本, 应用程序&#10;&#10;描述已自动生成">
            <a:extLst>
              <a:ext uri="{FF2B5EF4-FFF2-40B4-BE49-F238E27FC236}">
                <a16:creationId xmlns:a16="http://schemas.microsoft.com/office/drawing/2014/main" id="{C00C201A-6983-432B-963D-7CC397A836E9}"/>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9065586" y="1066800"/>
            <a:ext cx="2651352" cy="4724400"/>
          </a:xfrm>
        </p:spPr>
      </p:pic>
      <p:pic>
        <p:nvPicPr>
          <p:cNvPr id="8" name="图片 7" descr="图标&#10;&#10;描述已自动生成">
            <a:extLst>
              <a:ext uri="{FF2B5EF4-FFF2-40B4-BE49-F238E27FC236}">
                <a16:creationId xmlns:a16="http://schemas.microsoft.com/office/drawing/2014/main" id="{ED081E25-5526-43C0-B018-F21A4AB19D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4993" y="5518298"/>
            <a:ext cx="393110" cy="272902"/>
          </a:xfrm>
          <a:prstGeom prst="rect">
            <a:avLst/>
          </a:prstGeom>
        </p:spPr>
      </p:pic>
      <p:pic>
        <p:nvPicPr>
          <p:cNvPr id="9" name="内容占位符 5">
            <a:extLst>
              <a:ext uri="{FF2B5EF4-FFF2-40B4-BE49-F238E27FC236}">
                <a16:creationId xmlns:a16="http://schemas.microsoft.com/office/drawing/2014/main" id="{D337EEA4-2CAA-474C-B18F-013659A0D9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76544" y="1066134"/>
            <a:ext cx="2651352" cy="4724400"/>
          </a:xfrm>
          <a:prstGeom prst="rect">
            <a:avLst/>
          </a:prstGeom>
        </p:spPr>
      </p:pic>
      <p:sp>
        <p:nvSpPr>
          <p:cNvPr id="10" name="箭头: 右 9">
            <a:extLst>
              <a:ext uri="{FF2B5EF4-FFF2-40B4-BE49-F238E27FC236}">
                <a16:creationId xmlns:a16="http://schemas.microsoft.com/office/drawing/2014/main" id="{E2240B6E-8D0D-4FBE-B851-031E005CC8B2}"/>
              </a:ext>
            </a:extLst>
          </p:cNvPr>
          <p:cNvSpPr/>
          <p:nvPr/>
        </p:nvSpPr>
        <p:spPr>
          <a:xfrm>
            <a:off x="7165857" y="4910387"/>
            <a:ext cx="2030136" cy="4530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a:extLst>
              <a:ext uri="{FF2B5EF4-FFF2-40B4-BE49-F238E27FC236}">
                <a16:creationId xmlns:a16="http://schemas.microsoft.com/office/drawing/2014/main" id="{2A0B2808-337B-49C8-8503-B55F32DFF996}"/>
              </a:ext>
            </a:extLst>
          </p:cNvPr>
          <p:cNvSpPr txBox="1"/>
          <p:nvPr/>
        </p:nvSpPr>
        <p:spPr>
          <a:xfrm>
            <a:off x="3837702" y="4891377"/>
            <a:ext cx="3328155" cy="646331"/>
          </a:xfrm>
          <a:prstGeom prst="rect">
            <a:avLst/>
          </a:prstGeom>
          <a:noFill/>
        </p:spPr>
        <p:txBody>
          <a:bodyPr wrap="none" rtlCol="0">
            <a:spAutoFit/>
          </a:bodyPr>
          <a:lstStyle/>
          <a:p>
            <a:r>
              <a:rPr lang="en-US" altLang="zh-CN" dirty="0"/>
              <a:t>This app is the top application</a:t>
            </a:r>
            <a:endParaRPr lang="zh-CN" altLang="en-US" dirty="0"/>
          </a:p>
          <a:p>
            <a:endParaRPr lang="zh-CN" altLang="en-US" dirty="0"/>
          </a:p>
        </p:txBody>
      </p:sp>
      <p:pic>
        <p:nvPicPr>
          <p:cNvPr id="13" name="内容占位符 5" descr="图形用户界面, 文本, 应用程序&#10;&#10;描述已自动生成">
            <a:extLst>
              <a:ext uri="{FF2B5EF4-FFF2-40B4-BE49-F238E27FC236}">
                <a16:creationId xmlns:a16="http://schemas.microsoft.com/office/drawing/2014/main" id="{65D55ECA-6644-4475-934E-5DA68E1128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76544" y="1066134"/>
            <a:ext cx="2651352" cy="4724400"/>
          </a:xfrm>
          <a:prstGeom prst="rect">
            <a:avLst/>
          </a:prstGeom>
        </p:spPr>
      </p:pic>
      <p:sp>
        <p:nvSpPr>
          <p:cNvPr id="16" name="标题 4">
            <a:extLst>
              <a:ext uri="{FF2B5EF4-FFF2-40B4-BE49-F238E27FC236}">
                <a16:creationId xmlns:a16="http://schemas.microsoft.com/office/drawing/2014/main" id="{62F25F29-9765-4786-9DDA-F5765A01730F}"/>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False Transparency</a:t>
            </a:r>
          </a:p>
          <a:p>
            <a:br>
              <a:rPr lang="zh-CN" altLang="en-US" dirty="0"/>
            </a:br>
            <a:endParaRPr lang="zh-CN" altLang="en-US" dirty="0"/>
          </a:p>
        </p:txBody>
      </p:sp>
    </p:spTree>
    <p:extLst>
      <p:ext uri="{BB962C8B-B14F-4D97-AF65-F5344CB8AC3E}">
        <p14:creationId xmlns:p14="http://schemas.microsoft.com/office/powerpoint/2010/main" val="250808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50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a:extLst>
              <a:ext uri="{FF2B5EF4-FFF2-40B4-BE49-F238E27FC236}">
                <a16:creationId xmlns:a16="http://schemas.microsoft.com/office/drawing/2014/main" id="{F0FB87B6-ABE4-4197-99CC-5D92E1BD1148}"/>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9076418" y="1035050"/>
            <a:ext cx="2651352" cy="4724400"/>
          </a:xfrm>
        </p:spPr>
      </p:pic>
      <p:sp>
        <p:nvSpPr>
          <p:cNvPr id="8" name="文本占位符 2">
            <a:extLst>
              <a:ext uri="{FF2B5EF4-FFF2-40B4-BE49-F238E27FC236}">
                <a16:creationId xmlns:a16="http://schemas.microsoft.com/office/drawing/2014/main" id="{5CC43CA7-F06C-4190-8404-A31A6EF11E3C}"/>
              </a:ext>
            </a:extLst>
          </p:cNvPr>
          <p:cNvSpPr>
            <a:spLocks noGrp="1"/>
          </p:cNvSpPr>
          <p:nvPr>
            <p:ph type="body" sz="quarter" idx="15"/>
          </p:nvPr>
        </p:nvSpPr>
        <p:spPr>
          <a:xfrm>
            <a:off x="2613600" y="2271600"/>
            <a:ext cx="4840287" cy="2316162"/>
          </a:xfrm>
        </p:spPr>
        <p:txBody>
          <a:bodyPr/>
          <a:lstStyle/>
          <a:p>
            <a:r>
              <a:rPr lang="en-US" altLang="zh-CN" sz="3600" dirty="0">
                <a:solidFill>
                  <a:srgbClr val="C00000"/>
                </a:solidFill>
                <a:latin typeface="Aharoni" panose="020B0604020202020204" pitchFamily="2" charset="-79"/>
                <a:cs typeface="Aharoni" panose="020B0604020202020204" pitchFamily="2" charset="-79"/>
              </a:rPr>
              <a:t>False transparency attacks on runtime permissions</a:t>
            </a:r>
          </a:p>
          <a:p>
            <a:endParaRPr lang="en-US" altLang="zh-CN" dirty="0"/>
          </a:p>
        </p:txBody>
      </p:sp>
      <p:pic>
        <p:nvPicPr>
          <p:cNvPr id="9" name="内容占位符 9" descr="图形用户界面, 文本, 应用程序&#10;&#10;描述已自动生成">
            <a:extLst>
              <a:ext uri="{FF2B5EF4-FFF2-40B4-BE49-F238E27FC236}">
                <a16:creationId xmlns:a16="http://schemas.microsoft.com/office/drawing/2014/main" id="{E65043DE-C0FF-48F9-9E70-31B27273A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6418" y="1066800"/>
            <a:ext cx="2651352" cy="4724400"/>
          </a:xfrm>
          <a:prstGeom prst="rect">
            <a:avLst/>
          </a:prstGeom>
        </p:spPr>
      </p:pic>
      <p:sp>
        <p:nvSpPr>
          <p:cNvPr id="11" name="文本框 10">
            <a:extLst>
              <a:ext uri="{FF2B5EF4-FFF2-40B4-BE49-F238E27FC236}">
                <a16:creationId xmlns:a16="http://schemas.microsoft.com/office/drawing/2014/main" id="{10C39484-BC0C-42AD-9B4D-7DED119BE76B}"/>
              </a:ext>
            </a:extLst>
          </p:cNvPr>
          <p:cNvSpPr txBox="1"/>
          <p:nvPr/>
        </p:nvSpPr>
        <p:spPr>
          <a:xfrm>
            <a:off x="2613600" y="5059337"/>
            <a:ext cx="4274289" cy="369332"/>
          </a:xfrm>
          <a:prstGeom prst="rect">
            <a:avLst/>
          </a:prstGeom>
          <a:noFill/>
        </p:spPr>
        <p:txBody>
          <a:bodyPr wrap="square" rtlCol="0">
            <a:spAutoFit/>
          </a:bodyPr>
          <a:lstStyle/>
          <a:p>
            <a:r>
              <a:rPr lang="en-US" altLang="zh-CN" dirty="0"/>
              <a:t>Affects Android 6-11</a:t>
            </a:r>
            <a:endParaRPr lang="zh-CN" altLang="en-US" dirty="0"/>
          </a:p>
        </p:txBody>
      </p:sp>
      <p:sp>
        <p:nvSpPr>
          <p:cNvPr id="14" name="标题 4">
            <a:extLst>
              <a:ext uri="{FF2B5EF4-FFF2-40B4-BE49-F238E27FC236}">
                <a16:creationId xmlns:a16="http://schemas.microsoft.com/office/drawing/2014/main" id="{1E959445-98D6-4149-B4BF-24CD7F838022}"/>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False Transparency</a:t>
            </a:r>
          </a:p>
          <a:p>
            <a:br>
              <a:rPr lang="zh-CN" altLang="en-US" dirty="0"/>
            </a:br>
            <a:endParaRPr lang="zh-CN" altLang="en-US" dirty="0"/>
          </a:p>
        </p:txBody>
      </p:sp>
      <p:sp>
        <p:nvSpPr>
          <p:cNvPr id="15" name="文本框 14">
            <a:extLst>
              <a:ext uri="{FF2B5EF4-FFF2-40B4-BE49-F238E27FC236}">
                <a16:creationId xmlns:a16="http://schemas.microsoft.com/office/drawing/2014/main" id="{A9BECF31-B1AA-4916-97C3-B6400F40FE57}"/>
              </a:ext>
            </a:extLst>
          </p:cNvPr>
          <p:cNvSpPr txBox="1"/>
          <p:nvPr/>
        </p:nvSpPr>
        <p:spPr>
          <a:xfrm>
            <a:off x="2613600" y="4403096"/>
            <a:ext cx="3402535" cy="369332"/>
          </a:xfrm>
          <a:prstGeom prst="rect">
            <a:avLst/>
          </a:prstGeom>
          <a:noFill/>
        </p:spPr>
        <p:txBody>
          <a:bodyPr wrap="none" rtlCol="0">
            <a:spAutoFit/>
          </a:bodyPr>
          <a:lstStyle/>
          <a:p>
            <a:r>
              <a:rPr lang="en-US" altLang="zh-CN" dirty="0"/>
              <a:t>APP name may even be same!</a:t>
            </a:r>
            <a:endParaRPr lang="zh-CN" altLang="en-US" dirty="0"/>
          </a:p>
        </p:txBody>
      </p:sp>
    </p:spTree>
    <p:extLst>
      <p:ext uri="{BB962C8B-B14F-4D97-AF65-F5344CB8AC3E}">
        <p14:creationId xmlns:p14="http://schemas.microsoft.com/office/powerpoint/2010/main" val="121551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a:extLst>
              <a:ext uri="{FF2B5EF4-FFF2-40B4-BE49-F238E27FC236}">
                <a16:creationId xmlns:a16="http://schemas.microsoft.com/office/drawing/2014/main" id="{55D48A66-30CC-4262-9E3E-E46E3AC0B9F3}"/>
              </a:ext>
            </a:extLst>
          </p:cNvPr>
          <p:cNvSpPr>
            <a:spLocks noGrp="1"/>
          </p:cNvSpPr>
          <p:nvPr>
            <p:ph type="title"/>
          </p:nvPr>
        </p:nvSpPr>
        <p:spPr/>
        <p:txBody>
          <a:bodyPr/>
          <a:lstStyle/>
          <a:p>
            <a:r>
              <a:rPr lang="en-US" altLang="zh-CN" dirty="0"/>
              <a:t>User Test</a:t>
            </a:r>
            <a:br>
              <a:rPr lang="zh-CN" altLang="en-US" dirty="0"/>
            </a:br>
            <a:endParaRPr lang="zh-CN" altLang="en-US" dirty="0"/>
          </a:p>
        </p:txBody>
      </p:sp>
      <p:sp>
        <p:nvSpPr>
          <p:cNvPr id="2" name="文本框 1">
            <a:extLst>
              <a:ext uri="{FF2B5EF4-FFF2-40B4-BE49-F238E27FC236}">
                <a16:creationId xmlns:a16="http://schemas.microsoft.com/office/drawing/2014/main" id="{E53F62FC-F7C8-44C6-A6AD-527DB421052C}"/>
              </a:ext>
            </a:extLst>
          </p:cNvPr>
          <p:cNvSpPr txBox="1"/>
          <p:nvPr/>
        </p:nvSpPr>
        <p:spPr>
          <a:xfrm>
            <a:off x="677334" y="1930400"/>
            <a:ext cx="9104619" cy="923330"/>
          </a:xfrm>
          <a:prstGeom prst="rect">
            <a:avLst/>
          </a:prstGeom>
          <a:noFill/>
        </p:spPr>
        <p:txBody>
          <a:bodyPr wrap="square" rtlCol="0">
            <a:spAutoFit/>
          </a:bodyPr>
          <a:lstStyle/>
          <a:p>
            <a:r>
              <a:rPr lang="en-US" altLang="zh-CN" dirty="0"/>
              <a:t>They recruited 20 subjects to participate in our in-lab study on a voluntary basis.</a:t>
            </a:r>
          </a:p>
          <a:p>
            <a:r>
              <a:rPr lang="en-US" altLang="zh-CN" dirty="0"/>
              <a:t>Their participant pool consists of undergraduate and graduate students who major in computer science or other engineering fields</a:t>
            </a:r>
            <a:endParaRPr lang="zh-CN" altLang="en-US" dirty="0"/>
          </a:p>
        </p:txBody>
      </p:sp>
      <p:pic>
        <p:nvPicPr>
          <p:cNvPr id="3074" name="Picture 2" descr="Google Maps tests showing traffic lights in the US - The Verge">
            <a:extLst>
              <a:ext uri="{FF2B5EF4-FFF2-40B4-BE49-F238E27FC236}">
                <a16:creationId xmlns:a16="http://schemas.microsoft.com/office/drawing/2014/main" id="{13C2B54D-C76A-4315-9FAB-D009DFA2FF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63" y="4274267"/>
            <a:ext cx="2705100" cy="16859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hazam: Discover songs &amp; lyrics in seconds - Apps on Google Play">
            <a:extLst>
              <a:ext uri="{FF2B5EF4-FFF2-40B4-BE49-F238E27FC236}">
                <a16:creationId xmlns:a16="http://schemas.microsoft.com/office/drawing/2014/main" id="{8DF4576C-6876-4EF3-875B-7CA7DCF2A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6754" y="4387037"/>
            <a:ext cx="1265276" cy="14413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acebook-Messenger已重新集成到社交网络应用中»让我们谈谈视频游戏">
            <a:extLst>
              <a:ext uri="{FF2B5EF4-FFF2-40B4-BE49-F238E27FC236}">
                <a16:creationId xmlns:a16="http://schemas.microsoft.com/office/drawing/2014/main" id="{CF022304-7E79-4F56-9011-8ACC8F072D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2259" y="4255217"/>
            <a:ext cx="2686050" cy="1704975"/>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DDDDC4ED-47AE-4E87-ADBE-03A9BDA92874}"/>
              </a:ext>
            </a:extLst>
          </p:cNvPr>
          <p:cNvSpPr txBox="1"/>
          <p:nvPr/>
        </p:nvSpPr>
        <p:spPr>
          <a:xfrm>
            <a:off x="602103" y="3473232"/>
            <a:ext cx="10003892" cy="369332"/>
          </a:xfrm>
          <a:prstGeom prst="rect">
            <a:avLst/>
          </a:prstGeom>
          <a:noFill/>
        </p:spPr>
        <p:txBody>
          <a:bodyPr wrap="none" rtlCol="0">
            <a:spAutoFit/>
          </a:bodyPr>
          <a:lstStyle/>
          <a:p>
            <a:r>
              <a:rPr lang="en-US" altLang="zh-CN" dirty="0"/>
              <a:t>Three popular Android apps as victims: 1) Google Maps, 2) Shazam and 3)  Facebook Messenger</a:t>
            </a:r>
            <a:endParaRPr lang="zh-CN" altLang="en-US" dirty="0"/>
          </a:p>
        </p:txBody>
      </p:sp>
    </p:spTree>
    <p:extLst>
      <p:ext uri="{BB962C8B-B14F-4D97-AF65-F5344CB8AC3E}">
        <p14:creationId xmlns:p14="http://schemas.microsoft.com/office/powerpoint/2010/main" val="104166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par>
                                <p:cTn id="8" presetID="10" presetClass="entr" presetSubtype="0" fill="hold" nodeType="withEffect">
                                  <p:stCondLst>
                                    <p:cond delay="0"/>
                                  </p:stCondLst>
                                  <p:childTnLst>
                                    <p:set>
                                      <p:cBhvr>
                                        <p:cTn id="9" dur="1" fill="hold">
                                          <p:stCondLst>
                                            <p:cond delay="0"/>
                                          </p:stCondLst>
                                        </p:cTn>
                                        <p:tgtEl>
                                          <p:spTgt spid="3078"/>
                                        </p:tgtEl>
                                        <p:attrNameLst>
                                          <p:attrName>style.visibility</p:attrName>
                                        </p:attrNameLst>
                                      </p:cBhvr>
                                      <p:to>
                                        <p:strVal val="visible"/>
                                      </p:to>
                                    </p:set>
                                    <p:animEffect transition="in" filter="fade">
                                      <p:cBhvr>
                                        <p:cTn id="10" dur="500"/>
                                        <p:tgtEl>
                                          <p:spTgt spid="3078"/>
                                        </p:tgtEl>
                                      </p:cBhvr>
                                    </p:animEffect>
                                  </p:childTnLst>
                                </p:cTn>
                              </p:par>
                              <p:par>
                                <p:cTn id="11" presetID="10"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fade">
                                      <p:cBhvr>
                                        <p:cTn id="13" dur="500"/>
                                        <p:tgtEl>
                                          <p:spTgt spid="30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602F23-C800-44D7-AB00-83104B1A43C1}"/>
              </a:ext>
            </a:extLst>
          </p:cNvPr>
          <p:cNvSpPr>
            <a:spLocks noGrp="1"/>
          </p:cNvSpPr>
          <p:nvPr>
            <p:ph type="title"/>
          </p:nvPr>
        </p:nvSpPr>
        <p:spPr/>
        <p:txBody>
          <a:bodyPr/>
          <a:lstStyle/>
          <a:p>
            <a:r>
              <a:rPr lang="en-US" altLang="zh-CN" dirty="0"/>
              <a:t>User Test</a:t>
            </a:r>
            <a:endParaRPr lang="zh-CN" altLang="en-US" dirty="0"/>
          </a:p>
        </p:txBody>
      </p:sp>
      <p:sp>
        <p:nvSpPr>
          <p:cNvPr id="4" name="文本框 3">
            <a:extLst>
              <a:ext uri="{FF2B5EF4-FFF2-40B4-BE49-F238E27FC236}">
                <a16:creationId xmlns:a16="http://schemas.microsoft.com/office/drawing/2014/main" id="{2471566C-6DBB-4867-8CC5-C10BFF7C3E12}"/>
              </a:ext>
            </a:extLst>
          </p:cNvPr>
          <p:cNvSpPr txBox="1"/>
          <p:nvPr/>
        </p:nvSpPr>
        <p:spPr>
          <a:xfrm>
            <a:off x="677334" y="2174949"/>
            <a:ext cx="9104619" cy="1477328"/>
          </a:xfrm>
          <a:prstGeom prst="rect">
            <a:avLst/>
          </a:prstGeom>
          <a:noFill/>
        </p:spPr>
        <p:txBody>
          <a:bodyPr wrap="square" rtlCol="0">
            <a:spAutoFit/>
          </a:bodyPr>
          <a:lstStyle/>
          <a:p>
            <a:r>
              <a:rPr lang="en-US" altLang="zh-CN" dirty="0"/>
              <a:t>They have three separate attack apps installed on the device, each targeting only one of the victim apps. The attack apps that target Google Maps and Shazam utilize the same app name as their victims (i.e., Maps and Shazam respectively). The attack app that targets Messenger uses “this app” as its app name also test for the feasibility of our multi-targeted attack case.</a:t>
            </a:r>
            <a:endParaRPr lang="zh-CN" altLang="en-US" dirty="0"/>
          </a:p>
        </p:txBody>
      </p:sp>
    </p:spTree>
    <p:extLst>
      <p:ext uri="{BB962C8B-B14F-4D97-AF65-F5344CB8AC3E}">
        <p14:creationId xmlns:p14="http://schemas.microsoft.com/office/powerpoint/2010/main" val="451734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内容占位符 5" descr="图形用户界面, 应用程序&#10;&#10;描述已自动生成">
            <a:extLst>
              <a:ext uri="{FF2B5EF4-FFF2-40B4-BE49-F238E27FC236}">
                <a16:creationId xmlns:a16="http://schemas.microsoft.com/office/drawing/2014/main" id="{5A170331-1093-475D-B6DB-76CE07193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5531" y="1035050"/>
            <a:ext cx="2653126" cy="4724400"/>
          </a:xfrm>
          <a:prstGeom prst="rect">
            <a:avLst/>
          </a:prstGeom>
        </p:spPr>
      </p:pic>
      <p:sp>
        <p:nvSpPr>
          <p:cNvPr id="8" name="标题 1">
            <a:extLst>
              <a:ext uri="{FF2B5EF4-FFF2-40B4-BE49-F238E27FC236}">
                <a16:creationId xmlns:a16="http://schemas.microsoft.com/office/drawing/2014/main" id="{293550C0-A52E-4220-8F34-6B774E1BAE39}"/>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Attack Steps</a:t>
            </a:r>
            <a:endParaRPr lang="zh-CN" altLang="en-US" dirty="0"/>
          </a:p>
        </p:txBody>
      </p:sp>
      <p:sp>
        <p:nvSpPr>
          <p:cNvPr id="9" name="文本框 8">
            <a:extLst>
              <a:ext uri="{FF2B5EF4-FFF2-40B4-BE49-F238E27FC236}">
                <a16:creationId xmlns:a16="http://schemas.microsoft.com/office/drawing/2014/main" id="{67E8CB4F-28F6-42BE-A870-24CFF6335F97}"/>
              </a:ext>
            </a:extLst>
          </p:cNvPr>
          <p:cNvSpPr txBox="1"/>
          <p:nvPr/>
        </p:nvSpPr>
        <p:spPr>
          <a:xfrm>
            <a:off x="797442" y="1587849"/>
            <a:ext cx="8596668" cy="369332"/>
          </a:xfrm>
          <a:prstGeom prst="rect">
            <a:avLst/>
          </a:prstGeom>
          <a:noFill/>
        </p:spPr>
        <p:txBody>
          <a:bodyPr wrap="square" rtlCol="0">
            <a:spAutoFit/>
          </a:bodyPr>
          <a:lstStyle/>
          <a:p>
            <a:r>
              <a:rPr lang="en-US" altLang="zh-CN" dirty="0"/>
              <a:t>1) Lurk in the background.</a:t>
            </a:r>
            <a:endParaRPr lang="zh-CN" altLang="en-US" dirty="0"/>
          </a:p>
        </p:txBody>
      </p:sp>
      <p:sp>
        <p:nvSpPr>
          <p:cNvPr id="11" name="文本框 10">
            <a:extLst>
              <a:ext uri="{FF2B5EF4-FFF2-40B4-BE49-F238E27FC236}">
                <a16:creationId xmlns:a16="http://schemas.microsoft.com/office/drawing/2014/main" id="{B9F9A3DD-1642-4C79-A719-D68C14D7DEBF}"/>
              </a:ext>
            </a:extLst>
          </p:cNvPr>
          <p:cNvSpPr txBox="1"/>
          <p:nvPr/>
        </p:nvSpPr>
        <p:spPr>
          <a:xfrm>
            <a:off x="1063255" y="1983295"/>
            <a:ext cx="6730409" cy="646331"/>
          </a:xfrm>
          <a:prstGeom prst="rect">
            <a:avLst/>
          </a:prstGeom>
          <a:noFill/>
        </p:spPr>
        <p:txBody>
          <a:bodyPr wrap="square" rtlCol="0">
            <a:spAutoFit/>
          </a:bodyPr>
          <a:lstStyle/>
          <a:p>
            <a:r>
              <a:rPr lang="en-US" altLang="zh-CN" dirty="0"/>
              <a:t>Prior to Android 8  using Service or </a:t>
            </a:r>
            <a:r>
              <a:rPr lang="en-US" altLang="zh-CN" dirty="0" err="1"/>
              <a:t>IntentService</a:t>
            </a:r>
            <a:r>
              <a:rPr lang="en-US" altLang="zh-CN" dirty="0"/>
              <a:t> classes After Android 8              </a:t>
            </a:r>
            <a:r>
              <a:rPr lang="en-US" altLang="zh-CN" dirty="0" err="1"/>
              <a:t>JobScheduler</a:t>
            </a:r>
            <a:endParaRPr lang="zh-CN" altLang="en-US" dirty="0"/>
          </a:p>
        </p:txBody>
      </p:sp>
      <p:sp>
        <p:nvSpPr>
          <p:cNvPr id="12" name="文本框 11">
            <a:extLst>
              <a:ext uri="{FF2B5EF4-FFF2-40B4-BE49-F238E27FC236}">
                <a16:creationId xmlns:a16="http://schemas.microsoft.com/office/drawing/2014/main" id="{816146EA-FB5D-4C1A-A534-89D309A65E23}"/>
              </a:ext>
            </a:extLst>
          </p:cNvPr>
          <p:cNvSpPr txBox="1"/>
          <p:nvPr/>
        </p:nvSpPr>
        <p:spPr>
          <a:xfrm>
            <a:off x="797442" y="2624234"/>
            <a:ext cx="3463512" cy="369332"/>
          </a:xfrm>
          <a:prstGeom prst="rect">
            <a:avLst/>
          </a:prstGeom>
          <a:noFill/>
        </p:spPr>
        <p:txBody>
          <a:bodyPr wrap="none" rtlCol="0">
            <a:spAutoFit/>
          </a:bodyPr>
          <a:lstStyle/>
          <a:p>
            <a:r>
              <a:rPr lang="en-US" altLang="zh-CN" dirty="0"/>
              <a:t>2) Choose your victim carefully.</a:t>
            </a:r>
            <a:endParaRPr lang="zh-CN" altLang="en-US" dirty="0"/>
          </a:p>
        </p:txBody>
      </p:sp>
      <p:sp>
        <p:nvSpPr>
          <p:cNvPr id="13" name="矩形 12">
            <a:extLst>
              <a:ext uri="{FF2B5EF4-FFF2-40B4-BE49-F238E27FC236}">
                <a16:creationId xmlns:a16="http://schemas.microsoft.com/office/drawing/2014/main" id="{2A8CE3FC-27F6-4903-AB0B-E7D507744A3D}"/>
              </a:ext>
            </a:extLst>
          </p:cNvPr>
          <p:cNvSpPr/>
          <p:nvPr/>
        </p:nvSpPr>
        <p:spPr>
          <a:xfrm>
            <a:off x="797442" y="3056452"/>
            <a:ext cx="3994107" cy="369332"/>
          </a:xfrm>
          <a:prstGeom prst="rect">
            <a:avLst/>
          </a:prstGeom>
        </p:spPr>
        <p:txBody>
          <a:bodyPr wrap="none">
            <a:spAutoFit/>
          </a:bodyPr>
          <a:lstStyle/>
          <a:p>
            <a:r>
              <a:rPr lang="en-US" altLang="zh-CN" dirty="0"/>
              <a:t>3) Choose your permission carefully. </a:t>
            </a:r>
            <a:endParaRPr lang="zh-CN" altLang="en-US" dirty="0"/>
          </a:p>
        </p:txBody>
      </p:sp>
      <p:sp>
        <p:nvSpPr>
          <p:cNvPr id="15" name="矩形 14">
            <a:extLst>
              <a:ext uri="{FF2B5EF4-FFF2-40B4-BE49-F238E27FC236}">
                <a16:creationId xmlns:a16="http://schemas.microsoft.com/office/drawing/2014/main" id="{5BAC7E9D-DC5D-4C17-B26A-345B8C935591}"/>
              </a:ext>
            </a:extLst>
          </p:cNvPr>
          <p:cNvSpPr/>
          <p:nvPr/>
        </p:nvSpPr>
        <p:spPr>
          <a:xfrm>
            <a:off x="1063255" y="3467064"/>
            <a:ext cx="6096000" cy="646331"/>
          </a:xfrm>
          <a:prstGeom prst="rect">
            <a:avLst/>
          </a:prstGeom>
        </p:spPr>
        <p:txBody>
          <a:bodyPr>
            <a:spAutoFit/>
          </a:bodyPr>
          <a:lstStyle/>
          <a:p>
            <a:r>
              <a:rPr lang="en-US" altLang="zh-CN" dirty="0"/>
              <a:t>query the </a:t>
            </a:r>
            <a:r>
              <a:rPr lang="en-US" altLang="zh-CN" dirty="0" err="1"/>
              <a:t>PackageManager</a:t>
            </a:r>
            <a:r>
              <a:rPr lang="en-US" altLang="zh-CN" dirty="0"/>
              <a:t> to obtain the requested permissions of this app </a:t>
            </a:r>
            <a:endParaRPr lang="zh-CN" altLang="en-US" dirty="0"/>
          </a:p>
        </p:txBody>
      </p:sp>
      <p:sp>
        <p:nvSpPr>
          <p:cNvPr id="16" name="矩形 15">
            <a:extLst>
              <a:ext uri="{FF2B5EF4-FFF2-40B4-BE49-F238E27FC236}">
                <a16:creationId xmlns:a16="http://schemas.microsoft.com/office/drawing/2014/main" id="{BBCFF9C2-8314-48A7-A921-16DA87630ADC}"/>
              </a:ext>
            </a:extLst>
          </p:cNvPr>
          <p:cNvSpPr/>
          <p:nvPr/>
        </p:nvSpPr>
        <p:spPr>
          <a:xfrm>
            <a:off x="774826" y="4111410"/>
            <a:ext cx="2362826" cy="369332"/>
          </a:xfrm>
          <a:prstGeom prst="rect">
            <a:avLst/>
          </a:prstGeom>
        </p:spPr>
        <p:txBody>
          <a:bodyPr wrap="none">
            <a:spAutoFit/>
          </a:bodyPr>
          <a:lstStyle/>
          <a:p>
            <a:r>
              <a:rPr lang="en-US" altLang="zh-CN" dirty="0"/>
              <a:t>4) Cloak and dagger. </a:t>
            </a:r>
            <a:endParaRPr lang="zh-CN" altLang="en-US" dirty="0"/>
          </a:p>
        </p:txBody>
      </p:sp>
      <p:pic>
        <p:nvPicPr>
          <p:cNvPr id="18" name="图片 17">
            <a:extLst>
              <a:ext uri="{FF2B5EF4-FFF2-40B4-BE49-F238E27FC236}">
                <a16:creationId xmlns:a16="http://schemas.microsoft.com/office/drawing/2014/main" id="{306FEA4C-DB5E-46B5-B0ED-729CC164558A}"/>
              </a:ext>
            </a:extLst>
          </p:cNvPr>
          <p:cNvPicPr>
            <a:picLocks noChangeAspect="1"/>
          </p:cNvPicPr>
          <p:nvPr/>
        </p:nvPicPr>
        <p:blipFill>
          <a:blip r:embed="rId3"/>
          <a:stretch>
            <a:fillRect/>
          </a:stretch>
        </p:blipFill>
        <p:spPr>
          <a:xfrm>
            <a:off x="9075531" y="1035050"/>
            <a:ext cx="2658068" cy="4724399"/>
          </a:xfrm>
          <a:prstGeom prst="rect">
            <a:avLst/>
          </a:prstGeom>
        </p:spPr>
      </p:pic>
      <p:pic>
        <p:nvPicPr>
          <p:cNvPr id="7" name="内容占位符 6" descr="图形用户界面, 网站&#10;&#10;描述已自动生成">
            <a:extLst>
              <a:ext uri="{FF2B5EF4-FFF2-40B4-BE49-F238E27FC236}">
                <a16:creationId xmlns:a16="http://schemas.microsoft.com/office/drawing/2014/main" id="{AA470F2E-75FD-4C00-94AC-52594C31B514}"/>
              </a:ext>
            </a:extLst>
          </p:cNvPr>
          <p:cNvPicPr>
            <a:picLocks noGrp="1" noChangeAspect="1"/>
          </p:cNvPicPr>
          <p:nvPr>
            <p:ph sz="quarter" idx="16"/>
          </p:nvPr>
        </p:nvPicPr>
        <p:blipFill>
          <a:blip r:embed="rId4">
            <a:extLst>
              <a:ext uri="{28A0092B-C50C-407E-A947-70E740481C1C}">
                <a14:useLocalDpi xmlns:a14="http://schemas.microsoft.com/office/drawing/2010/main" val="0"/>
              </a:ext>
            </a:extLst>
          </a:blip>
          <a:stretch>
            <a:fillRect/>
          </a:stretch>
        </p:blipFill>
        <p:spPr>
          <a:xfrm>
            <a:off x="9035118" y="1066800"/>
            <a:ext cx="2657475" cy="4724400"/>
          </a:xfrm>
        </p:spPr>
      </p:pic>
      <p:pic>
        <p:nvPicPr>
          <p:cNvPr id="14" name="内容占位符 5" descr="图形用户界面, 文本, 应用程序, 聊天或短信&#10;&#10;描述已自动生成">
            <a:extLst>
              <a:ext uri="{FF2B5EF4-FFF2-40B4-BE49-F238E27FC236}">
                <a16:creationId xmlns:a16="http://schemas.microsoft.com/office/drawing/2014/main" id="{5F31417D-B33A-46D0-9080-E8CBAFD970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0176" y="1066800"/>
            <a:ext cx="2657475" cy="4724400"/>
          </a:xfrm>
          <a:prstGeom prst="rect">
            <a:avLst/>
          </a:prstGeom>
        </p:spPr>
      </p:pic>
      <p:sp>
        <p:nvSpPr>
          <p:cNvPr id="19" name="矩形 18">
            <a:extLst>
              <a:ext uri="{FF2B5EF4-FFF2-40B4-BE49-F238E27FC236}">
                <a16:creationId xmlns:a16="http://schemas.microsoft.com/office/drawing/2014/main" id="{DBA238A4-8219-4B1E-8146-58FC7C6A3546}"/>
              </a:ext>
            </a:extLst>
          </p:cNvPr>
          <p:cNvSpPr/>
          <p:nvPr/>
        </p:nvSpPr>
        <p:spPr>
          <a:xfrm>
            <a:off x="1063255" y="4489089"/>
            <a:ext cx="6096000" cy="923330"/>
          </a:xfrm>
          <a:prstGeom prst="rect">
            <a:avLst/>
          </a:prstGeom>
        </p:spPr>
        <p:txBody>
          <a:bodyPr>
            <a:spAutoFit/>
          </a:bodyPr>
          <a:lstStyle/>
          <a:p>
            <a:r>
              <a:rPr lang="en-US" altLang="zh-CN" dirty="0"/>
              <a:t>invisible activity from the background service via the </a:t>
            </a:r>
            <a:r>
              <a:rPr lang="en-US" altLang="zh-CN" dirty="0" err="1"/>
              <a:t>startActivity</a:t>
            </a:r>
            <a:r>
              <a:rPr lang="en-US" altLang="zh-CN" dirty="0"/>
              <a:t>() API  then  requests the chosen permission </a:t>
            </a:r>
            <a:r>
              <a:rPr lang="en-US" altLang="zh-CN" dirty="0" err="1"/>
              <a:t>requestPermissions</a:t>
            </a:r>
            <a:r>
              <a:rPr lang="en-US" altLang="zh-CN" dirty="0"/>
              <a:t>() API.</a:t>
            </a:r>
            <a:endParaRPr lang="zh-CN" altLang="en-US" dirty="0"/>
          </a:p>
        </p:txBody>
      </p:sp>
      <p:sp>
        <p:nvSpPr>
          <p:cNvPr id="20" name="矩形 19">
            <a:extLst>
              <a:ext uri="{FF2B5EF4-FFF2-40B4-BE49-F238E27FC236}">
                <a16:creationId xmlns:a16="http://schemas.microsoft.com/office/drawing/2014/main" id="{3D13CA67-25B7-4A06-96AD-C8D370A3B37B}"/>
              </a:ext>
            </a:extLst>
          </p:cNvPr>
          <p:cNvSpPr/>
          <p:nvPr/>
        </p:nvSpPr>
        <p:spPr>
          <a:xfrm>
            <a:off x="797138" y="5449266"/>
            <a:ext cx="2853666" cy="369332"/>
          </a:xfrm>
          <a:prstGeom prst="rect">
            <a:avLst/>
          </a:prstGeom>
        </p:spPr>
        <p:txBody>
          <a:bodyPr wrap="none">
            <a:spAutoFit/>
          </a:bodyPr>
          <a:lstStyle/>
          <a:p>
            <a:r>
              <a:rPr lang="en-US" altLang="zh-CN" dirty="0"/>
              <a:t>5) Leave no trace behind.</a:t>
            </a:r>
            <a:endParaRPr lang="zh-CN" altLang="en-US" dirty="0"/>
          </a:p>
        </p:txBody>
      </p:sp>
      <p:sp>
        <p:nvSpPr>
          <p:cNvPr id="21" name="矩形 20">
            <a:extLst>
              <a:ext uri="{FF2B5EF4-FFF2-40B4-BE49-F238E27FC236}">
                <a16:creationId xmlns:a16="http://schemas.microsoft.com/office/drawing/2014/main" id="{DB88A807-22AC-4782-9EB0-A2FAF9F40565}"/>
              </a:ext>
            </a:extLst>
          </p:cNvPr>
          <p:cNvSpPr/>
          <p:nvPr/>
        </p:nvSpPr>
        <p:spPr>
          <a:xfrm>
            <a:off x="1063255" y="5818598"/>
            <a:ext cx="6096000" cy="646331"/>
          </a:xfrm>
          <a:prstGeom prst="rect">
            <a:avLst/>
          </a:prstGeom>
        </p:spPr>
        <p:txBody>
          <a:bodyPr>
            <a:spAutoFit/>
          </a:bodyPr>
          <a:lstStyle/>
          <a:p>
            <a:r>
              <a:rPr lang="en-US" altLang="zh-CN" dirty="0"/>
              <a:t>call the </a:t>
            </a:r>
            <a:r>
              <a:rPr lang="en-US" altLang="zh-CN" dirty="0" err="1"/>
              <a:t>moveTaskToBack</a:t>
            </a:r>
            <a:r>
              <a:rPr lang="en-US" altLang="zh-CN" dirty="0"/>
              <a:t>() API in order to move to the back of the activity stack</a:t>
            </a:r>
            <a:endParaRPr lang="zh-CN" altLang="en-US" dirty="0"/>
          </a:p>
        </p:txBody>
      </p:sp>
    </p:spTree>
    <p:extLst>
      <p:ext uri="{BB962C8B-B14F-4D97-AF65-F5344CB8AC3E}">
        <p14:creationId xmlns:p14="http://schemas.microsoft.com/office/powerpoint/2010/main" val="265446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5" grpId="0"/>
      <p:bldP spid="16"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1E472D-1DEA-4F45-8A49-37BB610484BC}"/>
              </a:ext>
            </a:extLst>
          </p:cNvPr>
          <p:cNvSpPr>
            <a:spLocks noGrp="1"/>
          </p:cNvSpPr>
          <p:nvPr>
            <p:ph type="title"/>
          </p:nvPr>
        </p:nvSpPr>
        <p:spPr/>
        <p:txBody>
          <a:bodyPr/>
          <a:lstStyle/>
          <a:p>
            <a:r>
              <a:rPr lang="en-US" altLang="zh-CN" dirty="0"/>
              <a:t>Result</a:t>
            </a:r>
            <a:endParaRPr lang="zh-CN" altLang="en-US" dirty="0"/>
          </a:p>
        </p:txBody>
      </p:sp>
      <p:sp>
        <p:nvSpPr>
          <p:cNvPr id="3" name="文本框 2">
            <a:extLst>
              <a:ext uri="{FF2B5EF4-FFF2-40B4-BE49-F238E27FC236}">
                <a16:creationId xmlns:a16="http://schemas.microsoft.com/office/drawing/2014/main" id="{42D82F4D-97FF-4643-A980-1F949D6C6AE5}"/>
              </a:ext>
            </a:extLst>
          </p:cNvPr>
          <p:cNvSpPr txBox="1"/>
          <p:nvPr/>
        </p:nvSpPr>
        <p:spPr>
          <a:xfrm>
            <a:off x="1850065" y="2083981"/>
            <a:ext cx="6581554" cy="3170099"/>
          </a:xfrm>
          <a:prstGeom prst="rect">
            <a:avLst/>
          </a:prstGeom>
          <a:noFill/>
        </p:spPr>
        <p:txBody>
          <a:bodyPr wrap="square" rtlCol="0">
            <a:spAutoFit/>
          </a:bodyPr>
          <a:lstStyle/>
          <a:p>
            <a:r>
              <a:rPr lang="en-US" altLang="zh-CN" sz="7200" dirty="0">
                <a:solidFill>
                  <a:srgbClr val="C00000"/>
                </a:solidFill>
              </a:rPr>
              <a:t>None</a:t>
            </a:r>
            <a:r>
              <a:rPr lang="en-US" altLang="zh-CN" sz="3200" dirty="0">
                <a:solidFill>
                  <a:srgbClr val="C00000"/>
                </a:solidFill>
              </a:rPr>
              <a:t> </a:t>
            </a:r>
            <a:r>
              <a:rPr lang="en-US" altLang="zh-CN" sz="3200" dirty="0"/>
              <a:t>of their participants were able to notice the attacks, despite the natural tendency for tec savviness and security-consciousness among them.</a:t>
            </a:r>
            <a:endParaRPr lang="zh-CN" altLang="en-US" sz="3200" dirty="0"/>
          </a:p>
        </p:txBody>
      </p:sp>
    </p:spTree>
    <p:extLst>
      <p:ext uri="{BB962C8B-B14F-4D97-AF65-F5344CB8AC3E}">
        <p14:creationId xmlns:p14="http://schemas.microsoft.com/office/powerpoint/2010/main" val="3336764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图形用户界面, 应用程序&#10;&#10;描述已自动生成">
            <a:extLst>
              <a:ext uri="{FF2B5EF4-FFF2-40B4-BE49-F238E27FC236}">
                <a16:creationId xmlns:a16="http://schemas.microsoft.com/office/drawing/2014/main" id="{6A1092D8-E801-4325-93FC-C78D41781536}"/>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9075531" y="1035050"/>
            <a:ext cx="2653126" cy="4724400"/>
          </a:xfrm>
        </p:spPr>
      </p:pic>
      <p:sp>
        <p:nvSpPr>
          <p:cNvPr id="5" name="标题 4">
            <a:extLst>
              <a:ext uri="{FF2B5EF4-FFF2-40B4-BE49-F238E27FC236}">
                <a16:creationId xmlns:a16="http://schemas.microsoft.com/office/drawing/2014/main" id="{690517D5-4D35-46CC-B219-795D5CCD8F42}"/>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Defenses and Countermeasures</a:t>
            </a:r>
            <a:endParaRPr lang="zh-CN" altLang="en-US" dirty="0"/>
          </a:p>
        </p:txBody>
      </p:sp>
      <p:pic>
        <p:nvPicPr>
          <p:cNvPr id="8194" name="Picture 2" descr="49+] Fire Phone Lock Screen Wallpaper on WallpaperSafari">
            <a:extLst>
              <a:ext uri="{FF2B5EF4-FFF2-40B4-BE49-F238E27FC236}">
                <a16:creationId xmlns:a16="http://schemas.microsoft.com/office/drawing/2014/main" id="{AD703501-F612-4129-A8E0-03450E74D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080" y="1003300"/>
            <a:ext cx="2754028" cy="4756150"/>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91CD9E44-1D8F-437B-B3BF-E15A71CBFA74}"/>
              </a:ext>
            </a:extLst>
          </p:cNvPr>
          <p:cNvSpPr txBox="1"/>
          <p:nvPr/>
        </p:nvSpPr>
        <p:spPr>
          <a:xfrm>
            <a:off x="677334" y="1420428"/>
            <a:ext cx="1457450" cy="646331"/>
          </a:xfrm>
          <a:prstGeom prst="rect">
            <a:avLst/>
          </a:prstGeom>
          <a:noFill/>
        </p:spPr>
        <p:txBody>
          <a:bodyPr wrap="none" rtlCol="0">
            <a:spAutoFit/>
          </a:bodyPr>
          <a:lstStyle/>
          <a:p>
            <a:r>
              <a:rPr lang="en-US" altLang="zh-CN" dirty="0"/>
              <a:t>Suggestions:</a:t>
            </a:r>
          </a:p>
          <a:p>
            <a:endParaRPr lang="zh-CN" altLang="en-US" dirty="0"/>
          </a:p>
        </p:txBody>
      </p:sp>
      <p:sp>
        <p:nvSpPr>
          <p:cNvPr id="9" name="矩形 8">
            <a:extLst>
              <a:ext uri="{FF2B5EF4-FFF2-40B4-BE49-F238E27FC236}">
                <a16:creationId xmlns:a16="http://schemas.microsoft.com/office/drawing/2014/main" id="{FE1D220D-4C1D-4CCB-A6C1-8960E7C2E951}"/>
              </a:ext>
            </a:extLst>
          </p:cNvPr>
          <p:cNvSpPr/>
          <p:nvPr/>
        </p:nvSpPr>
        <p:spPr>
          <a:xfrm>
            <a:off x="677334" y="1930400"/>
            <a:ext cx="2799164" cy="369332"/>
          </a:xfrm>
          <a:prstGeom prst="rect">
            <a:avLst/>
          </a:prstGeom>
        </p:spPr>
        <p:txBody>
          <a:bodyPr wrap="none">
            <a:spAutoFit/>
          </a:bodyPr>
          <a:lstStyle/>
          <a:p>
            <a:r>
              <a:rPr lang="en-US" altLang="zh-CN" dirty="0"/>
              <a:t>1) New app store policies</a:t>
            </a:r>
            <a:endParaRPr lang="zh-CN" altLang="en-US" dirty="0"/>
          </a:p>
        </p:txBody>
      </p:sp>
      <p:sp>
        <p:nvSpPr>
          <p:cNvPr id="10" name="矩形 9">
            <a:extLst>
              <a:ext uri="{FF2B5EF4-FFF2-40B4-BE49-F238E27FC236}">
                <a16:creationId xmlns:a16="http://schemas.microsoft.com/office/drawing/2014/main" id="{5B0CDBDD-C752-4F7C-9E98-ECAFAB7F7B5E}"/>
              </a:ext>
            </a:extLst>
          </p:cNvPr>
          <p:cNvSpPr/>
          <p:nvPr/>
        </p:nvSpPr>
        <p:spPr>
          <a:xfrm>
            <a:off x="952542" y="2282392"/>
            <a:ext cx="6096000" cy="923330"/>
          </a:xfrm>
          <a:prstGeom prst="rect">
            <a:avLst/>
          </a:prstGeom>
        </p:spPr>
        <p:txBody>
          <a:bodyPr>
            <a:spAutoFit/>
          </a:bodyPr>
          <a:lstStyle/>
          <a:p>
            <a:r>
              <a:rPr lang="en-US" altLang="zh-CN" dirty="0"/>
              <a:t>For example, Google Play (GP) can implement name checks to ensure the uniqueness of app names across all the apps served on GP. </a:t>
            </a:r>
            <a:endParaRPr lang="zh-CN" altLang="en-US" dirty="0"/>
          </a:p>
        </p:txBody>
      </p:sp>
      <p:sp>
        <p:nvSpPr>
          <p:cNvPr id="11" name="矩形 10">
            <a:extLst>
              <a:ext uri="{FF2B5EF4-FFF2-40B4-BE49-F238E27FC236}">
                <a16:creationId xmlns:a16="http://schemas.microsoft.com/office/drawing/2014/main" id="{DF05D45D-4052-4836-A571-46B4BF37163D}"/>
              </a:ext>
            </a:extLst>
          </p:cNvPr>
          <p:cNvSpPr/>
          <p:nvPr/>
        </p:nvSpPr>
        <p:spPr>
          <a:xfrm>
            <a:off x="696133" y="3188382"/>
            <a:ext cx="6184770" cy="369332"/>
          </a:xfrm>
          <a:prstGeom prst="rect">
            <a:avLst/>
          </a:prstGeom>
        </p:spPr>
        <p:txBody>
          <a:bodyPr wrap="none">
            <a:spAutoFit/>
          </a:bodyPr>
          <a:lstStyle/>
          <a:p>
            <a:r>
              <a:rPr lang="en-US" altLang="zh-CN" dirty="0"/>
              <a:t>2) Enforcing app name integrity in the Android framework</a:t>
            </a:r>
            <a:endParaRPr lang="zh-CN" altLang="en-US" dirty="0"/>
          </a:p>
        </p:txBody>
      </p:sp>
      <p:sp>
        <p:nvSpPr>
          <p:cNvPr id="12" name="矩形 11">
            <a:extLst>
              <a:ext uri="{FF2B5EF4-FFF2-40B4-BE49-F238E27FC236}">
                <a16:creationId xmlns:a16="http://schemas.microsoft.com/office/drawing/2014/main" id="{120BDA82-C23E-4B09-ACBD-135B9F5C8E19}"/>
              </a:ext>
            </a:extLst>
          </p:cNvPr>
          <p:cNvSpPr/>
          <p:nvPr/>
        </p:nvSpPr>
        <p:spPr>
          <a:xfrm>
            <a:off x="952542" y="3523034"/>
            <a:ext cx="6096000" cy="923330"/>
          </a:xfrm>
          <a:prstGeom prst="rect">
            <a:avLst/>
          </a:prstGeom>
        </p:spPr>
        <p:txBody>
          <a:bodyPr>
            <a:spAutoFit/>
          </a:bodyPr>
          <a:lstStyle/>
          <a:p>
            <a:r>
              <a:rPr lang="en-US" altLang="zh-CN" dirty="0"/>
              <a:t>This enforcement can be performed during installation to filter out apps with suspicious app names on a first-come-first-serve basis.</a:t>
            </a:r>
            <a:endParaRPr lang="zh-CN" altLang="en-US" dirty="0"/>
          </a:p>
        </p:txBody>
      </p:sp>
      <p:sp>
        <p:nvSpPr>
          <p:cNvPr id="13" name="矩形 12">
            <a:extLst>
              <a:ext uri="{FF2B5EF4-FFF2-40B4-BE49-F238E27FC236}">
                <a16:creationId xmlns:a16="http://schemas.microsoft.com/office/drawing/2014/main" id="{D5C643F7-F846-45A4-A704-06446C046F3E}"/>
              </a:ext>
            </a:extLst>
          </p:cNvPr>
          <p:cNvSpPr/>
          <p:nvPr/>
        </p:nvSpPr>
        <p:spPr>
          <a:xfrm>
            <a:off x="696133" y="4463704"/>
            <a:ext cx="5857694" cy="369332"/>
          </a:xfrm>
          <a:prstGeom prst="rect">
            <a:avLst/>
          </a:prstGeom>
        </p:spPr>
        <p:txBody>
          <a:bodyPr wrap="none">
            <a:spAutoFit/>
          </a:bodyPr>
          <a:lstStyle/>
          <a:p>
            <a:r>
              <a:rPr lang="en-US" altLang="zh-CN" dirty="0"/>
              <a:t>3) Additional app identifiers in the permission dialog. </a:t>
            </a:r>
            <a:endParaRPr lang="zh-CN" altLang="en-US" dirty="0"/>
          </a:p>
        </p:txBody>
      </p:sp>
      <p:sp>
        <p:nvSpPr>
          <p:cNvPr id="15" name="object 18">
            <a:extLst>
              <a:ext uri="{FF2B5EF4-FFF2-40B4-BE49-F238E27FC236}">
                <a16:creationId xmlns:a16="http://schemas.microsoft.com/office/drawing/2014/main" id="{511DAC37-A864-40E9-8155-DCFBAB0103CD}"/>
              </a:ext>
            </a:extLst>
          </p:cNvPr>
          <p:cNvSpPr/>
          <p:nvPr/>
        </p:nvSpPr>
        <p:spPr>
          <a:xfrm>
            <a:off x="9015131" y="881109"/>
            <a:ext cx="2751481" cy="5040297"/>
          </a:xfrm>
          <a:prstGeom prst="rect">
            <a:avLst/>
          </a:prstGeom>
          <a:blipFill>
            <a:blip r:embed="rId4" cstate="print"/>
            <a:stretch>
              <a:fillRect/>
            </a:stretch>
          </a:blipFill>
        </p:spPr>
        <p:txBody>
          <a:bodyPr wrap="square" lIns="0" tIns="0" rIns="0" bIns="0" rtlCol="0"/>
          <a:lstStyle/>
          <a:p>
            <a:endParaRPr/>
          </a:p>
        </p:txBody>
      </p:sp>
      <p:sp>
        <p:nvSpPr>
          <p:cNvPr id="19" name="object 22">
            <a:extLst>
              <a:ext uri="{FF2B5EF4-FFF2-40B4-BE49-F238E27FC236}">
                <a16:creationId xmlns:a16="http://schemas.microsoft.com/office/drawing/2014/main" id="{E01438A8-E2A6-465A-B114-D45A0D9BB8B7}"/>
              </a:ext>
            </a:extLst>
          </p:cNvPr>
          <p:cNvSpPr/>
          <p:nvPr/>
        </p:nvSpPr>
        <p:spPr>
          <a:xfrm>
            <a:off x="9509846" y="3301162"/>
            <a:ext cx="463010" cy="443743"/>
          </a:xfrm>
          <a:prstGeom prst="rect">
            <a:avLst/>
          </a:prstGeom>
          <a:blipFill>
            <a:blip r:embed="rId5" cstate="print"/>
            <a:stretch>
              <a:fillRect/>
            </a:stretch>
          </a:blipFill>
        </p:spPr>
        <p:txBody>
          <a:bodyPr wrap="square" lIns="0" tIns="0" rIns="0" bIns="0" rtlCol="0"/>
          <a:lstStyle/>
          <a:p>
            <a:endParaRPr/>
          </a:p>
        </p:txBody>
      </p:sp>
      <p:sp>
        <p:nvSpPr>
          <p:cNvPr id="16" name="object 24">
            <a:extLst>
              <a:ext uri="{FF2B5EF4-FFF2-40B4-BE49-F238E27FC236}">
                <a16:creationId xmlns:a16="http://schemas.microsoft.com/office/drawing/2014/main" id="{0D430143-454D-4DD8-9EE3-C005FD480F80}"/>
              </a:ext>
            </a:extLst>
          </p:cNvPr>
          <p:cNvSpPr/>
          <p:nvPr/>
        </p:nvSpPr>
        <p:spPr>
          <a:xfrm>
            <a:off x="9491484" y="3216607"/>
            <a:ext cx="499733" cy="553600"/>
          </a:xfrm>
          <a:prstGeom prst="rect">
            <a:avLst/>
          </a:prstGeom>
          <a:blipFill>
            <a:blip r:embed="rId6" cstate="print"/>
            <a:stretch>
              <a:fillRect/>
            </a:stretch>
          </a:blipFill>
        </p:spPr>
        <p:txBody>
          <a:bodyPr wrap="square" lIns="0" tIns="0" rIns="0" bIns="0" rtlCol="0"/>
          <a:lstStyle/>
          <a:p>
            <a:endParaRPr dirty="0"/>
          </a:p>
        </p:txBody>
      </p:sp>
      <p:sp>
        <p:nvSpPr>
          <p:cNvPr id="14" name="矩形 13">
            <a:extLst>
              <a:ext uri="{FF2B5EF4-FFF2-40B4-BE49-F238E27FC236}">
                <a16:creationId xmlns:a16="http://schemas.microsoft.com/office/drawing/2014/main" id="{D0537961-6DDC-4659-BAF6-2F78508E4480}"/>
              </a:ext>
            </a:extLst>
          </p:cNvPr>
          <p:cNvSpPr/>
          <p:nvPr/>
        </p:nvSpPr>
        <p:spPr>
          <a:xfrm>
            <a:off x="696310" y="4806871"/>
            <a:ext cx="3996607" cy="369332"/>
          </a:xfrm>
          <a:prstGeom prst="rect">
            <a:avLst/>
          </a:prstGeom>
        </p:spPr>
        <p:txBody>
          <a:bodyPr wrap="none">
            <a:spAutoFit/>
          </a:bodyPr>
          <a:lstStyle/>
          <a:p>
            <a:r>
              <a:rPr lang="en-US" altLang="zh-CN" dirty="0"/>
              <a:t>4) Mandatory app transition effects.</a:t>
            </a:r>
            <a:endParaRPr lang="zh-CN" altLang="en-US" dirty="0"/>
          </a:p>
        </p:txBody>
      </p:sp>
      <p:sp>
        <p:nvSpPr>
          <p:cNvPr id="20" name="矩形 19">
            <a:extLst>
              <a:ext uri="{FF2B5EF4-FFF2-40B4-BE49-F238E27FC236}">
                <a16:creationId xmlns:a16="http://schemas.microsoft.com/office/drawing/2014/main" id="{DF3BF3E3-3C9E-446F-9A97-AE48317A5325}"/>
              </a:ext>
            </a:extLst>
          </p:cNvPr>
          <p:cNvSpPr/>
          <p:nvPr/>
        </p:nvSpPr>
        <p:spPr>
          <a:xfrm>
            <a:off x="696133" y="5683219"/>
            <a:ext cx="4240648" cy="369332"/>
          </a:xfrm>
          <a:prstGeom prst="rect">
            <a:avLst/>
          </a:prstGeom>
        </p:spPr>
        <p:txBody>
          <a:bodyPr wrap="none">
            <a:spAutoFit/>
          </a:bodyPr>
          <a:lstStyle/>
          <a:p>
            <a:r>
              <a:rPr lang="en-US" altLang="zh-CN" dirty="0"/>
              <a:t>5) Prohibition of transparent activities.</a:t>
            </a:r>
            <a:endParaRPr lang="zh-CN" altLang="en-US" dirty="0"/>
          </a:p>
        </p:txBody>
      </p:sp>
      <p:sp>
        <p:nvSpPr>
          <p:cNvPr id="21" name="矩形 20">
            <a:extLst>
              <a:ext uri="{FF2B5EF4-FFF2-40B4-BE49-F238E27FC236}">
                <a16:creationId xmlns:a16="http://schemas.microsoft.com/office/drawing/2014/main" id="{EE51FDF3-402D-49B2-B9CA-4B73F3C6F6E9}"/>
              </a:ext>
            </a:extLst>
          </p:cNvPr>
          <p:cNvSpPr/>
          <p:nvPr/>
        </p:nvSpPr>
        <p:spPr>
          <a:xfrm>
            <a:off x="952542" y="5056529"/>
            <a:ext cx="6096000" cy="646331"/>
          </a:xfrm>
          <a:prstGeom prst="rect">
            <a:avLst/>
          </a:prstGeom>
        </p:spPr>
        <p:txBody>
          <a:bodyPr>
            <a:spAutoFit/>
          </a:bodyPr>
          <a:lstStyle/>
          <a:p>
            <a:r>
              <a:rPr lang="en-US" altLang="zh-CN" dirty="0"/>
              <a:t>mandatory transition effects can be added between foreground app switches. </a:t>
            </a:r>
            <a:endParaRPr lang="zh-CN" altLang="en-US" dirty="0"/>
          </a:p>
        </p:txBody>
      </p:sp>
    </p:spTree>
    <p:extLst>
      <p:ext uri="{BB962C8B-B14F-4D97-AF65-F5344CB8AC3E}">
        <p14:creationId xmlns:p14="http://schemas.microsoft.com/office/powerpoint/2010/main" val="391859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5" grpId="0" animBg="1"/>
      <p:bldP spid="19" grpId="0" animBg="1"/>
      <p:bldP spid="16" grpId="0" animBg="1"/>
      <p:bldP spid="14"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A54B04C3-91D0-4CF4-BB30-F3B8EAFE7BDD}"/>
              </a:ext>
            </a:extLst>
          </p:cNvPr>
          <p:cNvSpPr>
            <a:spLocks noGrp="1"/>
          </p:cNvSpPr>
          <p:nvPr>
            <p:ph type="body" sz="quarter" idx="15"/>
          </p:nvPr>
        </p:nvSpPr>
        <p:spPr>
          <a:xfrm>
            <a:off x="1912151" y="2466087"/>
            <a:ext cx="4840287" cy="897898"/>
          </a:xfrm>
        </p:spPr>
        <p:txBody>
          <a:bodyPr>
            <a:normAutofit fontScale="92500" lnSpcReduction="20000"/>
          </a:bodyPr>
          <a:lstStyle/>
          <a:p>
            <a:r>
              <a:rPr lang="en-US" altLang="zh-CN" sz="2400" dirty="0">
                <a:solidFill>
                  <a:schemeClr val="accent5"/>
                </a:solidFill>
                <a:latin typeface="+mj-lt"/>
              </a:rPr>
              <a:t>Lack</a:t>
            </a:r>
            <a:r>
              <a:rPr lang="en-US" altLang="zh-CN" sz="2400" dirty="0">
                <a:latin typeface="+mj-lt"/>
              </a:rPr>
              <a:t> of user permission context,  user do not know when and how the permission is used.</a:t>
            </a:r>
            <a:endParaRPr lang="zh-CN" altLang="en-US" sz="2400" dirty="0">
              <a:latin typeface="+mj-lt"/>
            </a:endParaRPr>
          </a:p>
          <a:p>
            <a:endParaRPr lang="en-US" altLang="zh-CN" dirty="0"/>
          </a:p>
          <a:p>
            <a:endParaRPr lang="en-US" altLang="zh-CN" dirty="0"/>
          </a:p>
        </p:txBody>
      </p:sp>
      <p:pic>
        <p:nvPicPr>
          <p:cNvPr id="6" name="内容占位符 5" descr="图形用户界面, 应用程序&#10;&#10;描述已自动生成">
            <a:extLst>
              <a:ext uri="{FF2B5EF4-FFF2-40B4-BE49-F238E27FC236}">
                <a16:creationId xmlns:a16="http://schemas.microsoft.com/office/drawing/2014/main" id="{64923810-8EB0-499E-A75F-7E88DEA1DB14}"/>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9073356" y="1035050"/>
            <a:ext cx="2657475" cy="4724400"/>
          </a:xfrm>
        </p:spPr>
      </p:pic>
      <p:sp>
        <p:nvSpPr>
          <p:cNvPr id="8" name="文本框 7">
            <a:extLst>
              <a:ext uri="{FF2B5EF4-FFF2-40B4-BE49-F238E27FC236}">
                <a16:creationId xmlns:a16="http://schemas.microsoft.com/office/drawing/2014/main" id="{80AFBDE9-D3C7-40FC-8E95-D79A4AE1650D}"/>
              </a:ext>
            </a:extLst>
          </p:cNvPr>
          <p:cNvSpPr txBox="1"/>
          <p:nvPr/>
        </p:nvSpPr>
        <p:spPr>
          <a:xfrm>
            <a:off x="1912151" y="3707934"/>
            <a:ext cx="5201174" cy="830997"/>
          </a:xfrm>
          <a:prstGeom prst="rect">
            <a:avLst/>
          </a:prstGeom>
          <a:noFill/>
        </p:spPr>
        <p:txBody>
          <a:bodyPr wrap="square" rtlCol="0">
            <a:spAutoFit/>
          </a:bodyPr>
          <a:lstStyle/>
          <a:p>
            <a:r>
              <a:rPr lang="en-US" altLang="zh-CN" sz="2400" dirty="0"/>
              <a:t>Install-time Permissions </a:t>
            </a:r>
            <a:r>
              <a:rPr lang="en-US" altLang="zh-CN" sz="2400" dirty="0">
                <a:solidFill>
                  <a:schemeClr val="accent5">
                    <a:lumMod val="60000"/>
                    <a:lumOff val="40000"/>
                  </a:schemeClr>
                </a:solidFill>
              </a:rPr>
              <a:t>&lt;</a:t>
            </a:r>
            <a:r>
              <a:rPr lang="en-US" altLang="zh-CN" sz="2400" dirty="0"/>
              <a:t> Android 6.0</a:t>
            </a:r>
            <a:endParaRPr lang="zh-CN" altLang="en-US" sz="2400" dirty="0"/>
          </a:p>
        </p:txBody>
      </p:sp>
      <p:sp>
        <p:nvSpPr>
          <p:cNvPr id="9" name="标题 4">
            <a:extLst>
              <a:ext uri="{FF2B5EF4-FFF2-40B4-BE49-F238E27FC236}">
                <a16:creationId xmlns:a16="http://schemas.microsoft.com/office/drawing/2014/main" id="{B329A216-586F-4208-8BD0-42DB64FD66B4}"/>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Contextual information in Android</a:t>
            </a:r>
            <a:endParaRPr lang="zh-CN" altLang="en-US" dirty="0"/>
          </a:p>
          <a:p>
            <a:br>
              <a:rPr lang="zh-CN" altLang="en-US" dirty="0"/>
            </a:br>
            <a:endParaRPr lang="zh-CN" altLang="en-US" dirty="0"/>
          </a:p>
        </p:txBody>
      </p:sp>
    </p:spTree>
    <p:extLst>
      <p:ext uri="{BB962C8B-B14F-4D97-AF65-F5344CB8AC3E}">
        <p14:creationId xmlns:p14="http://schemas.microsoft.com/office/powerpoint/2010/main" val="319357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 name="标题 4">
            <a:extLst>
              <a:ext uri="{FF2B5EF4-FFF2-40B4-BE49-F238E27FC236}">
                <a16:creationId xmlns:a16="http://schemas.microsoft.com/office/drawing/2014/main" id="{F168347B-2875-453E-8FB2-7318686E2FFB}"/>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altLang="zh-CN" sz="5400" kern="1200" dirty="0">
                <a:solidFill>
                  <a:schemeClr val="accent1"/>
                </a:solidFill>
                <a:latin typeface="+mj-lt"/>
                <a:ea typeface="+mj-ea"/>
                <a:cs typeface="+mj-cs"/>
              </a:rPr>
              <a:t>Thank you</a:t>
            </a:r>
          </a:p>
        </p:txBody>
      </p:sp>
      <p:sp>
        <p:nvSpPr>
          <p:cNvPr id="24" name="Isosceles Triangle 23">
            <a:extLst>
              <a:ext uri="{FF2B5EF4-FFF2-40B4-BE49-F238E27FC236}">
                <a16:creationId xmlns:a16="http://schemas.microsoft.com/office/drawing/2014/main" id="{5A7802B6-FF37-40CF-A7E2-6F2A0D9A9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9" name="Graphic 8" descr="Smiling Face with No Fill">
            <a:extLst>
              <a:ext uri="{FF2B5EF4-FFF2-40B4-BE49-F238E27FC236}">
                <a16:creationId xmlns:a16="http://schemas.microsoft.com/office/drawing/2014/main" id="{D958811A-B04E-4F1C-9B2B-ED963D65DB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4085291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内容占位符 11" descr="图形用户界面, 文本, 应用程序&#10;&#10;描述已自动生成">
            <a:extLst>
              <a:ext uri="{FF2B5EF4-FFF2-40B4-BE49-F238E27FC236}">
                <a16:creationId xmlns:a16="http://schemas.microsoft.com/office/drawing/2014/main" id="{BB986D0C-B5A2-4519-BF7E-A4CAB38A3DAF}"/>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9073602" y="1035050"/>
            <a:ext cx="2656983" cy="4724400"/>
          </a:xfrm>
        </p:spPr>
      </p:pic>
      <mc:AlternateContent xmlns:mc="http://schemas.openxmlformats.org/markup-compatibility/2006">
        <mc:Choice xmlns:a14="http://schemas.microsoft.com/office/drawing/2010/main" Requires="a14">
          <p:sp>
            <p:nvSpPr>
              <p:cNvPr id="5" name="文本框 4">
                <a:extLst>
                  <a:ext uri="{FF2B5EF4-FFF2-40B4-BE49-F238E27FC236}">
                    <a16:creationId xmlns:a16="http://schemas.microsoft.com/office/drawing/2014/main" id="{4C6A2276-3FC0-49E0-835F-E698857D0064}"/>
                  </a:ext>
                </a:extLst>
              </p:cNvPr>
              <p:cNvSpPr txBox="1"/>
              <p:nvPr/>
            </p:nvSpPr>
            <p:spPr>
              <a:xfrm>
                <a:off x="1912151" y="3621656"/>
                <a:ext cx="5050711" cy="461665"/>
              </a:xfrm>
              <a:prstGeom prst="rect">
                <a:avLst/>
              </a:prstGeom>
              <a:noFill/>
            </p:spPr>
            <p:txBody>
              <a:bodyPr wrap="square" rtlCol="0">
                <a:spAutoFit/>
              </a:bodyPr>
              <a:lstStyle/>
              <a:p>
                <a:r>
                  <a:rPr lang="en-US" altLang="zh-CN" sz="2400" dirty="0"/>
                  <a:t>Runtime Permissions </a:t>
                </a:r>
                <a14:m>
                  <m:oMath xmlns:m="http://schemas.openxmlformats.org/officeDocument/2006/math">
                    <m:r>
                      <a:rPr lang="en-US" altLang="zh-CN" sz="2400" i="1">
                        <a:solidFill>
                          <a:schemeClr val="accent1"/>
                        </a:solidFill>
                        <a:latin typeface="Cambria Math" panose="02040503050406030204" pitchFamily="18" charset="0"/>
                      </a:rPr>
                      <m:t>≥</m:t>
                    </m:r>
                  </m:oMath>
                </a14:m>
                <a:r>
                  <a:rPr lang="en-US" altLang="zh-CN" sz="2400" dirty="0"/>
                  <a:t> Android 6.0</a:t>
                </a:r>
                <a:endParaRPr lang="zh-CN" altLang="en-US" sz="2400" dirty="0"/>
              </a:p>
            </p:txBody>
          </p:sp>
        </mc:Choice>
        <mc:Fallback>
          <p:sp>
            <p:nvSpPr>
              <p:cNvPr id="5" name="文本框 4">
                <a:extLst>
                  <a:ext uri="{FF2B5EF4-FFF2-40B4-BE49-F238E27FC236}">
                    <a16:creationId xmlns:a16="http://schemas.microsoft.com/office/drawing/2014/main" id="{4C6A2276-3FC0-49E0-835F-E698857D0064}"/>
                  </a:ext>
                </a:extLst>
              </p:cNvPr>
              <p:cNvSpPr txBox="1">
                <a:spLocks noRot="1" noChangeAspect="1" noMove="1" noResize="1" noEditPoints="1" noAdjustHandles="1" noChangeArrowheads="1" noChangeShapeType="1" noTextEdit="1"/>
              </p:cNvSpPr>
              <p:nvPr/>
            </p:nvSpPr>
            <p:spPr>
              <a:xfrm>
                <a:off x="1912151" y="3621656"/>
                <a:ext cx="5050711" cy="461665"/>
              </a:xfrm>
              <a:prstGeom prst="rect">
                <a:avLst/>
              </a:prstGeom>
              <a:blipFill>
                <a:blip r:embed="rId3"/>
                <a:stretch>
                  <a:fillRect l="-1932" t="-10526" b="-28947"/>
                </a:stretch>
              </a:blipFill>
            </p:spPr>
            <p:txBody>
              <a:bodyPr/>
              <a:lstStyle/>
              <a:p>
                <a:r>
                  <a:rPr lang="zh-CN" altLang="en-US">
                    <a:noFill/>
                  </a:rPr>
                  <a:t> </a:t>
                </a:r>
              </a:p>
            </p:txBody>
          </p:sp>
        </mc:Fallback>
      </mc:AlternateContent>
      <p:sp>
        <p:nvSpPr>
          <p:cNvPr id="7" name="文本占位符 6">
            <a:extLst>
              <a:ext uri="{FF2B5EF4-FFF2-40B4-BE49-F238E27FC236}">
                <a16:creationId xmlns:a16="http://schemas.microsoft.com/office/drawing/2014/main" id="{C40DF6C8-940C-450A-A978-67BB6FAE8B69}"/>
              </a:ext>
            </a:extLst>
          </p:cNvPr>
          <p:cNvSpPr>
            <a:spLocks noGrp="1"/>
          </p:cNvSpPr>
          <p:nvPr>
            <p:ph type="body" sz="quarter" idx="15"/>
          </p:nvPr>
        </p:nvSpPr>
        <p:spPr>
          <a:xfrm>
            <a:off x="1912151" y="2466087"/>
            <a:ext cx="4840287" cy="1023937"/>
          </a:xfrm>
        </p:spPr>
        <p:txBody>
          <a:bodyPr>
            <a:normAutofit fontScale="92500" lnSpcReduction="10000"/>
          </a:bodyPr>
          <a:lstStyle/>
          <a:p>
            <a:r>
              <a:rPr lang="en-US" altLang="zh-CN" sz="2400" dirty="0">
                <a:solidFill>
                  <a:schemeClr val="accent1"/>
                </a:solidFill>
              </a:rPr>
              <a:t>More</a:t>
            </a:r>
            <a:r>
              <a:rPr lang="en-US" altLang="zh-CN" sz="2400" dirty="0"/>
              <a:t> context in user permissions, pop up a dialog while asking for permissions.</a:t>
            </a:r>
            <a:endParaRPr lang="zh-CN" altLang="en-US" sz="2400" dirty="0"/>
          </a:p>
          <a:p>
            <a:endParaRPr lang="zh-CN" altLang="en-US" dirty="0"/>
          </a:p>
        </p:txBody>
      </p:sp>
      <p:sp>
        <p:nvSpPr>
          <p:cNvPr id="11" name="标题 4">
            <a:extLst>
              <a:ext uri="{FF2B5EF4-FFF2-40B4-BE49-F238E27FC236}">
                <a16:creationId xmlns:a16="http://schemas.microsoft.com/office/drawing/2014/main" id="{9B64F192-E27E-43A9-B0D9-49C5A393A91E}"/>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Contextual information in Android</a:t>
            </a:r>
            <a:endParaRPr lang="zh-CN" altLang="en-US" dirty="0"/>
          </a:p>
          <a:p>
            <a:br>
              <a:rPr lang="zh-CN" altLang="en-US" dirty="0"/>
            </a:br>
            <a:endParaRPr lang="zh-CN" altLang="en-US" dirty="0"/>
          </a:p>
        </p:txBody>
      </p:sp>
    </p:spTree>
    <p:extLst>
      <p:ext uri="{BB962C8B-B14F-4D97-AF65-F5344CB8AC3E}">
        <p14:creationId xmlns:p14="http://schemas.microsoft.com/office/powerpoint/2010/main" val="185506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1C9B480-082E-48DC-B679-3EC3E9E55B80}"/>
              </a:ext>
            </a:extLst>
          </p:cNvPr>
          <p:cNvPicPr>
            <a:picLocks noChangeAspect="1"/>
          </p:cNvPicPr>
          <p:nvPr/>
        </p:nvPicPr>
        <p:blipFill>
          <a:blip r:embed="rId2"/>
          <a:stretch>
            <a:fillRect/>
          </a:stretch>
        </p:blipFill>
        <p:spPr>
          <a:xfrm>
            <a:off x="9048379" y="1045471"/>
            <a:ext cx="2658068" cy="4724399"/>
          </a:xfrm>
          <a:prstGeom prst="rect">
            <a:avLst/>
          </a:prstGeom>
        </p:spPr>
      </p:pic>
      <p:sp>
        <p:nvSpPr>
          <p:cNvPr id="3" name="文本占位符 2">
            <a:extLst>
              <a:ext uri="{FF2B5EF4-FFF2-40B4-BE49-F238E27FC236}">
                <a16:creationId xmlns:a16="http://schemas.microsoft.com/office/drawing/2014/main" id="{F3A06BE9-2003-472E-B273-6BCA82BBD40C}"/>
              </a:ext>
            </a:extLst>
          </p:cNvPr>
          <p:cNvSpPr>
            <a:spLocks noGrp="1"/>
          </p:cNvSpPr>
          <p:nvPr>
            <p:ph type="body" sz="quarter" idx="15"/>
          </p:nvPr>
        </p:nvSpPr>
        <p:spPr>
          <a:xfrm>
            <a:off x="879608" y="1395175"/>
            <a:ext cx="4840287" cy="2316162"/>
          </a:xfrm>
        </p:spPr>
        <p:txBody>
          <a:bodyPr/>
          <a:lstStyle/>
          <a:p>
            <a:r>
              <a:rPr lang="en-US" altLang="zh-CN" dirty="0"/>
              <a:t>Q:Suppose now that you received a permission request from an app installed on your phone while you were not actively using any app. Will you grant the permission?</a:t>
            </a:r>
            <a:endParaRPr lang="zh-CN" altLang="en-US" dirty="0"/>
          </a:p>
        </p:txBody>
      </p:sp>
      <p:pic>
        <p:nvPicPr>
          <p:cNvPr id="12" name="图片 11" descr="年轻的男人&#10;&#10;描述已自动生成">
            <a:extLst>
              <a:ext uri="{FF2B5EF4-FFF2-40B4-BE49-F238E27FC236}">
                <a16:creationId xmlns:a16="http://schemas.microsoft.com/office/drawing/2014/main" id="{5E97B706-2F6E-4430-A443-63A0E24F62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711302"/>
            <a:ext cx="6830568" cy="3555276"/>
          </a:xfrm>
          <a:prstGeom prst="rect">
            <a:avLst/>
          </a:prstGeom>
        </p:spPr>
      </p:pic>
      <p:graphicFrame>
        <p:nvGraphicFramePr>
          <p:cNvPr id="13" name="图表 12">
            <a:extLst>
              <a:ext uri="{FF2B5EF4-FFF2-40B4-BE49-F238E27FC236}">
                <a16:creationId xmlns:a16="http://schemas.microsoft.com/office/drawing/2014/main" id="{6227D27E-AE5E-4B04-B7EB-3FFDC979AA98}"/>
              </a:ext>
            </a:extLst>
          </p:cNvPr>
          <p:cNvGraphicFramePr/>
          <p:nvPr>
            <p:extLst>
              <p:ext uri="{D42A27DB-BD31-4B8C-83A1-F6EECF244321}">
                <p14:modId xmlns:p14="http://schemas.microsoft.com/office/powerpoint/2010/main" val="2659670534"/>
              </p:ext>
            </p:extLst>
          </p:nvPr>
        </p:nvGraphicFramePr>
        <p:xfrm>
          <a:off x="4923050" y="3157958"/>
          <a:ext cx="2463416" cy="1949367"/>
        </p:xfrm>
        <a:graphic>
          <a:graphicData uri="http://schemas.openxmlformats.org/drawingml/2006/chart">
            <c:chart xmlns:c="http://schemas.openxmlformats.org/drawingml/2006/chart" xmlns:r="http://schemas.openxmlformats.org/officeDocument/2006/relationships" r:id="rId4"/>
          </a:graphicData>
        </a:graphic>
      </p:graphicFrame>
      <p:sp>
        <p:nvSpPr>
          <p:cNvPr id="17" name="标题 4">
            <a:extLst>
              <a:ext uri="{FF2B5EF4-FFF2-40B4-BE49-F238E27FC236}">
                <a16:creationId xmlns:a16="http://schemas.microsoft.com/office/drawing/2014/main" id="{FD4C8DBB-C9A0-4DF7-B85B-6F4CBD32D14E}"/>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Quick Survey</a:t>
            </a:r>
            <a:br>
              <a:rPr lang="zh-CN" altLang="en-US" dirty="0"/>
            </a:br>
            <a:endParaRPr lang="zh-CN" altLang="en-US" dirty="0"/>
          </a:p>
        </p:txBody>
      </p:sp>
    </p:spTree>
    <p:extLst>
      <p:ext uri="{BB962C8B-B14F-4D97-AF65-F5344CB8AC3E}">
        <p14:creationId xmlns:p14="http://schemas.microsoft.com/office/powerpoint/2010/main" val="93612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年轻的男人&#10;&#10;描述已自动生成">
            <a:extLst>
              <a:ext uri="{FF2B5EF4-FFF2-40B4-BE49-F238E27FC236}">
                <a16:creationId xmlns:a16="http://schemas.microsoft.com/office/drawing/2014/main" id="{0597B339-63B5-4A59-9D02-1313B550A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711302"/>
            <a:ext cx="6830568" cy="3555276"/>
          </a:xfrm>
          <a:prstGeom prst="rect">
            <a:avLst/>
          </a:prstGeom>
        </p:spPr>
      </p:pic>
      <p:sp>
        <p:nvSpPr>
          <p:cNvPr id="3" name="文本占位符 2">
            <a:extLst>
              <a:ext uri="{FF2B5EF4-FFF2-40B4-BE49-F238E27FC236}">
                <a16:creationId xmlns:a16="http://schemas.microsoft.com/office/drawing/2014/main" id="{80ED8D05-7016-4FE2-BC51-F8DB6BC8DFA5}"/>
              </a:ext>
            </a:extLst>
          </p:cNvPr>
          <p:cNvSpPr>
            <a:spLocks noGrp="1"/>
          </p:cNvSpPr>
          <p:nvPr>
            <p:ph type="body" sz="quarter" idx="15"/>
          </p:nvPr>
        </p:nvSpPr>
        <p:spPr>
          <a:xfrm>
            <a:off x="901442" y="1270000"/>
            <a:ext cx="4840287" cy="2316162"/>
          </a:xfrm>
        </p:spPr>
        <p:txBody>
          <a:bodyPr/>
          <a:lstStyle/>
          <a:p>
            <a:r>
              <a:rPr lang="en-US" altLang="zh-CN" dirty="0"/>
              <a:t>Q: Suppose that you have installed Viber, when you launch it for the first time, it requires access to your contacts to allow you to contact your friends. Will you grant it the permission?</a:t>
            </a:r>
            <a:endParaRPr lang="zh-CN" altLang="en-US" dirty="0"/>
          </a:p>
        </p:txBody>
      </p:sp>
      <p:sp>
        <p:nvSpPr>
          <p:cNvPr id="9" name="object 15">
            <a:extLst>
              <a:ext uri="{FF2B5EF4-FFF2-40B4-BE49-F238E27FC236}">
                <a16:creationId xmlns:a16="http://schemas.microsoft.com/office/drawing/2014/main" id="{461F1F70-8EB0-4CE4-844D-549F5BE51FF3}"/>
              </a:ext>
            </a:extLst>
          </p:cNvPr>
          <p:cNvSpPr/>
          <p:nvPr/>
        </p:nvSpPr>
        <p:spPr>
          <a:xfrm>
            <a:off x="10813881" y="3397250"/>
            <a:ext cx="460672" cy="435183"/>
          </a:xfrm>
          <a:prstGeom prst="rect">
            <a:avLst/>
          </a:prstGeom>
          <a:blipFill>
            <a:blip r:embed="rId3" cstate="print"/>
            <a:stretch>
              <a:fillRect/>
            </a:stretch>
          </a:blipFill>
        </p:spPr>
        <p:txBody>
          <a:bodyPr wrap="square" lIns="0" tIns="0" rIns="0" bIns="0" rtlCol="0"/>
          <a:lstStyle/>
          <a:p>
            <a:endParaRPr/>
          </a:p>
        </p:txBody>
      </p:sp>
      <p:sp>
        <p:nvSpPr>
          <p:cNvPr id="5" name="内容占位符 4">
            <a:extLst>
              <a:ext uri="{FF2B5EF4-FFF2-40B4-BE49-F238E27FC236}">
                <a16:creationId xmlns:a16="http://schemas.microsoft.com/office/drawing/2014/main" id="{39FD77F4-C74F-4D95-8CD0-E44609760476}"/>
              </a:ext>
            </a:extLst>
          </p:cNvPr>
          <p:cNvSpPr>
            <a:spLocks noGrp="1"/>
          </p:cNvSpPr>
          <p:nvPr>
            <p:ph sz="quarter" idx="16"/>
          </p:nvPr>
        </p:nvSpPr>
        <p:spPr/>
        <p:txBody>
          <a:bodyPr/>
          <a:lstStyle/>
          <a:p>
            <a:endParaRPr lang="zh-CN" altLang="en-US" dirty="0"/>
          </a:p>
        </p:txBody>
      </p:sp>
      <p:pic>
        <p:nvPicPr>
          <p:cNvPr id="11" name="图片 10">
            <a:extLst>
              <a:ext uri="{FF2B5EF4-FFF2-40B4-BE49-F238E27FC236}">
                <a16:creationId xmlns:a16="http://schemas.microsoft.com/office/drawing/2014/main" id="{4876FC5D-C2A2-43D9-B229-6E060DDF05DD}"/>
              </a:ext>
            </a:extLst>
          </p:cNvPr>
          <p:cNvPicPr>
            <a:picLocks noChangeAspect="1"/>
          </p:cNvPicPr>
          <p:nvPr/>
        </p:nvPicPr>
        <p:blipFill>
          <a:blip r:embed="rId4"/>
          <a:stretch>
            <a:fillRect/>
          </a:stretch>
        </p:blipFill>
        <p:spPr>
          <a:xfrm>
            <a:off x="9105759" y="1035662"/>
            <a:ext cx="2593176" cy="4723759"/>
          </a:xfrm>
          <a:prstGeom prst="rect">
            <a:avLst/>
          </a:prstGeom>
        </p:spPr>
      </p:pic>
      <p:graphicFrame>
        <p:nvGraphicFramePr>
          <p:cNvPr id="12" name="图表 11">
            <a:extLst>
              <a:ext uri="{FF2B5EF4-FFF2-40B4-BE49-F238E27FC236}">
                <a16:creationId xmlns:a16="http://schemas.microsoft.com/office/drawing/2014/main" id="{D824050A-80F5-4772-9404-72C5A6723344}"/>
              </a:ext>
            </a:extLst>
          </p:cNvPr>
          <p:cNvGraphicFramePr/>
          <p:nvPr>
            <p:extLst>
              <p:ext uri="{D42A27DB-BD31-4B8C-83A1-F6EECF244321}">
                <p14:modId xmlns:p14="http://schemas.microsoft.com/office/powerpoint/2010/main" val="3110197725"/>
              </p:ext>
            </p:extLst>
          </p:nvPr>
        </p:nvGraphicFramePr>
        <p:xfrm>
          <a:off x="4926586" y="3104795"/>
          <a:ext cx="2463416" cy="1949367"/>
        </p:xfrm>
        <a:graphic>
          <a:graphicData uri="http://schemas.openxmlformats.org/drawingml/2006/chart">
            <c:chart xmlns:c="http://schemas.openxmlformats.org/drawingml/2006/chart" xmlns:r="http://schemas.openxmlformats.org/officeDocument/2006/relationships" r:id="rId5"/>
          </a:graphicData>
        </a:graphic>
      </p:graphicFrame>
      <p:sp>
        <p:nvSpPr>
          <p:cNvPr id="18" name="标题 4">
            <a:extLst>
              <a:ext uri="{FF2B5EF4-FFF2-40B4-BE49-F238E27FC236}">
                <a16:creationId xmlns:a16="http://schemas.microsoft.com/office/drawing/2014/main" id="{F3754FA9-F58E-49A5-98FE-C627F5DAA9A6}"/>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Quick Survey</a:t>
            </a:r>
            <a:br>
              <a:rPr lang="zh-CN" altLang="en-US" dirty="0"/>
            </a:br>
            <a:endParaRPr lang="zh-CN" altLang="en-US" dirty="0"/>
          </a:p>
        </p:txBody>
      </p:sp>
    </p:spTree>
    <p:extLst>
      <p:ext uri="{BB962C8B-B14F-4D97-AF65-F5344CB8AC3E}">
        <p14:creationId xmlns:p14="http://schemas.microsoft.com/office/powerpoint/2010/main" val="25342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FA017D75-ED78-41BB-89A0-0E637A77BEF6}"/>
              </a:ext>
            </a:extLst>
          </p:cNvPr>
          <p:cNvSpPr>
            <a:spLocks noGrp="1"/>
          </p:cNvSpPr>
          <p:nvPr>
            <p:ph type="body" sz="quarter" idx="15"/>
          </p:nvPr>
        </p:nvSpPr>
        <p:spPr>
          <a:xfrm>
            <a:off x="879608" y="1183776"/>
            <a:ext cx="7190194" cy="1885760"/>
          </a:xfrm>
        </p:spPr>
        <p:txBody>
          <a:bodyPr/>
          <a:lstStyle/>
          <a:p>
            <a:r>
              <a:rPr lang="en-US" altLang="zh-CN" dirty="0"/>
              <a:t>Q: Suppose you texted a couple of friends on Viber, then you switched to some other applications. Eventually, you switched back to Viber to continue texting your friends and now you are prompted for the contacts permission as shown in the following screenshot. Will you grant the permission?</a:t>
            </a:r>
            <a:endParaRPr lang="zh-CN" altLang="en-US" dirty="0"/>
          </a:p>
        </p:txBody>
      </p:sp>
      <p:pic>
        <p:nvPicPr>
          <p:cNvPr id="5" name="图片 4">
            <a:extLst>
              <a:ext uri="{FF2B5EF4-FFF2-40B4-BE49-F238E27FC236}">
                <a16:creationId xmlns:a16="http://schemas.microsoft.com/office/drawing/2014/main" id="{8C46A12A-FBCE-40C4-892F-0944F138CAA6}"/>
              </a:ext>
            </a:extLst>
          </p:cNvPr>
          <p:cNvPicPr>
            <a:picLocks noChangeAspect="1"/>
          </p:cNvPicPr>
          <p:nvPr/>
        </p:nvPicPr>
        <p:blipFill>
          <a:blip r:embed="rId2"/>
          <a:stretch>
            <a:fillRect/>
          </a:stretch>
        </p:blipFill>
        <p:spPr>
          <a:xfrm>
            <a:off x="9121641" y="1010868"/>
            <a:ext cx="2584805" cy="4741346"/>
          </a:xfrm>
          <a:prstGeom prst="rect">
            <a:avLst/>
          </a:prstGeom>
        </p:spPr>
      </p:pic>
      <p:graphicFrame>
        <p:nvGraphicFramePr>
          <p:cNvPr id="6" name="图表 5">
            <a:extLst>
              <a:ext uri="{FF2B5EF4-FFF2-40B4-BE49-F238E27FC236}">
                <a16:creationId xmlns:a16="http://schemas.microsoft.com/office/drawing/2014/main" id="{A524E929-E41E-40BC-900C-B62F44509DCA}"/>
              </a:ext>
            </a:extLst>
          </p:cNvPr>
          <p:cNvGraphicFramePr/>
          <p:nvPr>
            <p:extLst>
              <p:ext uri="{D42A27DB-BD31-4B8C-83A1-F6EECF244321}">
                <p14:modId xmlns:p14="http://schemas.microsoft.com/office/powerpoint/2010/main" val="2489528619"/>
              </p:ext>
            </p:extLst>
          </p:nvPr>
        </p:nvGraphicFramePr>
        <p:xfrm>
          <a:off x="2654148" y="3906861"/>
          <a:ext cx="2463416" cy="1987185"/>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图片 6" descr="年轻的男人&#10;&#10;描述已自动生成">
            <a:extLst>
              <a:ext uri="{FF2B5EF4-FFF2-40B4-BE49-F238E27FC236}">
                <a16:creationId xmlns:a16="http://schemas.microsoft.com/office/drawing/2014/main" id="{B546DF9C-23F8-4BBE-BD83-4F252FB271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711302"/>
            <a:ext cx="6830568" cy="3555276"/>
          </a:xfrm>
          <a:prstGeom prst="rect">
            <a:avLst/>
          </a:prstGeom>
        </p:spPr>
      </p:pic>
      <p:graphicFrame>
        <p:nvGraphicFramePr>
          <p:cNvPr id="8" name="图表 7">
            <a:extLst>
              <a:ext uri="{FF2B5EF4-FFF2-40B4-BE49-F238E27FC236}">
                <a16:creationId xmlns:a16="http://schemas.microsoft.com/office/drawing/2014/main" id="{8EDD79C7-7200-428F-8BBF-6EE6D7248856}"/>
              </a:ext>
            </a:extLst>
          </p:cNvPr>
          <p:cNvGraphicFramePr/>
          <p:nvPr>
            <p:extLst>
              <p:ext uri="{D42A27DB-BD31-4B8C-83A1-F6EECF244321}">
                <p14:modId xmlns:p14="http://schemas.microsoft.com/office/powerpoint/2010/main" val="570800742"/>
              </p:ext>
            </p:extLst>
          </p:nvPr>
        </p:nvGraphicFramePr>
        <p:xfrm>
          <a:off x="4937695" y="3104202"/>
          <a:ext cx="2463416" cy="1885760"/>
        </p:xfrm>
        <a:graphic>
          <a:graphicData uri="http://schemas.openxmlformats.org/drawingml/2006/chart">
            <c:chart xmlns:c="http://schemas.openxmlformats.org/drawingml/2006/chart" xmlns:r="http://schemas.openxmlformats.org/officeDocument/2006/relationships" r:id="rId5"/>
          </a:graphicData>
        </a:graphic>
      </p:graphicFrame>
      <p:sp>
        <p:nvSpPr>
          <p:cNvPr id="13" name="标题 4">
            <a:extLst>
              <a:ext uri="{FF2B5EF4-FFF2-40B4-BE49-F238E27FC236}">
                <a16:creationId xmlns:a16="http://schemas.microsoft.com/office/drawing/2014/main" id="{1135F2DE-4BD2-4124-A53E-7625123E9C8D}"/>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Quick Survey</a:t>
            </a:r>
            <a:br>
              <a:rPr lang="zh-CN" altLang="en-US" dirty="0"/>
            </a:br>
            <a:endParaRPr lang="zh-CN" altLang="en-US" dirty="0"/>
          </a:p>
        </p:txBody>
      </p:sp>
    </p:spTree>
    <p:extLst>
      <p:ext uri="{BB962C8B-B14F-4D97-AF65-F5344CB8AC3E}">
        <p14:creationId xmlns:p14="http://schemas.microsoft.com/office/powerpoint/2010/main" val="223581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47A5FDA8-85C2-48F6-B2D7-F538BCFE0D14}"/>
              </a:ext>
            </a:extLst>
          </p:cNvPr>
          <p:cNvSpPr>
            <a:spLocks noGrp="1"/>
          </p:cNvSpPr>
          <p:nvPr>
            <p:ph type="body" sz="quarter" idx="15"/>
          </p:nvPr>
        </p:nvSpPr>
        <p:spPr>
          <a:xfrm>
            <a:off x="883288" y="1238103"/>
            <a:ext cx="6435592" cy="1712508"/>
          </a:xfrm>
        </p:spPr>
        <p:txBody>
          <a:bodyPr>
            <a:normAutofit/>
          </a:bodyPr>
          <a:lstStyle/>
          <a:p>
            <a:r>
              <a:rPr lang="en-US" altLang="zh-CN" dirty="0"/>
              <a:t>Q: Suppose you are traveling the world and you found yourself wanting to go to the magical ancient Greek city of Ephesus. You open Google Maps to navigate to these ruins. You are prompted with a permission dialog as in the following picture. </a:t>
            </a:r>
            <a:r>
              <a:rPr lang="en-US" altLang="zh-CN" spc="-90" dirty="0">
                <a:latin typeface="Arial"/>
                <a:cs typeface="Arial"/>
              </a:rPr>
              <a:t>Who is </a:t>
            </a:r>
            <a:r>
              <a:rPr lang="en-US" altLang="zh-CN" spc="50" dirty="0">
                <a:latin typeface="Arial"/>
                <a:cs typeface="Arial"/>
              </a:rPr>
              <a:t>requesting</a:t>
            </a:r>
            <a:r>
              <a:rPr lang="en-US" altLang="zh-CN" spc="30" dirty="0">
                <a:latin typeface="Arial"/>
                <a:cs typeface="Arial"/>
              </a:rPr>
              <a:t> </a:t>
            </a:r>
            <a:r>
              <a:rPr lang="en-US" altLang="zh-CN" spc="10" dirty="0">
                <a:latin typeface="Arial"/>
                <a:cs typeface="Arial"/>
              </a:rPr>
              <a:t>this  </a:t>
            </a:r>
            <a:r>
              <a:rPr lang="en-US" altLang="zh-CN" spc="20" dirty="0">
                <a:latin typeface="Arial"/>
                <a:cs typeface="Arial"/>
              </a:rPr>
              <a:t>permission?</a:t>
            </a:r>
            <a:endParaRPr lang="en-US" altLang="zh-CN" dirty="0">
              <a:latin typeface="Arial"/>
              <a:cs typeface="Arial"/>
            </a:endParaRPr>
          </a:p>
          <a:p>
            <a:endParaRPr lang="zh-CN" altLang="en-US" dirty="0"/>
          </a:p>
        </p:txBody>
      </p:sp>
      <p:pic>
        <p:nvPicPr>
          <p:cNvPr id="5" name="图片 4">
            <a:extLst>
              <a:ext uri="{FF2B5EF4-FFF2-40B4-BE49-F238E27FC236}">
                <a16:creationId xmlns:a16="http://schemas.microsoft.com/office/drawing/2014/main" id="{92CFF5E0-195C-4224-AC3F-6E87F156CFF9}"/>
              </a:ext>
            </a:extLst>
          </p:cNvPr>
          <p:cNvPicPr>
            <a:picLocks noChangeAspect="1"/>
          </p:cNvPicPr>
          <p:nvPr/>
        </p:nvPicPr>
        <p:blipFill>
          <a:blip r:embed="rId2"/>
          <a:stretch>
            <a:fillRect/>
          </a:stretch>
        </p:blipFill>
        <p:spPr>
          <a:xfrm>
            <a:off x="9122229" y="999461"/>
            <a:ext cx="2616115" cy="4763386"/>
          </a:xfrm>
          <a:prstGeom prst="rect">
            <a:avLst/>
          </a:prstGeom>
        </p:spPr>
      </p:pic>
      <p:pic>
        <p:nvPicPr>
          <p:cNvPr id="6" name="图片 5" descr="年轻的男人&#10;&#10;描述已自动生成">
            <a:extLst>
              <a:ext uri="{FF2B5EF4-FFF2-40B4-BE49-F238E27FC236}">
                <a16:creationId xmlns:a16="http://schemas.microsoft.com/office/drawing/2014/main" id="{17D843E9-3F27-4CE8-93ED-479B7D5ED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711302"/>
            <a:ext cx="6830568" cy="3555276"/>
          </a:xfrm>
          <a:prstGeom prst="rect">
            <a:avLst/>
          </a:prstGeom>
        </p:spPr>
      </p:pic>
      <p:graphicFrame>
        <p:nvGraphicFramePr>
          <p:cNvPr id="7" name="图表 6">
            <a:extLst>
              <a:ext uri="{FF2B5EF4-FFF2-40B4-BE49-F238E27FC236}">
                <a16:creationId xmlns:a16="http://schemas.microsoft.com/office/drawing/2014/main" id="{3DAB2992-4045-483B-8FBA-DF6783A02B0F}"/>
              </a:ext>
            </a:extLst>
          </p:cNvPr>
          <p:cNvGraphicFramePr/>
          <p:nvPr>
            <p:extLst>
              <p:ext uri="{D42A27DB-BD31-4B8C-83A1-F6EECF244321}">
                <p14:modId xmlns:p14="http://schemas.microsoft.com/office/powerpoint/2010/main" val="116702819"/>
              </p:ext>
            </p:extLst>
          </p:nvPr>
        </p:nvGraphicFramePr>
        <p:xfrm>
          <a:off x="4922875" y="3223271"/>
          <a:ext cx="2508433" cy="192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标题 4">
            <a:extLst>
              <a:ext uri="{FF2B5EF4-FFF2-40B4-BE49-F238E27FC236}">
                <a16:creationId xmlns:a16="http://schemas.microsoft.com/office/drawing/2014/main" id="{0A33CB78-DC8E-4A63-ADB7-1D17CDD427F4}"/>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Quick Survey</a:t>
            </a:r>
            <a:br>
              <a:rPr lang="zh-CN" altLang="en-US" dirty="0"/>
            </a:br>
            <a:endParaRPr lang="zh-CN" altLang="en-US" dirty="0"/>
          </a:p>
        </p:txBody>
      </p:sp>
    </p:spTree>
    <p:extLst>
      <p:ext uri="{BB962C8B-B14F-4D97-AF65-F5344CB8AC3E}">
        <p14:creationId xmlns:p14="http://schemas.microsoft.com/office/powerpoint/2010/main" val="229752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descr="图形用户界面, 应用程序&#10;&#10;描述已自动生成">
            <a:extLst>
              <a:ext uri="{FF2B5EF4-FFF2-40B4-BE49-F238E27FC236}">
                <a16:creationId xmlns:a16="http://schemas.microsoft.com/office/drawing/2014/main" id="{3363E94F-A632-4967-9412-87C5F648CF1C}"/>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9081643" y="1066800"/>
            <a:ext cx="2653126" cy="4724400"/>
          </a:xfrm>
        </p:spPr>
      </p:pic>
      <p:sp>
        <p:nvSpPr>
          <p:cNvPr id="3" name="文本占位符 2">
            <a:extLst>
              <a:ext uri="{FF2B5EF4-FFF2-40B4-BE49-F238E27FC236}">
                <a16:creationId xmlns:a16="http://schemas.microsoft.com/office/drawing/2014/main" id="{FFD2E1D6-1A61-471C-8250-E062FC56CDAA}"/>
              </a:ext>
            </a:extLst>
          </p:cNvPr>
          <p:cNvSpPr>
            <a:spLocks noGrp="1"/>
          </p:cNvSpPr>
          <p:nvPr>
            <p:ph type="body" sz="quarter" idx="15"/>
          </p:nvPr>
        </p:nvSpPr>
        <p:spPr/>
        <p:txBody>
          <a:bodyPr/>
          <a:lstStyle/>
          <a:p>
            <a:r>
              <a:rPr lang="en-US" altLang="zh-CN" dirty="0"/>
              <a:t>Viber is a free, simple, fast and most secure messaging and calling app. </a:t>
            </a:r>
            <a:endParaRPr lang="zh-CN" altLang="en-US" dirty="0"/>
          </a:p>
        </p:txBody>
      </p:sp>
      <p:pic>
        <p:nvPicPr>
          <p:cNvPr id="8" name="图片 7" descr="图标&#10;&#10;描述已自动生成">
            <a:extLst>
              <a:ext uri="{FF2B5EF4-FFF2-40B4-BE49-F238E27FC236}">
                <a16:creationId xmlns:a16="http://schemas.microsoft.com/office/drawing/2014/main" id="{704289E2-6039-4363-91EE-92BD821314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8206" y="2913185"/>
            <a:ext cx="481936" cy="515815"/>
          </a:xfrm>
          <a:prstGeom prst="rect">
            <a:avLst/>
          </a:prstGeom>
        </p:spPr>
      </p:pic>
      <p:sp>
        <p:nvSpPr>
          <p:cNvPr id="12" name="标题 4">
            <a:extLst>
              <a:ext uri="{FF2B5EF4-FFF2-40B4-BE49-F238E27FC236}">
                <a16:creationId xmlns:a16="http://schemas.microsoft.com/office/drawing/2014/main" id="{E490AE1D-DA26-49AE-8F55-428BD99AA5A5}"/>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False Transparency</a:t>
            </a:r>
          </a:p>
          <a:p>
            <a:br>
              <a:rPr lang="zh-CN" altLang="en-US" dirty="0"/>
            </a:br>
            <a:endParaRPr lang="zh-CN" altLang="en-US" dirty="0"/>
          </a:p>
        </p:txBody>
      </p:sp>
    </p:spTree>
    <p:extLst>
      <p:ext uri="{BB962C8B-B14F-4D97-AF65-F5344CB8AC3E}">
        <p14:creationId xmlns:p14="http://schemas.microsoft.com/office/powerpoint/2010/main" val="367950596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
                                        <p:tgtEl>
                                          <p:spTgt spid="8"/>
                                        </p:tgtEl>
                                      </p:cBhvr>
                                    </p:animEffect>
                                    <p:anim calcmode="lin" valueType="num">
                                      <p:cBhvr>
                                        <p:cTn id="8" dur="300" fill="hold"/>
                                        <p:tgtEl>
                                          <p:spTgt spid="8"/>
                                        </p:tgtEl>
                                        <p:attrNameLst>
                                          <p:attrName>ppt_x</p:attrName>
                                        </p:attrNameLst>
                                      </p:cBhvr>
                                      <p:tavLst>
                                        <p:tav tm="0">
                                          <p:val>
                                            <p:strVal val="#ppt_x"/>
                                          </p:val>
                                        </p:tav>
                                        <p:tav tm="100000">
                                          <p:val>
                                            <p:strVal val="#ppt_x"/>
                                          </p:val>
                                        </p:tav>
                                      </p:tavLst>
                                    </p:anim>
                                    <p:anim calcmode="lin" valueType="num">
                                      <p:cBhvr>
                                        <p:cTn id="9" dur="3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644205E3-223A-4892-8716-2D58C988EDFD}"/>
              </a:ext>
            </a:extLst>
          </p:cNvPr>
          <p:cNvSpPr>
            <a:spLocks noGrp="1"/>
          </p:cNvSpPr>
          <p:nvPr>
            <p:ph type="body" sz="quarter" idx="15"/>
          </p:nvPr>
        </p:nvSpPr>
        <p:spPr>
          <a:xfrm>
            <a:off x="2669453" y="3265365"/>
            <a:ext cx="4840287" cy="2316162"/>
          </a:xfrm>
        </p:spPr>
        <p:txBody>
          <a:bodyPr>
            <a:normAutofit/>
          </a:bodyPr>
          <a:lstStyle/>
          <a:p>
            <a:r>
              <a:rPr lang="en-US" altLang="zh-CN" sz="2400" dirty="0"/>
              <a:t>Asking for user permission</a:t>
            </a:r>
            <a:endParaRPr lang="zh-CN" altLang="en-US" sz="2400" dirty="0"/>
          </a:p>
        </p:txBody>
      </p:sp>
      <p:pic>
        <p:nvPicPr>
          <p:cNvPr id="6" name="内容占位符 5" descr="文本, 应用程序&#10;&#10;描述已自动生成">
            <a:extLst>
              <a:ext uri="{FF2B5EF4-FFF2-40B4-BE49-F238E27FC236}">
                <a16:creationId xmlns:a16="http://schemas.microsoft.com/office/drawing/2014/main" id="{162AD209-4711-480F-B0BC-DF0D67382C9A}"/>
              </a:ext>
            </a:extLst>
          </p:cNvPr>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9076418" y="1035050"/>
            <a:ext cx="2651352" cy="4724400"/>
          </a:xfrm>
        </p:spPr>
      </p:pic>
      <p:pic>
        <p:nvPicPr>
          <p:cNvPr id="7" name="图片 6" descr="图标&#10;&#10;描述已自动生成">
            <a:extLst>
              <a:ext uri="{FF2B5EF4-FFF2-40B4-BE49-F238E27FC236}">
                <a16:creationId xmlns:a16="http://schemas.microsoft.com/office/drawing/2014/main" id="{4EC6515C-946F-4DDC-A263-AD8DC087F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0965" y="3429000"/>
            <a:ext cx="481936" cy="515815"/>
          </a:xfrm>
          <a:prstGeom prst="rect">
            <a:avLst/>
          </a:prstGeom>
        </p:spPr>
      </p:pic>
      <p:sp>
        <p:nvSpPr>
          <p:cNvPr id="9" name="标题 4">
            <a:extLst>
              <a:ext uri="{FF2B5EF4-FFF2-40B4-BE49-F238E27FC236}">
                <a16:creationId xmlns:a16="http://schemas.microsoft.com/office/drawing/2014/main" id="{CA4B353B-EB32-46AA-921D-6E3BA145BCD4}"/>
              </a:ext>
            </a:extLst>
          </p:cNvPr>
          <p:cNvSpPr txBox="1">
            <a:spLocks/>
          </p:cNvSpPr>
          <p:nvPr/>
        </p:nvSpPr>
        <p:spPr>
          <a:xfrm>
            <a:off x="677334" y="609600"/>
            <a:ext cx="8596668" cy="13208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zh-CN" dirty="0"/>
              <a:t>False Transparency</a:t>
            </a:r>
          </a:p>
          <a:p>
            <a:br>
              <a:rPr lang="zh-CN" altLang="en-US" dirty="0"/>
            </a:br>
            <a:endParaRPr lang="zh-CN" altLang="en-US" dirty="0"/>
          </a:p>
        </p:txBody>
      </p:sp>
    </p:spTree>
    <p:extLst>
      <p:ext uri="{BB962C8B-B14F-4D97-AF65-F5344CB8AC3E}">
        <p14:creationId xmlns:p14="http://schemas.microsoft.com/office/powerpoint/2010/main" val="16623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
                                        <p:tgtEl>
                                          <p:spTgt spid="7"/>
                                        </p:tgtEl>
                                      </p:cBhvr>
                                    </p:animEffect>
                                    <p:anim calcmode="lin" valueType="num">
                                      <p:cBhvr>
                                        <p:cTn id="8" dur="300" fill="hold"/>
                                        <p:tgtEl>
                                          <p:spTgt spid="7"/>
                                        </p:tgtEl>
                                        <p:attrNameLst>
                                          <p:attrName>ppt_x</p:attrName>
                                        </p:attrNameLst>
                                      </p:cBhvr>
                                      <p:tavLst>
                                        <p:tav tm="0">
                                          <p:val>
                                            <p:strVal val="#ppt_x"/>
                                          </p:val>
                                        </p:tav>
                                        <p:tav tm="100000">
                                          <p:val>
                                            <p:strVal val="#ppt_x"/>
                                          </p:val>
                                        </p:tav>
                                      </p:tavLst>
                                    </p:anim>
                                    <p:anim calcmode="lin" valueType="num">
                                      <p:cBhvr>
                                        <p:cTn id="9" dur="3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1190</TotalTime>
  <Words>791</Words>
  <Application>Microsoft Office PowerPoint</Application>
  <PresentationFormat>宽屏</PresentationFormat>
  <Paragraphs>97</Paragraphs>
  <Slides>20</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20</vt:i4>
      </vt:variant>
    </vt:vector>
  </HeadingPairs>
  <TitlesOfParts>
    <vt:vector size="27" baseType="lpstr">
      <vt:lpstr>等线</vt:lpstr>
      <vt:lpstr>Aharoni</vt:lpstr>
      <vt:lpstr>Arial</vt:lpstr>
      <vt:lpstr>Cambria Math</vt:lpstr>
      <vt:lpstr>Trebuchet MS</vt:lpstr>
      <vt:lpstr>Wingdings 3</vt:lpstr>
      <vt:lpstr>平面</vt:lpstr>
      <vt:lpstr>See No Evil: Phishing for Permissions with False Transparency</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User Test </vt:lpstr>
      <vt:lpstr>User Test</vt:lpstr>
      <vt:lpstr>PowerPoint 演示文稿</vt:lpstr>
      <vt:lpstr>Result</vt:lpstr>
      <vt:lpstr>PowerPoint 演示文稿</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Bobbie</dc:creator>
  <cp:lastModifiedBy>Juyou Qi</cp:lastModifiedBy>
  <cp:revision>87</cp:revision>
  <dcterms:created xsi:type="dcterms:W3CDTF">2020-02-10T10:07:10Z</dcterms:created>
  <dcterms:modified xsi:type="dcterms:W3CDTF">2021-05-05T10:19:47Z</dcterms:modified>
</cp:coreProperties>
</file>