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70" r:id="rId6"/>
    <p:sldId id="261" r:id="rId7"/>
    <p:sldId id="262" r:id="rId8"/>
    <p:sldId id="264" r:id="rId9"/>
    <p:sldId id="265" r:id="rId10"/>
    <p:sldId id="266" r:id="rId11"/>
    <p:sldId id="267" r:id="rId12"/>
    <p:sldId id="271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20896-4AF1-4CD2-AAF8-F9836DA644D1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027D9-4F58-4AD3-97F2-06BC51C110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5455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027D9-4F58-4AD3-97F2-06BC51C1104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582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027D9-4F58-4AD3-97F2-06BC51C1104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209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D2D37-13CC-4593-82A8-E97F0D1D28AF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756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7B166-374D-4DC5-9998-54F4759791A0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21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2D-6F20-44A6-8BCA-00C46647D6F6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635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A5C1-C825-41F3-83E9-7890D36B6719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89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878-FB12-4361-BB16-ABED9BEE331D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944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27CB-4446-49D0-AC69-8DED08C24C1A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756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3403-896C-41AA-9B8B-ECCDB7CA3CE7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25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38050-E3FA-4601-AF97-B9F8B83A27EC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541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2569-FFAA-4AD3-804C-D51669EF5AA5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31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D0BA-6B67-4412-8042-9448690B5671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42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56FC-0269-4DA3-9072-0735A0FAB4F8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62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99D9D-3A5C-4D58-A277-1B8240CF97DE}" type="datetime1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2283C-E597-4648-8C8B-E2BE29E63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17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 /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4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jpg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1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4800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The Abuser Inside Apps:</a:t>
            </a:r>
            <a:br>
              <a:rPr lang="en-US" altLang="ko-KR" sz="4800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</a:br>
            <a:r>
              <a:rPr lang="en-US" altLang="ko-KR" sz="4800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Finding the Culprit Committing Mobile Ad Fraud</a:t>
            </a:r>
            <a:endParaRPr lang="ko-KR" altLang="en-US" sz="4800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61925"/>
            <a:ext cx="9144000" cy="561400"/>
          </a:xfrm>
        </p:spPr>
        <p:txBody>
          <a:bodyPr/>
          <a:lstStyle/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Joongyum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Kim, Jung-</a:t>
            </a:r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hwan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Park, and </a:t>
            </a:r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Sooel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Son</a:t>
            </a:r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5688649"/>
            <a:ext cx="9144000" cy="56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May 5, 2021</a:t>
            </a:r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4775287"/>
            <a:ext cx="9144000" cy="56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Presented by: Tim Koo</a:t>
            </a:r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3032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54746" y="1508443"/>
            <a:ext cx="11873132" cy="485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Crawled 48,172 apps from Google Play Store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FraudDetective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reported 34,453 records of fraud activities from 74 apps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 err="1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FraudDetective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in Action!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6" y="2059822"/>
            <a:ext cx="6979025" cy="13023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10</a:t>
            </a:fld>
            <a:endParaRPr lang="ko-KR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07" y="4193209"/>
            <a:ext cx="4882940" cy="19262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312" y="4543865"/>
            <a:ext cx="5262488" cy="119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364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 err="1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FraudDetective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vs Other Detectors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16" y="1508443"/>
            <a:ext cx="11499167" cy="4851400"/>
          </a:xfrm>
        </p:spPr>
        <p:txBody>
          <a:bodyPr>
            <a:normAutofit fontScale="92500" lnSpcReduction="10000"/>
          </a:bodyPr>
          <a:lstStyle/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MAdFraud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was not able to find 36 out of 74 apps because it does not interact with apps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FraudDetective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could detect all 30 apps </a:t>
            </a:r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MAdLife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found (eight apps were not available or deprecated)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FraudDetective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could pinpoint which module triggered ad fraud</a:t>
            </a:r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11</a:t>
            </a:fld>
            <a:endParaRPr lang="ko-KR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16" y="1508443"/>
            <a:ext cx="6034657" cy="161458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98816" y="1660843"/>
            <a:ext cx="11499167" cy="485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95"/>
          <a:stretch/>
        </p:blipFill>
        <p:spPr>
          <a:xfrm>
            <a:off x="7335332" y="941195"/>
            <a:ext cx="3553062" cy="235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077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2560320"/>
            <a:ext cx="11499167" cy="1325563"/>
          </a:xfrm>
        </p:spPr>
        <p:txBody>
          <a:bodyPr/>
          <a:lstStyle/>
          <a:p>
            <a:pPr algn="ctr"/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Thank you!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624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Mobile Ad Fraud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16" y="1508443"/>
            <a:ext cx="11499167" cy="4851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Operation that generates unwanted ad traffic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The mobile ad market has been expanding explosively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$187 billion in 2020 (30.5% of the global ad market)</a:t>
            </a:r>
          </a:p>
          <a:p>
            <a:pPr marL="0" indent="0"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As a result, mobile ad fraud has become a major problem to security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Total loss due to mobile ad fraud expected to be 9%-20%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Two types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Click fraud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Impression fraud</a:t>
            </a: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438" y="234584"/>
            <a:ext cx="1923561" cy="288534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12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242" y="3826413"/>
            <a:ext cx="4069583" cy="25334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Click Fraud &amp; Impression Fraud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16" y="1508443"/>
            <a:ext cx="11499167" cy="4851400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Click fraud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The attacker sends multiple click URL requests</a:t>
            </a:r>
          </a:p>
          <a:p>
            <a:pPr marL="0" indent="0">
              <a:buNone/>
            </a:pP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 - Deceives users into clicking ad impressions</a:t>
            </a:r>
          </a:p>
          <a:p>
            <a:pPr marL="0" indent="0"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Impression fraud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Hide ads underneath other visible elements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Invisible ads</a:t>
            </a: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7"/>
          <a:stretch/>
        </p:blipFill>
        <p:spPr>
          <a:xfrm>
            <a:off x="5226597" y="1046933"/>
            <a:ext cx="7095028" cy="10096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243" y="3826412"/>
            <a:ext cx="4069583" cy="253343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87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Ad Fraud Detectors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16" y="1508443"/>
            <a:ext cx="11499167" cy="4851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MAdFraud</a:t>
            </a: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Detects URL requests and their responses without interacting with app</a:t>
            </a:r>
          </a:p>
          <a:p>
            <a:pPr marL="0" indent="0">
              <a:buNone/>
            </a:pP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 - If URL requests found, the app is fraudulent</a:t>
            </a:r>
          </a:p>
          <a:p>
            <a:pPr marL="0" indent="0"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MAdLife</a:t>
            </a: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Compares pre-click and post-click log data and screenshots</a:t>
            </a:r>
          </a:p>
          <a:p>
            <a:pPr marL="0" indent="0">
              <a:buNone/>
            </a:pP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 - If equivalent, the app is fraudulent</a:t>
            </a:r>
          </a:p>
          <a:p>
            <a:pPr marL="0" indent="0">
              <a:buNone/>
            </a:pPr>
            <a:endParaRPr lang="en-US" altLang="ko-KR" sz="24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Limitations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No user interactions – what about fraud which requires user interaction?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Only looks at external </a:t>
            </a:r>
            <a:r>
              <a:rPr lang="en-US" altLang="ko-KR" sz="2400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behaviours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– pinpoint which module conducts fraud?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Requires emulators to test – not an actual mobile device environment</a:t>
            </a: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None/>
            </a:pPr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605" y="204825"/>
            <a:ext cx="4445977" cy="168894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109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2560320"/>
            <a:ext cx="11499167" cy="1325563"/>
          </a:xfrm>
        </p:spPr>
        <p:txBody>
          <a:bodyPr/>
          <a:lstStyle/>
          <a:p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Can We Solve These Limitations…?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217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 err="1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FraudDetective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15" y="1325563"/>
            <a:ext cx="11499167" cy="469550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6416" y="1508443"/>
            <a:ext cx="11499167" cy="485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8816" y="1660843"/>
            <a:ext cx="11499167" cy="485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127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Executing Apps &amp; Collecting </a:t>
            </a:r>
            <a:r>
              <a:rPr lang="en-US" altLang="ko-KR" dirty="0" err="1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Logcat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16" y="1508443"/>
            <a:ext cx="11499167" cy="4851400"/>
          </a:xfrm>
        </p:spPr>
        <p:txBody>
          <a:bodyPr>
            <a:normAutofit/>
          </a:bodyPr>
          <a:lstStyle/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FraudDetective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executes apps with a revised Android Open Source Project (AOSP) framework</a:t>
            </a:r>
          </a:p>
          <a:p>
            <a:pPr marL="0" indent="0">
              <a:buNone/>
            </a:pP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Finds ad fraud candidate (FC)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- Sensitive Android APIs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- Argument patterns  </a:t>
            </a:r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eg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) ad SDKs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- Invocations of cross-app Intents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The revised AOSP gives us an FC in </a:t>
            </a:r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Logcat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logs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7</a:t>
            </a:fld>
            <a:endParaRPr lang="ko-KR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81"/>
          <a:stretch/>
        </p:blipFill>
        <p:spPr>
          <a:xfrm>
            <a:off x="6824003" y="2401404"/>
            <a:ext cx="4529797" cy="304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60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Full Stack Trace (FST)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477" y="3179298"/>
            <a:ext cx="5444783" cy="336136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46416" y="1508443"/>
            <a:ext cx="11499167" cy="485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With the revised AOSP framework leaving FC, we compute FST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FST shows the methods used to reach the FC from a program entry point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Finds if there is a user-defined code 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by checking </a:t>
            </a:r>
            <a:r>
              <a:rPr lang="en-US" altLang="ko-KR" dirty="0" err="1">
                <a:latin typeface="Cambria Math" panose="02040503050406030204" pitchFamily="18" charset="0"/>
                <a:ea typeface="Cambria Math" panose="02040503050406030204" pitchFamily="18" charset="0"/>
                <a:cs typeface="Arial Unicode MS" panose="020B0604020202020204" pitchFamily="50" charset="-127"/>
              </a:rPr>
              <a:t>dispatchTouchEvent</a:t>
            </a:r>
            <a:endParaRPr lang="en-US" altLang="ko-KR" dirty="0">
              <a:latin typeface="Cambria Math" panose="02040503050406030204" pitchFamily="18" charset="0"/>
              <a:ea typeface="Cambria Math" panose="02040503050406030204" pitchFamily="18" charset="0"/>
              <a:cs typeface="Arial Unicode MS" panose="020B0604020202020204" pitchFamily="50" charset="-127"/>
            </a:endParaRPr>
          </a:p>
          <a:p>
            <a:pPr marL="0" indent="0">
              <a:buNone/>
            </a:pPr>
            <a:endParaRPr lang="en-US" altLang="ko-KR" dirty="0">
              <a:latin typeface="Cambria Math" panose="02040503050406030204" pitchFamily="18" charset="0"/>
              <a:ea typeface="Cambria Math" panose="02040503050406030204" pitchFamily="18" charset="0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Solves the limitations!</a:t>
            </a:r>
          </a:p>
        </p:txBody>
      </p:sp>
    </p:spTree>
    <p:extLst>
      <p:ext uri="{BB962C8B-B14F-4D97-AF65-F5344CB8AC3E}">
        <p14:creationId xmlns:p14="http://schemas.microsoft.com/office/powerpoint/2010/main" val="4189548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879080" y="4366091"/>
            <a:ext cx="3735557" cy="190360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6" y="0"/>
            <a:ext cx="11499167" cy="1325563"/>
          </a:xfrm>
        </p:spPr>
        <p:txBody>
          <a:bodyPr/>
          <a:lstStyle/>
          <a:p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Types of Ad Fraud Activities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16" y="1508443"/>
            <a:ext cx="11499167" cy="4851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FraudDetective</a:t>
            </a: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identifies three types of ad fraud activities</a:t>
            </a:r>
          </a:p>
          <a:p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Type-1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Click URL request sent by a mimicked user click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Checks if there is a non-Android internal class in </a:t>
            </a:r>
            <a:r>
              <a:rPr lang="en-GB" altLang="ko-KR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dispatchTouchEvent</a:t>
            </a:r>
            <a:r>
              <a:rPr lang="en-GB" altLang="ko-K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invocation</a:t>
            </a: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Type-2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Click URL request sent with no user interactions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FST finds click URL requests</a:t>
            </a:r>
            <a:endParaRPr lang="en-US" altLang="ko-KR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Type-3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- Invocation of other apps by a cross-app Intent</a:t>
            </a:r>
          </a:p>
          <a:p>
            <a:pPr marL="0" indent="0">
              <a:buNone/>
            </a:pPr>
            <a:r>
              <a:rPr lang="en-US" altLang="ko-KR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   - </a:t>
            </a:r>
            <a:r>
              <a:rPr lang="en-US" altLang="ko-KR" sz="24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FST detects cross-app Intents</a:t>
            </a:r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283C-E597-4648-8C8B-E2BE29E63E3E}" type="slidenum">
              <a:rPr lang="ko-KR" altLang="en-US" smtClean="0"/>
              <a:t>9</a:t>
            </a:fld>
            <a:endParaRPr lang="ko-KR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238" y="4609414"/>
            <a:ext cx="914400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046" y="5249494"/>
            <a:ext cx="994431" cy="9944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371" y="5092704"/>
            <a:ext cx="934403" cy="934403"/>
          </a:xfrm>
          <a:prstGeom prst="rect">
            <a:avLst/>
          </a:prstGeom>
        </p:spPr>
      </p:pic>
      <p:sp>
        <p:nvSpPr>
          <p:cNvPr id="9" name="Curved Down Arrow 8"/>
          <p:cNvSpPr/>
          <p:nvPr/>
        </p:nvSpPr>
        <p:spPr>
          <a:xfrm>
            <a:off x="8685450" y="4457531"/>
            <a:ext cx="1746916" cy="635174"/>
          </a:xfrm>
          <a:prstGeom prst="curved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43251" y="3965981"/>
            <a:ext cx="2607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Type-3 Example</a:t>
            </a:r>
            <a:endParaRPr lang="ko-KR" altLang="en-US" sz="20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6188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458</Words>
  <Application>Microsoft Office PowerPoint</Application>
  <PresentationFormat>와이드스크린</PresentationFormat>
  <Paragraphs>109</Paragraphs>
  <Slides>12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Theme</vt:lpstr>
      <vt:lpstr>The Abuser Inside Apps:  Finding the Culprit Committing Mobile Ad Fraud</vt:lpstr>
      <vt:lpstr>Mobile Ad Fraud</vt:lpstr>
      <vt:lpstr>Click Fraud &amp; Impression Fraud</vt:lpstr>
      <vt:lpstr>Ad Fraud Detectors</vt:lpstr>
      <vt:lpstr>Can We Solve These Limitations…?</vt:lpstr>
      <vt:lpstr>FraudDetective</vt:lpstr>
      <vt:lpstr>Executing Apps &amp; Collecting Logcat</vt:lpstr>
      <vt:lpstr>Full Stack Trace (FST)</vt:lpstr>
      <vt:lpstr>Types of Ad Fraud Activities</vt:lpstr>
      <vt:lpstr>FraudDetective in Action!</vt:lpstr>
      <vt:lpstr>FraudDetective vs Other Detectors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Abuser Inside Apps: Finding the Culprit Committing Mobile Ad Fraud</dc:title>
  <dc:creator>구 승완</dc:creator>
  <cp:lastModifiedBy>알 수 없는 사용자</cp:lastModifiedBy>
  <cp:revision>38</cp:revision>
  <dcterms:created xsi:type="dcterms:W3CDTF">2021-04-30T08:10:33Z</dcterms:created>
  <dcterms:modified xsi:type="dcterms:W3CDTF">2021-05-04T23:09:52Z</dcterms:modified>
</cp:coreProperties>
</file>