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8" roundtripDataSignature="AMtx7mgTQJWQAJLPGT2XZDhVh/FU8+Y+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customschemas.google.com/relationships/presentationmetadata" Target="metadata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dd7d54748c_0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dd7d54748c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4"/>
          <p:cNvSpPr txBox="1"/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4"/>
          <p:cNvSpPr txBox="1"/>
          <p:nvPr>
            <p:ph idx="1" type="subTitle"/>
          </p:nvPr>
        </p:nvSpPr>
        <p:spPr>
          <a:xfrm>
            <a:off x="482600" y="3602038"/>
            <a:ext cx="10506991" cy="2277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4"/>
          <p:cNvSpPr txBox="1"/>
          <p:nvPr>
            <p:ph idx="10" type="dt"/>
          </p:nvPr>
        </p:nvSpPr>
        <p:spPr>
          <a:xfrm>
            <a:off x="484632" y="1005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4"/>
          <p:cNvSpPr txBox="1"/>
          <p:nvPr>
            <p:ph idx="11" type="ftr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4"/>
          <p:cNvSpPr txBox="1"/>
          <p:nvPr>
            <p:ph idx="12" type="sldNum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9" name="Google Shape;19;p24"/>
          <p:cNvCxnSpPr/>
          <p:nvPr/>
        </p:nvCxnSpPr>
        <p:spPr>
          <a:xfrm>
            <a:off x="482600" y="489855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3"/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33"/>
          <p:cNvSpPr txBox="1"/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3"/>
          <p:cNvSpPr txBox="1"/>
          <p:nvPr>
            <p:ph idx="1" type="body"/>
          </p:nvPr>
        </p:nvSpPr>
        <p:spPr>
          <a:xfrm rot="5400000">
            <a:off x="4191213" y="-603890"/>
            <a:ext cx="3092949" cy="10506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33"/>
          <p:cNvSpPr txBox="1"/>
          <p:nvPr>
            <p:ph idx="10" type="dt"/>
          </p:nvPr>
        </p:nvSpPr>
        <p:spPr>
          <a:xfrm>
            <a:off x="484632" y="1005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3"/>
          <p:cNvSpPr txBox="1"/>
          <p:nvPr>
            <p:ph idx="11" type="ftr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33"/>
          <p:cNvSpPr txBox="1"/>
          <p:nvPr>
            <p:ph idx="12" type="sldNum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88" name="Google Shape;88;p33"/>
          <p:cNvCxnSpPr/>
          <p:nvPr/>
        </p:nvCxnSpPr>
        <p:spPr>
          <a:xfrm>
            <a:off x="482600" y="2918401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9" name="Google Shape;89;p33"/>
          <p:cNvCxnSpPr/>
          <p:nvPr/>
        </p:nvCxnSpPr>
        <p:spPr>
          <a:xfrm>
            <a:off x="482600" y="489855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4"/>
          <p:cNvSpPr txBox="1"/>
          <p:nvPr>
            <p:ph type="title"/>
          </p:nvPr>
        </p:nvSpPr>
        <p:spPr>
          <a:xfrm rot="5400000">
            <a:off x="6953262" y="2066856"/>
            <a:ext cx="5124777" cy="29478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34"/>
          <p:cNvSpPr txBox="1"/>
          <p:nvPr>
            <p:ph idx="1" type="body"/>
          </p:nvPr>
        </p:nvSpPr>
        <p:spPr>
          <a:xfrm rot="5400000">
            <a:off x="1550470" y="-87430"/>
            <a:ext cx="5124777" cy="725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34"/>
          <p:cNvSpPr txBox="1"/>
          <p:nvPr>
            <p:ph idx="10" type="dt"/>
          </p:nvPr>
        </p:nvSpPr>
        <p:spPr>
          <a:xfrm>
            <a:off x="484632" y="1005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4"/>
          <p:cNvSpPr txBox="1"/>
          <p:nvPr>
            <p:ph idx="11" type="ftr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34"/>
          <p:cNvSpPr txBox="1"/>
          <p:nvPr>
            <p:ph idx="12" type="sldNum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5"/>
          <p:cNvSpPr txBox="1"/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5"/>
          <p:cNvSpPr txBox="1"/>
          <p:nvPr>
            <p:ph idx="1" type="body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25"/>
          <p:cNvSpPr txBox="1"/>
          <p:nvPr>
            <p:ph idx="10" type="dt"/>
          </p:nvPr>
        </p:nvSpPr>
        <p:spPr>
          <a:xfrm>
            <a:off x="484632" y="1005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5"/>
          <p:cNvSpPr txBox="1"/>
          <p:nvPr>
            <p:ph idx="11" type="ftr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5"/>
          <p:cNvSpPr txBox="1"/>
          <p:nvPr>
            <p:ph idx="12" type="sldNum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6"/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26"/>
          <p:cNvSpPr txBox="1"/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6"/>
          <p:cNvSpPr txBox="1"/>
          <p:nvPr>
            <p:ph idx="1" type="body"/>
          </p:nvPr>
        </p:nvSpPr>
        <p:spPr>
          <a:xfrm>
            <a:off x="482600" y="4171445"/>
            <a:ext cx="10515600" cy="1918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i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6"/>
          <p:cNvSpPr txBox="1"/>
          <p:nvPr>
            <p:ph idx="10" type="dt"/>
          </p:nvPr>
        </p:nvSpPr>
        <p:spPr>
          <a:xfrm>
            <a:off x="484632" y="1005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6"/>
          <p:cNvSpPr txBox="1"/>
          <p:nvPr>
            <p:ph idx="11" type="ftr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6"/>
          <p:cNvSpPr txBox="1"/>
          <p:nvPr>
            <p:ph idx="12" type="sldNum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3" name="Google Shape;33;p26"/>
          <p:cNvCxnSpPr/>
          <p:nvPr/>
        </p:nvCxnSpPr>
        <p:spPr>
          <a:xfrm>
            <a:off x="481007" y="3922232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4" name="Google Shape;34;p26"/>
          <p:cNvCxnSpPr/>
          <p:nvPr/>
        </p:nvCxnSpPr>
        <p:spPr>
          <a:xfrm>
            <a:off x="482600" y="6368138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5" name="Google Shape;35;p26"/>
          <p:cNvCxnSpPr/>
          <p:nvPr/>
        </p:nvCxnSpPr>
        <p:spPr>
          <a:xfrm>
            <a:off x="481007" y="6368138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7"/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27"/>
          <p:cNvSpPr txBox="1"/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7"/>
          <p:cNvSpPr txBox="1"/>
          <p:nvPr>
            <p:ph idx="1" type="body"/>
          </p:nvPr>
        </p:nvSpPr>
        <p:spPr>
          <a:xfrm>
            <a:off x="482600" y="3103131"/>
            <a:ext cx="5418551" cy="3073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7"/>
          <p:cNvSpPr txBox="1"/>
          <p:nvPr>
            <p:ph idx="2" type="body"/>
          </p:nvPr>
        </p:nvSpPr>
        <p:spPr>
          <a:xfrm>
            <a:off x="6211120" y="3103131"/>
            <a:ext cx="5418551" cy="3073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27"/>
          <p:cNvSpPr txBox="1"/>
          <p:nvPr>
            <p:ph idx="10" type="dt"/>
          </p:nvPr>
        </p:nvSpPr>
        <p:spPr>
          <a:xfrm>
            <a:off x="484632" y="1005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7"/>
          <p:cNvSpPr txBox="1"/>
          <p:nvPr>
            <p:ph idx="11" type="ftr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7"/>
          <p:cNvSpPr txBox="1"/>
          <p:nvPr>
            <p:ph idx="12" type="sldNum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44" name="Google Shape;44;p27"/>
          <p:cNvCxnSpPr/>
          <p:nvPr/>
        </p:nvCxnSpPr>
        <p:spPr>
          <a:xfrm>
            <a:off x="482600" y="2918401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5" name="Google Shape;45;p27"/>
          <p:cNvCxnSpPr/>
          <p:nvPr/>
        </p:nvCxnSpPr>
        <p:spPr>
          <a:xfrm>
            <a:off x="482600" y="489855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8"/>
          <p:cNvSpPr txBox="1"/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8"/>
          <p:cNvSpPr txBox="1"/>
          <p:nvPr>
            <p:ph idx="1" type="body"/>
          </p:nvPr>
        </p:nvSpPr>
        <p:spPr>
          <a:xfrm>
            <a:off x="484632" y="2500921"/>
            <a:ext cx="5346222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0" i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28"/>
          <p:cNvSpPr txBox="1"/>
          <p:nvPr>
            <p:ph idx="2" type="body"/>
          </p:nvPr>
        </p:nvSpPr>
        <p:spPr>
          <a:xfrm>
            <a:off x="484632" y="3428999"/>
            <a:ext cx="5346222" cy="2760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28"/>
          <p:cNvSpPr txBox="1"/>
          <p:nvPr>
            <p:ph idx="3" type="body"/>
          </p:nvPr>
        </p:nvSpPr>
        <p:spPr>
          <a:xfrm>
            <a:off x="6257120" y="2500921"/>
            <a:ext cx="537255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0" i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28"/>
          <p:cNvSpPr txBox="1"/>
          <p:nvPr>
            <p:ph idx="4" type="body"/>
          </p:nvPr>
        </p:nvSpPr>
        <p:spPr>
          <a:xfrm>
            <a:off x="6257120" y="3428999"/>
            <a:ext cx="5372551" cy="2760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28"/>
          <p:cNvSpPr txBox="1"/>
          <p:nvPr>
            <p:ph idx="10" type="dt"/>
          </p:nvPr>
        </p:nvSpPr>
        <p:spPr>
          <a:xfrm>
            <a:off x="484632" y="1005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8"/>
          <p:cNvSpPr txBox="1"/>
          <p:nvPr>
            <p:ph idx="11" type="ftr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8"/>
          <p:cNvSpPr txBox="1"/>
          <p:nvPr>
            <p:ph idx="12" type="sldNum"/>
          </p:nvPr>
        </p:nvSpPr>
        <p:spPr>
          <a:xfrm>
            <a:off x="10989591" y="-7190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9"/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29"/>
          <p:cNvSpPr txBox="1"/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9"/>
          <p:cNvSpPr txBox="1"/>
          <p:nvPr>
            <p:ph idx="10" type="dt"/>
          </p:nvPr>
        </p:nvSpPr>
        <p:spPr>
          <a:xfrm>
            <a:off x="484632" y="1005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9"/>
          <p:cNvSpPr txBox="1"/>
          <p:nvPr>
            <p:ph idx="11" type="ftr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9"/>
          <p:cNvSpPr txBox="1"/>
          <p:nvPr>
            <p:ph idx="12" type="sldNum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61" name="Google Shape;61;p29"/>
          <p:cNvCxnSpPr/>
          <p:nvPr/>
        </p:nvCxnSpPr>
        <p:spPr>
          <a:xfrm>
            <a:off x="482600" y="3933311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" name="Google Shape;62;p29"/>
          <p:cNvCxnSpPr/>
          <p:nvPr/>
        </p:nvCxnSpPr>
        <p:spPr>
          <a:xfrm>
            <a:off x="481007" y="6368138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0"/>
          <p:cNvSpPr txBox="1"/>
          <p:nvPr>
            <p:ph idx="10" type="dt"/>
          </p:nvPr>
        </p:nvSpPr>
        <p:spPr>
          <a:xfrm>
            <a:off x="484632" y="1005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0"/>
          <p:cNvSpPr txBox="1"/>
          <p:nvPr>
            <p:ph idx="11" type="ftr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0"/>
          <p:cNvSpPr txBox="1"/>
          <p:nvPr>
            <p:ph idx="12" type="sldNum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1"/>
          <p:cNvSpPr txBox="1"/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sz="5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31"/>
          <p:cNvSpPr txBox="1"/>
          <p:nvPr>
            <p:ph idx="1" type="body"/>
          </p:nvPr>
        </p:nvSpPr>
        <p:spPr>
          <a:xfrm>
            <a:off x="5183187" y="987425"/>
            <a:ext cx="6446484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70" name="Google Shape;70;p31"/>
          <p:cNvSpPr txBox="1"/>
          <p:nvPr>
            <p:ph idx="2" type="body"/>
          </p:nvPr>
        </p:nvSpPr>
        <p:spPr>
          <a:xfrm>
            <a:off x="484632" y="3645074"/>
            <a:ext cx="4287393" cy="222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i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1" name="Google Shape;71;p31"/>
          <p:cNvSpPr txBox="1"/>
          <p:nvPr>
            <p:ph idx="10" type="dt"/>
          </p:nvPr>
        </p:nvSpPr>
        <p:spPr>
          <a:xfrm>
            <a:off x="484632" y="1005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1"/>
          <p:cNvSpPr txBox="1"/>
          <p:nvPr>
            <p:ph idx="11" type="ftr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1"/>
          <p:cNvSpPr txBox="1"/>
          <p:nvPr>
            <p:ph idx="12" type="sldNum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2"/>
          <p:cNvSpPr txBox="1"/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sz="5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2"/>
          <p:cNvSpPr/>
          <p:nvPr>
            <p:ph idx="2" type="pic"/>
          </p:nvPr>
        </p:nvSpPr>
        <p:spPr>
          <a:xfrm>
            <a:off x="5183187" y="987425"/>
            <a:ext cx="6446483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32"/>
          <p:cNvSpPr txBox="1"/>
          <p:nvPr>
            <p:ph idx="1" type="body"/>
          </p:nvPr>
        </p:nvSpPr>
        <p:spPr>
          <a:xfrm>
            <a:off x="484632" y="3645074"/>
            <a:ext cx="4287393" cy="222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i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8" name="Google Shape;78;p32"/>
          <p:cNvSpPr txBox="1"/>
          <p:nvPr>
            <p:ph idx="10" type="dt"/>
          </p:nvPr>
        </p:nvSpPr>
        <p:spPr>
          <a:xfrm>
            <a:off x="484632" y="1005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2"/>
          <p:cNvSpPr txBox="1"/>
          <p:nvPr>
            <p:ph idx="11" type="ftr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2"/>
          <p:cNvSpPr txBox="1"/>
          <p:nvPr>
            <p:ph idx="12" type="sldNum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3"/>
          <p:cNvSpPr txBox="1"/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b="0" i="0" sz="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3"/>
          <p:cNvSpPr txBox="1"/>
          <p:nvPr>
            <p:ph idx="1" type="body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3"/>
          <p:cNvSpPr txBox="1"/>
          <p:nvPr>
            <p:ph idx="10" type="dt"/>
          </p:nvPr>
        </p:nvSpPr>
        <p:spPr>
          <a:xfrm>
            <a:off x="484632" y="10058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3"/>
          <p:cNvSpPr txBox="1"/>
          <p:nvPr>
            <p:ph idx="11" type="ftr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3"/>
          <p:cNvSpPr txBox="1"/>
          <p:nvPr>
            <p:ph idx="12" type="sldNum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1" name="Google Shape;11;p23"/>
          <p:cNvCxnSpPr/>
          <p:nvPr/>
        </p:nvCxnSpPr>
        <p:spPr>
          <a:xfrm>
            <a:off x="482600" y="489855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" name="Google Shape;12;p23"/>
          <p:cNvCxnSpPr/>
          <p:nvPr/>
        </p:nvCxnSpPr>
        <p:spPr>
          <a:xfrm>
            <a:off x="482600" y="6368138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9.png"/><Relationship Id="rId4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0.png"/><Relationship Id="rId4" Type="http://schemas.openxmlformats.org/officeDocument/2006/relationships/image" Target="../media/image3.png"/><Relationship Id="rId5" Type="http://schemas.openxmlformats.org/officeDocument/2006/relationships/image" Target="../media/image5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en.wikipedia.org/api/rest_v1/page/random/" TargetMode="External"/><Relationship Id="rId4" Type="http://schemas.openxmlformats.org/officeDocument/2006/relationships/image" Target="../media/image14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8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Relationship Id="rId4" Type="http://schemas.openxmlformats.org/officeDocument/2006/relationships/image" Target="../media/image1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One in a crowd" id="102" name="Google Shape;102;p1"/>
          <p:cNvPicPr preferRelativeResize="0"/>
          <p:nvPr/>
        </p:nvPicPr>
        <p:blipFill rotWithShape="1">
          <a:blip r:embed="rId3">
            <a:alphaModFix amt="40000"/>
          </a:blip>
          <a:srcRect b="17255" l="0" r="-1" t="7724"/>
          <a:stretch/>
        </p:blipFill>
        <p:spPr>
          <a:xfrm>
            <a:off x="20" y="10"/>
            <a:ext cx="12188932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"/>
          <p:cNvSpPr txBox="1"/>
          <p:nvPr>
            <p:ph type="ctrTitle"/>
          </p:nvPr>
        </p:nvSpPr>
        <p:spPr>
          <a:xfrm>
            <a:off x="482600" y="732032"/>
            <a:ext cx="6900839" cy="27363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Arial"/>
              <a:buNone/>
            </a:pPr>
            <a:r>
              <a:rPr lang="en-US" sz="8000">
                <a:solidFill>
                  <a:srgbClr val="FFFFFF"/>
                </a:solidFill>
              </a:rPr>
              <a:t>Group 6</a:t>
            </a:r>
            <a:endParaRPr/>
          </a:p>
        </p:txBody>
      </p:sp>
      <p:sp>
        <p:nvSpPr>
          <p:cNvPr id="104" name="Google Shape;104;p1"/>
          <p:cNvSpPr txBox="1"/>
          <p:nvPr>
            <p:ph idx="1" type="subTitle"/>
          </p:nvPr>
        </p:nvSpPr>
        <p:spPr>
          <a:xfrm>
            <a:off x="6596565" y="4201721"/>
            <a:ext cx="4986084" cy="19498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en-US">
                <a:solidFill>
                  <a:srgbClr val="FFFFFF"/>
                </a:solidFill>
              </a:rPr>
              <a:t>Reuben Speirs, Dennis Xu, Lamees Elhiny</a:t>
            </a:r>
            <a:endParaRPr/>
          </a:p>
        </p:txBody>
      </p:sp>
      <p:cxnSp>
        <p:nvCxnSpPr>
          <p:cNvPr id="105" name="Google Shape;105;p1"/>
          <p:cNvCxnSpPr/>
          <p:nvPr/>
        </p:nvCxnSpPr>
        <p:spPr>
          <a:xfrm>
            <a:off x="482600" y="489855"/>
            <a:ext cx="11147071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6" name="Google Shape;106;p1"/>
          <p:cNvCxnSpPr/>
          <p:nvPr/>
        </p:nvCxnSpPr>
        <p:spPr>
          <a:xfrm>
            <a:off x="482600" y="6368138"/>
            <a:ext cx="11147071" cy="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0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0"/>
          <p:cNvSpPr txBox="1"/>
          <p:nvPr>
            <p:ph type="title"/>
          </p:nvPr>
        </p:nvSpPr>
        <p:spPr>
          <a:xfrm>
            <a:off x="482601" y="976160"/>
            <a:ext cx="5189964" cy="2237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Arial"/>
              <a:buNone/>
            </a:pPr>
            <a:r>
              <a:rPr lang="en-US" sz="5100"/>
              <a:t>Control flow obfuscation automation </a:t>
            </a:r>
            <a:endParaRPr/>
          </a:p>
        </p:txBody>
      </p:sp>
      <p:cxnSp>
        <p:nvCxnSpPr>
          <p:cNvPr id="187" name="Google Shape;187;p10"/>
          <p:cNvCxnSpPr/>
          <p:nvPr/>
        </p:nvCxnSpPr>
        <p:spPr>
          <a:xfrm>
            <a:off x="482600" y="489855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8" name="Google Shape;188;p10"/>
          <p:cNvSpPr txBox="1"/>
          <p:nvPr>
            <p:ph idx="1" type="body"/>
          </p:nvPr>
        </p:nvSpPr>
        <p:spPr>
          <a:xfrm>
            <a:off x="482600" y="3408254"/>
            <a:ext cx="5189963" cy="24700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lang="en-US" sz="1900"/>
              <a:t>There was a creation of a python program in order to partly automate the control flow obfuscation process.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lang="en-US" sz="1900"/>
              <a:t>This program would search for specific comments in our program, and then replace them with the control flow obfuscation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lang="en-US" sz="1900"/>
              <a:t>This also includes debugging lines used in our program.</a:t>
            </a:r>
            <a:endParaRPr/>
          </a:p>
        </p:txBody>
      </p:sp>
      <p:pic>
        <p:nvPicPr>
          <p:cNvPr id="189" name="Google Shape;18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0340" y="2258831"/>
            <a:ext cx="5349331" cy="234033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0" name="Google Shape;190;p10"/>
          <p:cNvCxnSpPr/>
          <p:nvPr/>
        </p:nvCxnSpPr>
        <p:spPr>
          <a:xfrm>
            <a:off x="482600" y="6368138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1"/>
          <p:cNvSpPr txBox="1"/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/>
              <a:t>Evaluation of our obfuscation</a:t>
            </a:r>
            <a:endParaRPr/>
          </a:p>
        </p:txBody>
      </p:sp>
      <p:sp>
        <p:nvSpPr>
          <p:cNvPr id="196" name="Google Shape;196;p11"/>
          <p:cNvSpPr txBox="1"/>
          <p:nvPr>
            <p:ph idx="1" type="body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Due to a restriction of the app having to be completely self-contained, we used a combination of obfuscation techniques that could be done inside an app.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The data obfuscation was based on an idea of a paper, while the control flow obfuscation was a combination of techniques from multiple papers.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The performance overhead was increased quite a bit due to our obfuscation adding a lot of code.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However, with ProGuard, a lot of code was slimmed down due to method inlinging. This also caused our app to operate faster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The storage overhead of our obfuscation technique increased the APK size from 2.7MB to 3.2MB.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However, with ProGuard active our storage size went from 3.2MB to 1.8MB.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2"/>
          <p:cNvSpPr txBox="1"/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/>
              <a:t>Related work - tools</a:t>
            </a:r>
            <a:endParaRPr/>
          </a:p>
        </p:txBody>
      </p:sp>
      <p:sp>
        <p:nvSpPr>
          <p:cNvPr id="202" name="Google Shape;202;p12"/>
          <p:cNvSpPr txBox="1"/>
          <p:nvPr>
            <p:ph idx="1" type="body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There were two tools looked at: ProGuard and Java-AES-Crypto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ProGuard is a tool we used in our program to minify and reduce the unused variables and classes.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However, that did also get rid of some of our obfuscation of the control flow.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ProGuard was able to do some method inlining which was helpful in order to obfuscate our app and keep it secure.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Java-AES-Crypto was an open-source library that would allows for encryption and decryption of strings using the AES standard.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Rather than using this library, since we were afraid if there was a group familiar with this, they could easily crack our obfuscation technique.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So, then we developed our own password encryption using ASCII conversion and Bitwise operations.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3"/>
          <p:cNvSpPr txBox="1"/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/>
              <a:t>Related work – techniques</a:t>
            </a:r>
            <a:endParaRPr/>
          </a:p>
        </p:txBody>
      </p:sp>
      <p:sp>
        <p:nvSpPr>
          <p:cNvPr id="208" name="Google Shape;208;p13"/>
          <p:cNvSpPr txBox="1"/>
          <p:nvPr>
            <p:ph idx="1" type="body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There were three papers reviewed, but we will mainly talk about two of them.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“A control flow obfuscation method for android applications”[1]  And “Bit level encryption standard (BLES) : Version-II” [2]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4"/>
          <p:cNvSpPr txBox="1"/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/>
              <a:t>Related work – techniques </a:t>
            </a:r>
            <a:endParaRPr/>
          </a:p>
        </p:txBody>
      </p:sp>
      <p:sp>
        <p:nvSpPr>
          <p:cNvPr id="214" name="Google Shape;214;p14"/>
          <p:cNvSpPr txBox="1"/>
          <p:nvPr>
            <p:ph idx="1" type="body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The control flow paper went over control flow obfuscation that focused on the source code and not on assembly or C/C++ or bytecode as other papers do.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It introduces three main control flow obfuscation techniques: </a:t>
            </a:r>
            <a:endParaRPr/>
          </a:p>
          <a:p>
            <a:pPr indent="-342900" lvl="1" marL="10287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control flow flattening by updating the condition variable, </a:t>
            </a:r>
            <a:endParaRPr/>
          </a:p>
          <a:p>
            <a:pPr indent="-342900" lvl="1" marL="10287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by including copies or similar of code blocks but they never executing them</a:t>
            </a:r>
            <a:endParaRPr/>
          </a:p>
          <a:p>
            <a:pPr indent="-342900" lvl="1" marL="10287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An access control policy that controls code blocks.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We had taken this paper as a starting point for our own control flow obfuscation.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We had also used techniques that were found in other papers but were not included in this paper.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Overall, our control flow obfuscation should be a strengthened version this paper’s solution by itself.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5"/>
          <p:cNvSpPr txBox="1"/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/>
              <a:t>Related work – techniques </a:t>
            </a:r>
            <a:endParaRPr/>
          </a:p>
        </p:txBody>
      </p:sp>
      <p:sp>
        <p:nvSpPr>
          <p:cNvPr id="220" name="Google Shape;220;p15"/>
          <p:cNvSpPr txBox="1"/>
          <p:nvPr>
            <p:ph idx="1" type="body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Bit level encryption standard (BLES) : Version-II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This was a paper that talked about encryption based on binary bits.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This paper introduce a symmetric key cryptography called bit level encryption (BLES)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By converting information to ASCII and then manipulating it with a PIN as well as a randomized number using bitwise operations, the information is encrypted.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There was a further security level using XOR function to further secure the information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By using BLES as a starting point, there were some parts that were too hard to implement, so we have a simpler version of this for our data obfuscation.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We had a simple password encrypt that used ASCII conversion and left shift the variable by a PIN number. </a:t>
            </a:r>
            <a:endParaRPr/>
          </a:p>
          <a:p>
            <a:pPr indent="-24765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6"/>
          <p:cNvSpPr txBox="1"/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/>
              <a:t>Limitations of our obfuscation</a:t>
            </a:r>
            <a:endParaRPr/>
          </a:p>
        </p:txBody>
      </p:sp>
      <p:sp>
        <p:nvSpPr>
          <p:cNvPr id="226" name="Google Shape;226;p16"/>
          <p:cNvSpPr txBox="1"/>
          <p:nvPr>
            <p:ph idx="1" type="body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Some limitations of our obfuscation idea is that it was not fully automated due to time constraints of the project.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Some possible extensions would be the full automation of our obfuscation idea, such that it can identify what technique to use in what situation.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Another extension would be the inclusion of variable renaming in our obfuscation technique.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In order to make debugging and updates easy in the future would be adding special comments to parts of code that is obfuscated.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Another way would be having the automatic obfuscation tool be able to de-obfuscate our code.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dd7d54748c_0_4"/>
          <p:cNvSpPr txBox="1"/>
          <p:nvPr>
            <p:ph type="title"/>
          </p:nvPr>
        </p:nvSpPr>
        <p:spPr>
          <a:xfrm>
            <a:off x="482600" y="496933"/>
            <a:ext cx="10634400" cy="2157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Discussion</a:t>
            </a:r>
            <a:endParaRPr/>
          </a:p>
        </p:txBody>
      </p:sp>
      <p:sp>
        <p:nvSpPr>
          <p:cNvPr id="232" name="Google Shape;232;gdd7d54748c_0_4"/>
          <p:cNvSpPr txBox="1"/>
          <p:nvPr>
            <p:ph idx="1" type="body"/>
          </p:nvPr>
        </p:nvSpPr>
        <p:spPr>
          <a:xfrm>
            <a:off x="482600" y="2285352"/>
            <a:ext cx="10506900" cy="3817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Limitations</a:t>
            </a:r>
            <a:endParaRPr b="1"/>
          </a:p>
          <a:p>
            <a:pPr indent="-317500" lvl="0" marL="457200" rtl="0" algn="l">
              <a:spcBef>
                <a:spcPts val="1000"/>
              </a:spcBef>
              <a:spcAft>
                <a:spcPts val="0"/>
              </a:spcAft>
              <a:buSzPts val="1400"/>
              <a:buChar char="-"/>
            </a:pPr>
            <a:r>
              <a:rPr lang="en-US" sz="1400"/>
              <a:t>Hashing using SHA256 was slow and noticeable to the user.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 sz="1400"/>
              <a:t>Difficult to implement automatic obfuscation without the context of the code understood.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 sz="1400"/>
              <a:t>Using ProGuard.</a:t>
            </a:r>
            <a:endParaRPr sz="1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Possible extensions</a:t>
            </a:r>
            <a:endParaRPr b="1"/>
          </a:p>
          <a:p>
            <a:pPr indent="-317500" lvl="0" marL="457200" rtl="0" algn="l">
              <a:spcBef>
                <a:spcPts val="1000"/>
              </a:spcBef>
              <a:spcAft>
                <a:spcPts val="0"/>
              </a:spcAft>
              <a:buSzPts val="1400"/>
              <a:buChar char="-"/>
            </a:pPr>
            <a:r>
              <a:rPr lang="en-US" sz="1400"/>
              <a:t>Automation of obfuscation techniques such as opaque predicates, switch statements and control flow flattening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 sz="1400"/>
              <a:t>Make use of abstract syntax trees (Java).</a:t>
            </a:r>
            <a:endParaRPr sz="1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Debugging and updates</a:t>
            </a:r>
            <a:endParaRPr b="1"/>
          </a:p>
          <a:p>
            <a:pPr indent="-317500" lvl="0" marL="457200" rtl="0" algn="l">
              <a:spcBef>
                <a:spcPts val="1000"/>
              </a:spcBef>
              <a:spcAft>
                <a:spcPts val="0"/>
              </a:spcAft>
              <a:buSzPts val="1400"/>
              <a:buChar char="-"/>
            </a:pPr>
            <a:r>
              <a:rPr lang="en-US" sz="1400"/>
              <a:t>Debug using source code if available, if not start to try reduce the functionality of the app by removing unnecessary changes in control flow, switch statements etc.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 sz="1400"/>
              <a:t>Future updates to our application would be the use of a Java abstract syntax tree and more automated obfuscation.</a:t>
            </a:r>
            <a:endParaRPr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7"/>
          <p:cNvSpPr txBox="1"/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/>
              <a:t>Reverse engineering of other groups apps</a:t>
            </a:r>
            <a:endParaRPr/>
          </a:p>
        </p:txBody>
      </p:sp>
      <p:sp>
        <p:nvSpPr>
          <p:cNvPr id="238" name="Google Shape;238;p17"/>
          <p:cNvSpPr txBox="1"/>
          <p:nvPr>
            <p:ph idx="1" type="body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We did the reverse engineering of three other groups: Group 1, Group 2, Group 3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There were multiple ways and tools used to try and obtain the source code from the APKs</a:t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8"/>
          <p:cNvSpPr txBox="1"/>
          <p:nvPr>
            <p:ph type="title"/>
          </p:nvPr>
        </p:nvSpPr>
        <p:spPr>
          <a:xfrm>
            <a:off x="482600" y="659583"/>
            <a:ext cx="10634400" cy="215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/>
              <a:t>Group 1</a:t>
            </a:r>
            <a:endParaRPr/>
          </a:p>
        </p:txBody>
      </p:sp>
      <p:sp>
        <p:nvSpPr>
          <p:cNvPr id="244" name="Google Shape;244;p18"/>
          <p:cNvSpPr txBox="1"/>
          <p:nvPr>
            <p:ph idx="1" type="body"/>
          </p:nvPr>
        </p:nvSpPr>
        <p:spPr>
          <a:xfrm>
            <a:off x="482600" y="3456545"/>
            <a:ext cx="10506900" cy="25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 sz="1400"/>
              <a:t>Layout obfuscation to make it difficult to read and cumbersome to follow without renaming.</a:t>
            </a:r>
            <a:endParaRPr sz="1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/>
              <a:t>Text in different language which translated to nothing of significance.</a:t>
            </a:r>
            <a:endParaRPr sz="1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 sz="1400"/>
              <a:t>Various functions often changed context calling </a:t>
            </a:r>
            <a:r>
              <a:rPr lang="en-US" sz="1400"/>
              <a:t>other</a:t>
            </a:r>
            <a:r>
              <a:rPr lang="en-US" sz="1400"/>
              <a:t> classes/functions making the structure</a:t>
            </a:r>
            <a:endParaRPr sz="1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/>
              <a:t>of the code difficult to follow.</a:t>
            </a:r>
            <a:endParaRPr sz="1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US" sz="1400"/>
              <a:t>Opaque predicates were used to make the control flow of the code difficult to </a:t>
            </a:r>
            <a:r>
              <a:rPr lang="en-US" sz="1400"/>
              <a:t>evaluate</a:t>
            </a:r>
            <a:endParaRPr sz="1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/>
              <a:t>without inspecting the code using debugging tools at runtime.</a:t>
            </a:r>
            <a:endParaRPr sz="14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pic>
        <p:nvPicPr>
          <p:cNvPr id="245" name="Google Shape;24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54950" y="599275"/>
            <a:ext cx="4714875" cy="259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42400" y="599262"/>
            <a:ext cx="3727450" cy="5549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"/>
          <p:cNvSpPr txBox="1"/>
          <p:nvPr>
            <p:ph type="title"/>
          </p:nvPr>
        </p:nvSpPr>
        <p:spPr>
          <a:xfrm>
            <a:off x="482601" y="976160"/>
            <a:ext cx="5189964" cy="2237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/>
              <a:t>Introduction</a:t>
            </a:r>
            <a:endParaRPr/>
          </a:p>
        </p:txBody>
      </p:sp>
      <p:cxnSp>
        <p:nvCxnSpPr>
          <p:cNvPr id="113" name="Google Shape;113;p2"/>
          <p:cNvCxnSpPr/>
          <p:nvPr/>
        </p:nvCxnSpPr>
        <p:spPr>
          <a:xfrm>
            <a:off x="482600" y="489855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4" name="Google Shape;114;p2"/>
          <p:cNvSpPr txBox="1"/>
          <p:nvPr>
            <p:ph idx="1" type="body"/>
          </p:nvPr>
        </p:nvSpPr>
        <p:spPr>
          <a:xfrm>
            <a:off x="482600" y="3408254"/>
            <a:ext cx="5189963" cy="24700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Our app idea was a password manager.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It can save passwords to existing databases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It can also create a new database for saving passwords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The app has a simple random password generator</a:t>
            </a:r>
            <a:endParaRPr/>
          </a:p>
        </p:txBody>
      </p:sp>
      <p:pic>
        <p:nvPicPr>
          <p:cNvPr id="115" name="Google Shape;11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71639" y="654151"/>
            <a:ext cx="2566732" cy="554969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6" name="Google Shape;116;p2"/>
          <p:cNvCxnSpPr/>
          <p:nvPr/>
        </p:nvCxnSpPr>
        <p:spPr>
          <a:xfrm>
            <a:off x="482600" y="6368138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9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19"/>
          <p:cNvSpPr txBox="1"/>
          <p:nvPr>
            <p:ph type="title"/>
          </p:nvPr>
        </p:nvSpPr>
        <p:spPr>
          <a:xfrm>
            <a:off x="482600" y="976160"/>
            <a:ext cx="5503375" cy="2237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/>
              <a:t>Group 2</a:t>
            </a:r>
            <a:endParaRPr/>
          </a:p>
        </p:txBody>
      </p:sp>
      <p:cxnSp>
        <p:nvCxnSpPr>
          <p:cNvPr id="253" name="Google Shape;253;p19"/>
          <p:cNvCxnSpPr/>
          <p:nvPr/>
        </p:nvCxnSpPr>
        <p:spPr>
          <a:xfrm>
            <a:off x="482600" y="489855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254" name="Google Shape;25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51996" y="976160"/>
            <a:ext cx="1057078" cy="2697524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19"/>
          <p:cNvSpPr txBox="1"/>
          <p:nvPr>
            <p:ph idx="1" type="body"/>
          </p:nvPr>
        </p:nvSpPr>
        <p:spPr>
          <a:xfrm>
            <a:off x="482600" y="3408254"/>
            <a:ext cx="5503374" cy="24700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/>
              <a:t>There was a problem with the signature signing of the app, the APK was not installable on Android version 4.3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/>
              <a:t>The data obfuscation identified was the renaming of variables to I’s and 1’s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/>
              <a:t>The control flow obfuscation was the nested if statements which is the control flow flattening and predicates.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/>
              <a:t>There was probably a lot of dummy statements in the R class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/>
              <a:t>There were two classes of R</a:t>
            </a:r>
            <a:endParaRPr/>
          </a:p>
        </p:txBody>
      </p:sp>
      <p:pic>
        <p:nvPicPr>
          <p:cNvPr id="256" name="Google Shape;256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4488" y="946385"/>
            <a:ext cx="3311960" cy="26975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7" name="Google Shape;257;p19"/>
          <p:cNvCxnSpPr/>
          <p:nvPr/>
        </p:nvCxnSpPr>
        <p:spPr>
          <a:xfrm>
            <a:off x="482600" y="6368138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258" name="Google Shape;258;p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555898" y="3843621"/>
            <a:ext cx="3066177" cy="22950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0"/>
          <p:cNvSpPr txBox="1"/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/>
              <a:t>Group 3</a:t>
            </a:r>
            <a:endParaRPr/>
          </a:p>
        </p:txBody>
      </p:sp>
      <p:sp>
        <p:nvSpPr>
          <p:cNvPr id="264" name="Google Shape;264;p20"/>
          <p:cNvSpPr txBox="1"/>
          <p:nvPr>
            <p:ph idx="1" type="body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7500" lnSpcReduction="20000"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App: Set of Q&amp;A. , professional especially the GUI, the code is in activities and no business logic. 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Tools used: APK Decompiler, and DeGuard(reverse engineer the renaming done by ProGuard).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The App has the following three activities: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	 &lt;activity android:name="compsci702g3.IDontKnow.gsdnizuanebnvlaf"/&gt;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	 &lt;activity android:name="compsci702g3.IDontKnow.gsdnkxbanekwjlaf"/&gt;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	&lt;activity android:name="compsci702g3.IDontKnow.gsdnufyaneuvflaf" android:configChanges="orientation|screenSize"&gt;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The App requests a permission to access the Internet. It communicates with site: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https://en.wikipedia.org/api/rest_v1/page/random/</a:t>
            </a:r>
            <a:r>
              <a:rPr lang="en-US"/>
              <a:t>. The App uses RSA for encryption and decryption of data when communicating to Wikipedia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 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/>
              <a:t>Used Obfuscation Techniques: Dummy code inserted in some functions, Variable/Classes renaming (done by proGuard, activities renamed manually, SHA1-digest hashing)</a:t>
            </a:r>
            <a:endParaRPr/>
          </a:p>
          <a:p>
            <a:pPr indent="-27051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pic>
        <p:nvPicPr>
          <p:cNvPr descr="Graphical user interface, text, application, email&#10;&#10;Description automatically generated" id="265" name="Google Shape;265;p20"/>
          <p:cNvPicPr preferRelativeResize="0"/>
          <p:nvPr/>
        </p:nvPicPr>
        <p:blipFill rotWithShape="1">
          <a:blip r:embed="rId4">
            <a:alphaModFix/>
          </a:blip>
          <a:srcRect b="37530" l="0" r="0" t="16895"/>
          <a:stretch/>
        </p:blipFill>
        <p:spPr>
          <a:xfrm>
            <a:off x="7649639" y="690372"/>
            <a:ext cx="5943600" cy="24460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0" name="Google Shape;270;p21"/>
          <p:cNvCxnSpPr/>
          <p:nvPr/>
        </p:nvCxnSpPr>
        <p:spPr>
          <a:xfrm>
            <a:off x="482600" y="489855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71" name="Google Shape;271;p21"/>
          <p:cNvCxnSpPr/>
          <p:nvPr/>
        </p:nvCxnSpPr>
        <p:spPr>
          <a:xfrm>
            <a:off x="482600" y="6368138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72" name="Google Shape;272;p21"/>
          <p:cNvCxnSpPr/>
          <p:nvPr/>
        </p:nvCxnSpPr>
        <p:spPr>
          <a:xfrm>
            <a:off x="482600" y="489855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73" name="Google Shape;273;p21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1"/>
          <p:cNvSpPr txBox="1"/>
          <p:nvPr>
            <p:ph type="title"/>
          </p:nvPr>
        </p:nvSpPr>
        <p:spPr>
          <a:xfrm>
            <a:off x="6014678" y="702870"/>
            <a:ext cx="5614993" cy="30934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Arial"/>
              <a:buNone/>
            </a:pPr>
            <a:r>
              <a:rPr lang="en-US" sz="5100"/>
              <a:t>Thank you very much for listening.</a:t>
            </a:r>
            <a:br>
              <a:rPr lang="en-US" sz="5100"/>
            </a:br>
            <a:r>
              <a:rPr lang="en-US" sz="5100"/>
              <a:t>Questions?</a:t>
            </a:r>
            <a:endParaRPr/>
          </a:p>
        </p:txBody>
      </p:sp>
      <p:cxnSp>
        <p:nvCxnSpPr>
          <p:cNvPr id="275" name="Google Shape;275;p21"/>
          <p:cNvCxnSpPr/>
          <p:nvPr/>
        </p:nvCxnSpPr>
        <p:spPr>
          <a:xfrm>
            <a:off x="482600" y="489855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descr="Angel Face with Solid Fill" id="276" name="Google Shape;276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2600" y="917356"/>
            <a:ext cx="5026102" cy="502610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7" name="Google Shape;277;p21"/>
          <p:cNvCxnSpPr/>
          <p:nvPr/>
        </p:nvCxnSpPr>
        <p:spPr>
          <a:xfrm>
            <a:off x="482600" y="6368138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2"/>
          <p:cNvSpPr txBox="1"/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/>
              <a:t>References </a:t>
            </a:r>
            <a:endParaRPr/>
          </a:p>
        </p:txBody>
      </p:sp>
      <p:sp>
        <p:nvSpPr>
          <p:cNvPr id="283" name="Google Shape;283;p22"/>
          <p:cNvSpPr txBox="1"/>
          <p:nvPr>
            <p:ph idx="1" type="body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[1] Y. Peng, J. Liang and Q. Li, "A control flow obfuscation method for Android applications," 2016 4th International Conference on Cloud Computing and Intelligence Systems (CCIS), 2016, pp. 94-98, doi: 10.1109/CCIS.2016.7790231.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[2] G. Bhadra, T. Baia, S. Banik, A. Nath and J. Nath, "Bit Level Encryption Standard (BLES): Version-II," 2012 World Congress on Information and Communication Technologies, 2012, pp. 121-127, doi: 10.1109/WICT.2012.6409061.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"/>
          <p:cNvSpPr txBox="1"/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/>
              <a:t>Our obfuscation idea</a:t>
            </a:r>
            <a:endParaRPr/>
          </a:p>
        </p:txBody>
      </p:sp>
      <p:sp>
        <p:nvSpPr>
          <p:cNvPr id="122" name="Google Shape;122;p3"/>
          <p:cNvSpPr txBox="1"/>
          <p:nvPr>
            <p:ph idx="1" type="body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For this project, we are only doing obfuscation on the source code of the app.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We had one technique for our data obfuscation of the app, which is used to hide the passwords.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There were multiple techniques used to hide the control flow of the app.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4"/>
          <p:cNvSpPr txBox="1"/>
          <p:nvPr>
            <p:ph type="title"/>
          </p:nvPr>
        </p:nvSpPr>
        <p:spPr>
          <a:xfrm>
            <a:off x="482600" y="976160"/>
            <a:ext cx="5503375" cy="2237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/>
              <a:t>Data obfuscation</a:t>
            </a:r>
            <a:endParaRPr/>
          </a:p>
        </p:txBody>
      </p:sp>
      <p:cxnSp>
        <p:nvCxnSpPr>
          <p:cNvPr id="129" name="Google Shape;129;p4"/>
          <p:cNvCxnSpPr/>
          <p:nvPr/>
        </p:nvCxnSpPr>
        <p:spPr>
          <a:xfrm>
            <a:off x="482600" y="489855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30" name="Google Shape;13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75048" y="2950659"/>
            <a:ext cx="5060644" cy="2697524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4"/>
          <p:cNvSpPr txBox="1"/>
          <p:nvPr>
            <p:ph idx="1" type="body"/>
          </p:nvPr>
        </p:nvSpPr>
        <p:spPr>
          <a:xfrm>
            <a:off x="482600" y="3408254"/>
            <a:ext cx="5503374" cy="24700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/>
              <a:t>For our data obfuscation, we are trying to obfuscate the passwords saved. This is encryption of the password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/>
              <a:t>we used techniques such as ASCII conversion and bitwise operations to hide it.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/>
              <a:t>First the conversion of passwords to integer then using a PIN to do bitwise operations on it.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/>
              <a:t>Then the storage of the password in an array.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/>
              <a:t>The PIN used in this case cannot exceed 2- or 3-digit number, otherwise integer overflow would occur.</a:t>
            </a:r>
            <a:endParaRPr/>
          </a:p>
        </p:txBody>
      </p:sp>
      <p:pic>
        <p:nvPicPr>
          <p:cNvPr id="132" name="Google Shape;132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75048" y="912847"/>
            <a:ext cx="5189963" cy="179617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3" name="Google Shape;133;p4"/>
          <p:cNvCxnSpPr/>
          <p:nvPr/>
        </p:nvCxnSpPr>
        <p:spPr>
          <a:xfrm>
            <a:off x="482600" y="6368138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"/>
          <p:cNvSpPr txBox="1"/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en-US"/>
              <a:t>Control flow obfuscation</a:t>
            </a:r>
            <a:endParaRPr/>
          </a:p>
        </p:txBody>
      </p:sp>
      <p:sp>
        <p:nvSpPr>
          <p:cNvPr id="139" name="Google Shape;139;p5"/>
          <p:cNvSpPr txBox="1"/>
          <p:nvPr>
            <p:ph idx="1" type="body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Control flow obfuscation is hiding of the control flow in our program.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There are a total of four techniques we have used.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These four techniques are usually a combination of two other control flow obfuscation techniques.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We will also be talking about a partly automatic tool used in the control flow obfuscation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"/>
          <p:cNvSpPr txBox="1"/>
          <p:nvPr>
            <p:ph type="title"/>
          </p:nvPr>
        </p:nvSpPr>
        <p:spPr>
          <a:xfrm>
            <a:off x="482601" y="976160"/>
            <a:ext cx="5189964" cy="2237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Arial"/>
              <a:buNone/>
            </a:pPr>
            <a:r>
              <a:rPr lang="en-US" sz="5100"/>
              <a:t>Control flow obfuscation technique 1</a:t>
            </a:r>
            <a:endParaRPr/>
          </a:p>
        </p:txBody>
      </p:sp>
      <p:cxnSp>
        <p:nvCxnSpPr>
          <p:cNvPr id="146" name="Google Shape;146;p6"/>
          <p:cNvCxnSpPr/>
          <p:nvPr/>
        </p:nvCxnSpPr>
        <p:spPr>
          <a:xfrm>
            <a:off x="482600" y="489855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7" name="Google Shape;147;p6"/>
          <p:cNvSpPr txBox="1"/>
          <p:nvPr>
            <p:ph idx="1" type="body"/>
          </p:nvPr>
        </p:nvSpPr>
        <p:spPr>
          <a:xfrm>
            <a:off x="482600" y="3408254"/>
            <a:ext cx="5189963" cy="24700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The first technique is opaque predicates using bitwise operations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By setting up a variable earlier and then assigning it to a bit type data.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We can use it later to evaluate Boolean conditions or expressions.</a:t>
            </a:r>
            <a:endParaRPr/>
          </a:p>
        </p:txBody>
      </p:sp>
      <p:pic>
        <p:nvPicPr>
          <p:cNvPr id="148" name="Google Shape;14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0340" y="2359131"/>
            <a:ext cx="5349331" cy="213973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9" name="Google Shape;149;p6"/>
          <p:cNvCxnSpPr/>
          <p:nvPr/>
        </p:nvCxnSpPr>
        <p:spPr>
          <a:xfrm>
            <a:off x="482600" y="6368138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7"/>
          <p:cNvSpPr txBox="1"/>
          <p:nvPr>
            <p:ph type="title"/>
          </p:nvPr>
        </p:nvSpPr>
        <p:spPr>
          <a:xfrm>
            <a:off x="482600" y="976160"/>
            <a:ext cx="5503375" cy="2237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Arial"/>
              <a:buNone/>
            </a:pPr>
            <a:r>
              <a:rPr lang="en-US" sz="5100"/>
              <a:t>Control flow obfuscation technique 2</a:t>
            </a:r>
            <a:endParaRPr/>
          </a:p>
        </p:txBody>
      </p:sp>
      <p:cxnSp>
        <p:nvCxnSpPr>
          <p:cNvPr id="156" name="Google Shape;156;p7"/>
          <p:cNvCxnSpPr/>
          <p:nvPr/>
        </p:nvCxnSpPr>
        <p:spPr>
          <a:xfrm>
            <a:off x="482600" y="489855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7" name="Google Shape;157;p7"/>
          <p:cNvSpPr txBox="1"/>
          <p:nvPr>
            <p:ph idx="1" type="body"/>
          </p:nvPr>
        </p:nvSpPr>
        <p:spPr>
          <a:xfrm>
            <a:off x="482600" y="3408254"/>
            <a:ext cx="5503374" cy="24700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This technique is the opaque predicates and short circuiting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Short circuiting is a condition in Java where the full condition statement will not be fully checked, if there is an early condition that will make the control flow pass through.</a:t>
            </a:r>
            <a:endParaRPr/>
          </a:p>
        </p:txBody>
      </p:sp>
      <p:pic>
        <p:nvPicPr>
          <p:cNvPr id="158" name="Google Shape;15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06027" y="2095122"/>
            <a:ext cx="5189963" cy="201111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9" name="Google Shape;159;p7"/>
          <p:cNvCxnSpPr/>
          <p:nvPr/>
        </p:nvCxnSpPr>
        <p:spPr>
          <a:xfrm>
            <a:off x="482600" y="6368138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8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8"/>
          <p:cNvSpPr txBox="1"/>
          <p:nvPr>
            <p:ph type="title"/>
          </p:nvPr>
        </p:nvSpPr>
        <p:spPr>
          <a:xfrm>
            <a:off x="482601" y="976160"/>
            <a:ext cx="5189964" cy="2237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Arial"/>
              <a:buNone/>
            </a:pPr>
            <a:r>
              <a:rPr lang="en-US" sz="5100"/>
              <a:t>Control flow obfuscation technique 3</a:t>
            </a:r>
            <a:endParaRPr/>
          </a:p>
        </p:txBody>
      </p:sp>
      <p:cxnSp>
        <p:nvCxnSpPr>
          <p:cNvPr id="166" name="Google Shape;166;p8"/>
          <p:cNvCxnSpPr/>
          <p:nvPr/>
        </p:nvCxnSpPr>
        <p:spPr>
          <a:xfrm>
            <a:off x="482600" y="489855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7" name="Google Shape;167;p8"/>
          <p:cNvSpPr txBox="1"/>
          <p:nvPr>
            <p:ph idx="1" type="body"/>
          </p:nvPr>
        </p:nvSpPr>
        <p:spPr>
          <a:xfrm>
            <a:off x="482600" y="3408254"/>
            <a:ext cx="5189963" cy="24700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This technique is the insertion of Switch statements (including dummy code) and use of aliases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Basically, the insertion of some dummy code before a condition statement.</a:t>
            </a:r>
            <a:endParaRPr/>
          </a:p>
        </p:txBody>
      </p:sp>
      <p:pic>
        <p:nvPicPr>
          <p:cNvPr id="168" name="Google Shape;16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0340" y="1769644"/>
            <a:ext cx="5349331" cy="33187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9" name="Google Shape;169;p8"/>
          <p:cNvCxnSpPr/>
          <p:nvPr/>
        </p:nvCxnSpPr>
        <p:spPr>
          <a:xfrm>
            <a:off x="482600" y="6368138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9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9"/>
          <p:cNvSpPr txBox="1"/>
          <p:nvPr>
            <p:ph type="title"/>
          </p:nvPr>
        </p:nvSpPr>
        <p:spPr>
          <a:xfrm>
            <a:off x="482600" y="976160"/>
            <a:ext cx="5503375" cy="2237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Arial"/>
              <a:buNone/>
            </a:pPr>
            <a:r>
              <a:rPr lang="en-US" sz="5100"/>
              <a:t>Control flow obfuscation technique 4</a:t>
            </a:r>
            <a:endParaRPr/>
          </a:p>
        </p:txBody>
      </p:sp>
      <p:cxnSp>
        <p:nvCxnSpPr>
          <p:cNvPr id="176" name="Google Shape;176;p9"/>
          <p:cNvCxnSpPr/>
          <p:nvPr/>
        </p:nvCxnSpPr>
        <p:spPr>
          <a:xfrm>
            <a:off x="482600" y="489855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77" name="Google Shape;17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94025" y="664659"/>
            <a:ext cx="3881329" cy="2697524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9"/>
          <p:cNvSpPr txBox="1"/>
          <p:nvPr>
            <p:ph idx="1" type="body"/>
          </p:nvPr>
        </p:nvSpPr>
        <p:spPr>
          <a:xfrm>
            <a:off x="482600" y="3408254"/>
            <a:ext cx="5503374" cy="24700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lang="en-US" sz="1900"/>
              <a:t>The fourth technique included control flow flattening and exception handling.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lang="en-US" sz="1900"/>
              <a:t>By looping through passwords, if there was an attacker using a de-obfuscator on our app, it would break our app.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lang="en-US" sz="1900"/>
              <a:t>This is because there would be the removal of a loop which is essential for our program to run.</a:t>
            </a:r>
            <a:endParaRPr/>
          </a:p>
        </p:txBody>
      </p:sp>
      <p:pic>
        <p:nvPicPr>
          <p:cNvPr id="179" name="Google Shape;179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094025" y="3429000"/>
            <a:ext cx="3810164" cy="254943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0" name="Google Shape;180;p9"/>
          <p:cNvCxnSpPr/>
          <p:nvPr/>
        </p:nvCxnSpPr>
        <p:spPr>
          <a:xfrm>
            <a:off x="482600" y="6368138"/>
            <a:ext cx="11147071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evelVTI">
  <a:themeElements>
    <a:clrScheme name="AnalogousFromDarkSeedLeftStep">
      <a:dk1>
        <a:srgbClr val="000000"/>
      </a:dk1>
      <a:lt1>
        <a:srgbClr val="FFFFFF"/>
      </a:lt1>
      <a:dk2>
        <a:srgbClr val="261A2E"/>
      </a:dk2>
      <a:lt2>
        <a:srgbClr val="F0F3F3"/>
      </a:lt2>
      <a:accent1>
        <a:srgbClr val="C34D61"/>
      </a:accent1>
      <a:accent2>
        <a:srgbClr val="B13B81"/>
      </a:accent2>
      <a:accent3>
        <a:srgbClr val="C34DC3"/>
      </a:accent3>
      <a:accent4>
        <a:srgbClr val="7F3BB1"/>
      </a:accent4>
      <a:accent5>
        <a:srgbClr val="604DC3"/>
      </a:accent5>
      <a:accent6>
        <a:srgbClr val="3B59B1"/>
      </a:accent6>
      <a:hlink>
        <a:srgbClr val="7853C5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2021-05-29T00:39:13Z</dcterms:created>
  <dc:creator>Dennis Xu</dc:creator>
</cp:coreProperties>
</file>