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81" r:id="rId4"/>
    <p:sldId id="258" r:id="rId5"/>
    <p:sldId id="259" r:id="rId6"/>
    <p:sldId id="260" r:id="rId7"/>
    <p:sldId id="261" r:id="rId8"/>
    <p:sldId id="262" r:id="rId9"/>
    <p:sldId id="263" r:id="rId10"/>
    <p:sldId id="264" r:id="rId11"/>
    <p:sldId id="265" r:id="rId12"/>
    <p:sldId id="276" r:id="rId13"/>
    <p:sldId id="277" r:id="rId14"/>
    <p:sldId id="267" r:id="rId15"/>
    <p:sldId id="268" r:id="rId16"/>
    <p:sldId id="278" r:id="rId17"/>
    <p:sldId id="279" r:id="rId18"/>
    <p:sldId id="266" r:id="rId19"/>
    <p:sldId id="280" r:id="rId20"/>
    <p:sldId id="269" r:id="rId21"/>
    <p:sldId id="274" r:id="rId22"/>
    <p:sldId id="275"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HK Grotesk Bold" panose="020B0604020202020204" charset="0"/>
      <p:regular r:id="rId29"/>
    </p:embeddedFont>
    <p:embeddedFont>
      <p:font typeface="HK Grotesk Light" panose="020B0604020202020204" charset="0"/>
      <p:regular r:id="rId30"/>
    </p:embeddedFont>
    <p:embeddedFont>
      <p:font typeface="HK Grotesk Medium" panose="020B0604020202020204" charset="0"/>
      <p:regular r:id="rId31"/>
    </p:embeddedFont>
    <p:embeddedFont>
      <p:font typeface="HK Grotesk Medium Bold" panose="020B0604020202020204" charset="0"/>
      <p:regular r:id="rId32"/>
    </p:embeddedFont>
    <p:embeddedFont>
      <p:font typeface="Open Sans Light" panose="020B030603050402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87" autoAdjust="0"/>
    <p:restoredTop sz="65359" autoAdjust="0"/>
  </p:normalViewPr>
  <p:slideViewPr>
    <p:cSldViewPr>
      <p:cViewPr varScale="1">
        <p:scale>
          <a:sx n="43" d="100"/>
          <a:sy n="43" d="100"/>
        </p:scale>
        <p:origin x="300" y="66"/>
      </p:cViewPr>
      <p:guideLst>
        <p:guide orient="horz" pos="3000"/>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949BB-789F-4AE9-96C3-C4A6489BF6F5}" type="datetimeFigureOut">
              <a:rPr lang="en-NZ" smtClean="0"/>
              <a:t>26/05/2021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66DB0-FEA0-4A8D-B87C-F95815838C4A}" type="slidenum">
              <a:rPr lang="en-NZ" smtClean="0"/>
              <a:t>‹#›</a:t>
            </a:fld>
            <a:endParaRPr lang="en-NZ"/>
          </a:p>
        </p:txBody>
      </p:sp>
    </p:spTree>
    <p:extLst>
      <p:ext uri="{BB962C8B-B14F-4D97-AF65-F5344CB8AC3E}">
        <p14:creationId xmlns:p14="http://schemas.microsoft.com/office/powerpoint/2010/main" val="367374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9366DB0-FEA0-4A8D-B87C-F95815838C4A}" type="slidenum">
              <a:rPr lang="en-NZ" smtClean="0"/>
              <a:t>2</a:t>
            </a:fld>
            <a:endParaRPr lang="en-NZ"/>
          </a:p>
        </p:txBody>
      </p:sp>
    </p:spTree>
    <p:extLst>
      <p:ext uri="{BB962C8B-B14F-4D97-AF65-F5344CB8AC3E}">
        <p14:creationId xmlns:p14="http://schemas.microsoft.com/office/powerpoint/2010/main" val="307485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solidFill>
                  <a:srgbClr val="000000"/>
                </a:solidFill>
                <a:latin typeface="HK Grotesk Light"/>
              </a:rPr>
              <a:t>W</a:t>
            </a:r>
            <a:r>
              <a:rPr lang="en-NZ" sz="1200" dirty="0">
                <a:solidFill>
                  <a:srgbClr val="000000"/>
                </a:solidFill>
                <a:latin typeface="HK Grotesk Light"/>
              </a:rPr>
              <a:t>e conducted a series of related work, found the existing research to help us better understand the code obfuscation, and found two tools to apply to our obfuscation work</a:t>
            </a:r>
            <a:endParaRPr lang="en-US" sz="1200" dirty="0">
              <a:solidFill>
                <a:srgbClr val="000000"/>
              </a:solidFill>
              <a:latin typeface="HK Grotesk Light"/>
            </a:endParaRPr>
          </a:p>
          <a:p>
            <a:endParaRPr lang="en-NZ" dirty="0"/>
          </a:p>
        </p:txBody>
      </p:sp>
      <p:sp>
        <p:nvSpPr>
          <p:cNvPr id="4" name="Slide Number Placeholder 3"/>
          <p:cNvSpPr>
            <a:spLocks noGrp="1"/>
          </p:cNvSpPr>
          <p:nvPr>
            <p:ph type="sldNum" sz="quarter" idx="5"/>
          </p:nvPr>
        </p:nvSpPr>
        <p:spPr/>
        <p:txBody>
          <a:bodyPr/>
          <a:lstStyle/>
          <a:p>
            <a:fld id="{D9366DB0-FEA0-4A8D-B87C-F95815838C4A}" type="slidenum">
              <a:rPr lang="en-NZ" smtClean="0"/>
              <a:t>3</a:t>
            </a:fld>
            <a:endParaRPr lang="en-NZ"/>
          </a:p>
        </p:txBody>
      </p:sp>
    </p:spTree>
    <p:extLst>
      <p:ext uri="{BB962C8B-B14F-4D97-AF65-F5344CB8AC3E}">
        <p14:creationId xmlns:p14="http://schemas.microsoft.com/office/powerpoint/2010/main" val="339369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Layout </a:t>
            </a:r>
          </a:p>
          <a:p>
            <a:r>
              <a:rPr lang="en-NZ" dirty="0"/>
              <a:t>Design</a:t>
            </a:r>
          </a:p>
          <a:p>
            <a:r>
              <a:rPr lang="en-NZ" dirty="0"/>
              <a:t>Data</a:t>
            </a:r>
          </a:p>
          <a:p>
            <a:r>
              <a:rPr lang="en-NZ" dirty="0"/>
              <a:t>Control</a:t>
            </a:r>
          </a:p>
          <a:p>
            <a:endParaRPr lang="en-NZ" dirty="0"/>
          </a:p>
          <a:p>
            <a:r>
              <a:rPr lang="en-NZ" dirty="0"/>
              <a:t>the </a:t>
            </a:r>
            <a:r>
              <a:rPr lang="en-NZ" dirty="0" err="1"/>
              <a:t>apk</a:t>
            </a:r>
            <a:r>
              <a:rPr lang="en-NZ" dirty="0"/>
              <a:t> file contains a .</a:t>
            </a:r>
            <a:r>
              <a:rPr lang="en-NZ" dirty="0" err="1"/>
              <a:t>dex</a:t>
            </a:r>
            <a:r>
              <a:rPr lang="en-NZ" dirty="0"/>
              <a:t> file, which contains binary Dalvik bytecode. This is the format that the platform actually understands. However, it's not easy to read or modify binary code, so there are tools out there to convert to and from a human readable representation. </a:t>
            </a:r>
          </a:p>
          <a:p>
            <a:endParaRPr lang="en-NZ" dirty="0"/>
          </a:p>
          <a:p>
            <a:r>
              <a:rPr lang="en-NZ" dirty="0"/>
              <a:t>The most common human readable format is known as </a:t>
            </a:r>
            <a:r>
              <a:rPr lang="en-NZ" dirty="0" err="1"/>
              <a:t>Smali</a:t>
            </a:r>
            <a:r>
              <a:rPr lang="en-NZ" dirty="0"/>
              <a:t>. This is essentially the same as the dissembler you mentioned.</a:t>
            </a:r>
          </a:p>
        </p:txBody>
      </p:sp>
      <p:sp>
        <p:nvSpPr>
          <p:cNvPr id="4" name="Slide Number Placeholder 3"/>
          <p:cNvSpPr>
            <a:spLocks noGrp="1"/>
          </p:cNvSpPr>
          <p:nvPr>
            <p:ph type="sldNum" sz="quarter" idx="5"/>
          </p:nvPr>
        </p:nvSpPr>
        <p:spPr/>
        <p:txBody>
          <a:bodyPr/>
          <a:lstStyle/>
          <a:p>
            <a:fld id="{D9366DB0-FEA0-4A8D-B87C-F95815838C4A}" type="slidenum">
              <a:rPr lang="en-NZ" smtClean="0"/>
              <a:t>21</a:t>
            </a:fld>
            <a:endParaRPr lang="en-NZ"/>
          </a:p>
        </p:txBody>
      </p:sp>
    </p:spTree>
    <p:extLst>
      <p:ext uri="{BB962C8B-B14F-4D97-AF65-F5344CB8AC3E}">
        <p14:creationId xmlns:p14="http://schemas.microsoft.com/office/powerpoint/2010/main" val="47573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2" name="Group 2"/>
          <p:cNvGrpSpPr/>
          <p:nvPr/>
        </p:nvGrpSpPr>
        <p:grpSpPr>
          <a:xfrm>
            <a:off x="0" y="5794101"/>
            <a:ext cx="18288000" cy="4492899"/>
            <a:chOff x="0" y="0"/>
            <a:chExt cx="4071060" cy="1000156"/>
          </a:xfrm>
        </p:grpSpPr>
        <p:sp>
          <p:nvSpPr>
            <p:cNvPr id="3" name="Freeform 3"/>
            <p:cNvSpPr/>
            <p:nvPr/>
          </p:nvSpPr>
          <p:spPr>
            <a:xfrm>
              <a:off x="0" y="0"/>
              <a:ext cx="4071060" cy="1000156"/>
            </a:xfrm>
            <a:custGeom>
              <a:avLst/>
              <a:gdLst/>
              <a:ahLst/>
              <a:cxnLst/>
              <a:rect l="l" t="t" r="r" b="b"/>
              <a:pathLst>
                <a:path w="4071060" h="1000156">
                  <a:moveTo>
                    <a:pt x="0" y="0"/>
                  </a:moveTo>
                  <a:lnTo>
                    <a:pt x="4071060" y="0"/>
                  </a:lnTo>
                  <a:lnTo>
                    <a:pt x="4071060" y="1000156"/>
                  </a:lnTo>
                  <a:lnTo>
                    <a:pt x="0" y="1000156"/>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69765" y="939165"/>
            <a:ext cx="179070" cy="179070"/>
          </a:xfrm>
          <a:prstGeom prst="rect">
            <a:avLst/>
          </a:prstGeom>
        </p:spPr>
      </p:pic>
      <p:grpSp>
        <p:nvGrpSpPr>
          <p:cNvPr id="5" name="Group 5"/>
          <p:cNvGrpSpPr/>
          <p:nvPr/>
        </p:nvGrpSpPr>
        <p:grpSpPr>
          <a:xfrm>
            <a:off x="1118235" y="919725"/>
            <a:ext cx="13398857" cy="3529856"/>
            <a:chOff x="0" y="0"/>
            <a:chExt cx="17865143" cy="4706475"/>
          </a:xfrm>
        </p:grpSpPr>
        <p:sp>
          <p:nvSpPr>
            <p:cNvPr id="6" name="TextBox 6"/>
            <p:cNvSpPr txBox="1"/>
            <p:nvPr/>
          </p:nvSpPr>
          <p:spPr>
            <a:xfrm>
              <a:off x="0" y="1023812"/>
              <a:ext cx="17865143" cy="1770034"/>
            </a:xfrm>
            <a:prstGeom prst="rect">
              <a:avLst/>
            </a:prstGeom>
          </p:spPr>
          <p:txBody>
            <a:bodyPr lIns="0" tIns="0" rIns="0" bIns="0" rtlCol="0" anchor="t">
              <a:spAutoFit/>
            </a:bodyPr>
            <a:lstStyle/>
            <a:p>
              <a:pPr>
                <a:lnSpc>
                  <a:spcPts val="9600"/>
                </a:lnSpc>
              </a:pPr>
              <a:r>
                <a:rPr lang="en-US" sz="9600">
                  <a:solidFill>
                    <a:srgbClr val="DFDFDF"/>
                  </a:solidFill>
                  <a:latin typeface="HK Grotesk Bold Bold"/>
                </a:rPr>
                <a:t>Post-Challenge Phase</a:t>
              </a:r>
            </a:p>
          </p:txBody>
        </p:sp>
        <p:sp>
          <p:nvSpPr>
            <p:cNvPr id="7" name="TextBox 7"/>
            <p:cNvSpPr txBox="1"/>
            <p:nvPr/>
          </p:nvSpPr>
          <p:spPr>
            <a:xfrm>
              <a:off x="0" y="-47625"/>
              <a:ext cx="17865143" cy="532072"/>
            </a:xfrm>
            <a:prstGeom prst="rect">
              <a:avLst/>
            </a:prstGeom>
          </p:spPr>
          <p:txBody>
            <a:bodyPr lIns="0" tIns="0" rIns="0" bIns="0" rtlCol="0" anchor="t">
              <a:spAutoFit/>
            </a:bodyPr>
            <a:lstStyle/>
            <a:p>
              <a:pPr>
                <a:lnSpc>
                  <a:spcPts val="3359"/>
                </a:lnSpc>
              </a:pPr>
              <a:r>
                <a:rPr lang="en-US" sz="2400">
                  <a:solidFill>
                    <a:srgbClr val="DFDFDF"/>
                  </a:solidFill>
                  <a:latin typeface="HK Grotesk Medium"/>
                </a:rPr>
                <a:t>COMPSCI 702</a:t>
              </a:r>
            </a:p>
          </p:txBody>
        </p:sp>
        <p:sp>
          <p:nvSpPr>
            <p:cNvPr id="8" name="TextBox 8"/>
            <p:cNvSpPr txBox="1"/>
            <p:nvPr/>
          </p:nvSpPr>
          <p:spPr>
            <a:xfrm>
              <a:off x="0" y="4233515"/>
              <a:ext cx="17865143" cy="472960"/>
            </a:xfrm>
            <a:prstGeom prst="rect">
              <a:avLst/>
            </a:prstGeom>
          </p:spPr>
          <p:txBody>
            <a:bodyPr lIns="0" tIns="0" rIns="0" bIns="0" rtlCol="0" anchor="t">
              <a:spAutoFit/>
            </a:bodyPr>
            <a:lstStyle/>
            <a:p>
              <a:pPr>
                <a:lnSpc>
                  <a:spcPts val="2940"/>
                </a:lnSpc>
              </a:pPr>
              <a:r>
                <a:rPr lang="en-US" sz="2100">
                  <a:solidFill>
                    <a:srgbClr val="DFDFDF"/>
                  </a:solidFill>
                  <a:latin typeface="HK Grotesk Light"/>
                </a:rPr>
                <a:t>By Derrick Chen, Linda Liang, Qiaochu Song, Yifeng Ma</a:t>
              </a:r>
            </a:p>
          </p:txBody>
        </p:sp>
      </p:grpSp>
      <p:pic>
        <p:nvPicPr>
          <p:cNvPr id="9" name="Picture 9"/>
          <p:cNvPicPr>
            <a:picLocks noChangeAspect="1"/>
          </p:cNvPicPr>
          <p:nvPr/>
        </p:nvPicPr>
        <p:blipFill>
          <a:blip r:embed="rId4"/>
          <a:srcRect/>
          <a:stretch>
            <a:fillRect/>
          </a:stretch>
        </p:blipFill>
        <p:spPr>
          <a:xfrm>
            <a:off x="1028700" y="7357706"/>
            <a:ext cx="1900594" cy="1900594"/>
          </a:xfrm>
          <a:prstGeom prst="rect">
            <a:avLst/>
          </a:prstGeom>
        </p:spPr>
      </p:pic>
      <p:sp>
        <p:nvSpPr>
          <p:cNvPr id="10" name="TextBox 10"/>
          <p:cNvSpPr txBox="1"/>
          <p:nvPr/>
        </p:nvSpPr>
        <p:spPr>
          <a:xfrm>
            <a:off x="16138140" y="5105400"/>
            <a:ext cx="1121160" cy="1239289"/>
          </a:xfrm>
          <a:prstGeom prst="rect">
            <a:avLst/>
          </a:prstGeom>
        </p:spPr>
        <p:txBody>
          <a:bodyPr lIns="0" tIns="0" rIns="0" bIns="0" rtlCol="0" anchor="t">
            <a:spAutoFit/>
          </a:bodyPr>
          <a:lstStyle/>
          <a:p>
            <a:pPr algn="r">
              <a:lnSpc>
                <a:spcPts val="2520"/>
              </a:lnSpc>
              <a:spcBef>
                <a:spcPct val="0"/>
              </a:spcBef>
            </a:pPr>
            <a:r>
              <a:rPr lang="en-US" sz="1800" dirty="0">
                <a:solidFill>
                  <a:srgbClr val="FFFFFF"/>
                </a:solidFill>
                <a:latin typeface="HK Grotesk Medium Bold"/>
              </a:rPr>
              <a:t> May</a:t>
            </a:r>
          </a:p>
          <a:p>
            <a:pPr algn="r">
              <a:lnSpc>
                <a:spcPts val="2520"/>
              </a:lnSpc>
              <a:spcBef>
                <a:spcPct val="0"/>
              </a:spcBef>
            </a:pPr>
            <a:endParaRPr lang="en-US" sz="1800" dirty="0">
              <a:solidFill>
                <a:srgbClr val="FFFFFF"/>
              </a:solidFill>
              <a:latin typeface="HK Grotesk Medium Bold"/>
            </a:endParaRPr>
          </a:p>
          <a:p>
            <a:pPr algn="r">
              <a:lnSpc>
                <a:spcPts val="2520"/>
              </a:lnSpc>
              <a:spcBef>
                <a:spcPct val="0"/>
              </a:spcBef>
            </a:pPr>
            <a:endParaRPr lang="en-US" sz="1800" dirty="0">
              <a:solidFill>
                <a:srgbClr val="FFFFFF"/>
              </a:solidFill>
              <a:latin typeface="HK Grotesk Medium Bold"/>
            </a:endParaRPr>
          </a:p>
          <a:p>
            <a:pPr algn="r">
              <a:lnSpc>
                <a:spcPts val="2520"/>
              </a:lnSpc>
              <a:spcBef>
                <a:spcPct val="0"/>
              </a:spcBef>
            </a:pPr>
            <a:r>
              <a:rPr lang="en-US" sz="1800" dirty="0">
                <a:solidFill>
                  <a:srgbClr val="000000"/>
                </a:solidFill>
                <a:latin typeface="HK Grotesk Medium Bold"/>
              </a:rPr>
              <a:t>2021</a:t>
            </a:r>
          </a:p>
        </p:txBody>
      </p:sp>
      <p:sp>
        <p:nvSpPr>
          <p:cNvPr id="11" name="TextBox 11"/>
          <p:cNvSpPr txBox="1"/>
          <p:nvPr/>
        </p:nvSpPr>
        <p:spPr>
          <a:xfrm>
            <a:off x="16138140" y="8951595"/>
            <a:ext cx="1121160" cy="306705"/>
          </a:xfrm>
          <a:prstGeom prst="rect">
            <a:avLst/>
          </a:prstGeom>
        </p:spPr>
        <p:txBody>
          <a:bodyPr lIns="0" tIns="0" rIns="0" bIns="0" rtlCol="0" anchor="t">
            <a:spAutoFit/>
          </a:bodyPr>
          <a:lstStyle/>
          <a:p>
            <a:pPr algn="r">
              <a:lnSpc>
                <a:spcPts val="2520"/>
              </a:lnSpc>
              <a:spcBef>
                <a:spcPct val="0"/>
              </a:spcBef>
            </a:pPr>
            <a:r>
              <a:rPr lang="en-US" sz="1800">
                <a:solidFill>
                  <a:srgbClr val="000000"/>
                </a:solidFill>
                <a:latin typeface="HK Grotesk Medium Bold"/>
              </a:rPr>
              <a:t>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33064" y="3718945"/>
            <a:ext cx="2126111" cy="5362176"/>
          </a:xfrm>
          <a:prstGeom prst="rect">
            <a:avLst/>
          </a:prstGeom>
        </p:spPr>
      </p:pic>
      <p:pic>
        <p:nvPicPr>
          <p:cNvPr id="3" name="Picture 3"/>
          <p:cNvPicPr>
            <a:picLocks noChangeAspect="1"/>
          </p:cNvPicPr>
          <p:nvPr/>
        </p:nvPicPr>
        <p:blipFill>
          <a:blip r:embed="rId3"/>
          <a:srcRect/>
          <a:stretch>
            <a:fillRect/>
          </a:stretch>
        </p:blipFill>
        <p:spPr>
          <a:xfrm>
            <a:off x="5462740" y="3718945"/>
            <a:ext cx="6058219" cy="5383379"/>
          </a:xfrm>
          <a:prstGeom prst="rect">
            <a:avLst/>
          </a:prstGeom>
        </p:spPr>
      </p:pic>
      <p:pic>
        <p:nvPicPr>
          <p:cNvPr id="4" name="Picture 4"/>
          <p:cNvPicPr>
            <a:picLocks noChangeAspect="1"/>
          </p:cNvPicPr>
          <p:nvPr/>
        </p:nvPicPr>
        <p:blipFill>
          <a:blip r:embed="rId4"/>
          <a:srcRect/>
          <a:stretch>
            <a:fillRect/>
          </a:stretch>
        </p:blipFill>
        <p:spPr>
          <a:xfrm>
            <a:off x="12514225" y="3740147"/>
            <a:ext cx="4236588" cy="5362176"/>
          </a:xfrm>
          <a:prstGeom prst="rect">
            <a:avLst/>
          </a:prstGeom>
        </p:spPr>
      </p:pic>
      <p:sp>
        <p:nvSpPr>
          <p:cNvPr id="5" name="TextBox 5"/>
          <p:cNvSpPr txBox="1"/>
          <p:nvPr/>
        </p:nvSpPr>
        <p:spPr>
          <a:xfrm>
            <a:off x="1028700" y="1085850"/>
            <a:ext cx="9780749" cy="916016"/>
          </a:xfrm>
          <a:prstGeom prst="rect">
            <a:avLst/>
          </a:prstGeom>
        </p:spPr>
        <p:txBody>
          <a:bodyPr lIns="0" tIns="0" rIns="0" bIns="0" rtlCol="0" anchor="t">
            <a:spAutoFit/>
          </a:bodyPr>
          <a:lstStyle/>
          <a:p>
            <a:pPr>
              <a:lnSpc>
                <a:spcPts val="7040"/>
              </a:lnSpc>
            </a:pPr>
            <a:r>
              <a:rPr lang="en-US" sz="6400">
                <a:solidFill>
                  <a:srgbClr val="3B3B3B"/>
                </a:solidFill>
                <a:latin typeface="HK Grotesk Bold Bold"/>
              </a:rPr>
              <a:t>Layout Obfuscation</a:t>
            </a:r>
          </a:p>
        </p:txBody>
      </p:sp>
      <p:sp>
        <p:nvSpPr>
          <p:cNvPr id="6" name="TextBox 6"/>
          <p:cNvSpPr txBox="1"/>
          <p:nvPr/>
        </p:nvSpPr>
        <p:spPr>
          <a:xfrm>
            <a:off x="1028700" y="2773507"/>
            <a:ext cx="5219700" cy="442301"/>
          </a:xfrm>
          <a:prstGeom prst="rect">
            <a:avLst/>
          </a:prstGeom>
        </p:spPr>
        <p:txBody>
          <a:bodyPr wrap="square" lIns="0" tIns="0" rIns="0" bIns="0" rtlCol="0" anchor="t">
            <a:spAutoFit/>
          </a:bodyPr>
          <a:lstStyle/>
          <a:p>
            <a:pPr>
              <a:lnSpc>
                <a:spcPts val="3919"/>
              </a:lnSpc>
            </a:pPr>
            <a:r>
              <a:rPr lang="en-US" altLang="zh-CN" b="1" dirty="0"/>
              <a:t>Renaming Files</a:t>
            </a:r>
            <a:endParaRPr lang="en-US" sz="2800" dirty="0">
              <a:solidFill>
                <a:srgbClr val="3B3B3B"/>
              </a:solidFill>
              <a:latin typeface="HK Grotesk Medium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50225" y="4190388"/>
            <a:ext cx="5196129" cy="3017483"/>
          </a:xfrm>
          <a:prstGeom prst="rect">
            <a:avLst/>
          </a:prstGeom>
        </p:spPr>
      </p:pic>
      <p:pic>
        <p:nvPicPr>
          <p:cNvPr id="3" name="Picture 3"/>
          <p:cNvPicPr>
            <a:picLocks noChangeAspect="1"/>
          </p:cNvPicPr>
          <p:nvPr/>
        </p:nvPicPr>
        <p:blipFill>
          <a:blip r:embed="rId3"/>
          <a:srcRect/>
          <a:stretch>
            <a:fillRect/>
          </a:stretch>
        </p:blipFill>
        <p:spPr>
          <a:xfrm>
            <a:off x="7937327" y="3644249"/>
            <a:ext cx="7281886" cy="2237206"/>
          </a:xfrm>
          <a:prstGeom prst="rect">
            <a:avLst/>
          </a:prstGeom>
        </p:spPr>
      </p:pic>
      <p:pic>
        <p:nvPicPr>
          <p:cNvPr id="4" name="Picture 4"/>
          <p:cNvPicPr>
            <a:picLocks noChangeAspect="1"/>
          </p:cNvPicPr>
          <p:nvPr/>
        </p:nvPicPr>
        <p:blipFill>
          <a:blip r:embed="rId4"/>
          <a:srcRect/>
          <a:stretch>
            <a:fillRect/>
          </a:stretch>
        </p:blipFill>
        <p:spPr>
          <a:xfrm>
            <a:off x="7937327" y="6676989"/>
            <a:ext cx="7215938" cy="2581311"/>
          </a:xfrm>
          <a:prstGeom prst="rect">
            <a:avLst/>
          </a:prstGeom>
        </p:spPr>
      </p:pic>
      <p:sp>
        <p:nvSpPr>
          <p:cNvPr id="5" name="TextBox 5"/>
          <p:cNvSpPr txBox="1"/>
          <p:nvPr/>
        </p:nvSpPr>
        <p:spPr>
          <a:xfrm>
            <a:off x="1028700" y="1085850"/>
            <a:ext cx="9780749" cy="916016"/>
          </a:xfrm>
          <a:prstGeom prst="rect">
            <a:avLst/>
          </a:prstGeom>
        </p:spPr>
        <p:txBody>
          <a:bodyPr lIns="0" tIns="0" rIns="0" bIns="0" rtlCol="0" anchor="t">
            <a:spAutoFit/>
          </a:bodyPr>
          <a:lstStyle/>
          <a:p>
            <a:pPr>
              <a:lnSpc>
                <a:spcPts val="7040"/>
              </a:lnSpc>
            </a:pPr>
            <a:r>
              <a:rPr lang="en-US" sz="6400">
                <a:solidFill>
                  <a:srgbClr val="3B3B3B"/>
                </a:solidFill>
                <a:latin typeface="HK Grotesk Bold Bold"/>
              </a:rPr>
              <a:t>Layout Obfuscation</a:t>
            </a:r>
          </a:p>
        </p:txBody>
      </p:sp>
      <p:sp>
        <p:nvSpPr>
          <p:cNvPr id="7" name="TextBox 6">
            <a:extLst>
              <a:ext uri="{FF2B5EF4-FFF2-40B4-BE49-F238E27FC236}">
                <a16:creationId xmlns:a16="http://schemas.microsoft.com/office/drawing/2014/main" id="{ABE4CBE5-EE24-455F-96B8-B5F19EDBF315}"/>
              </a:ext>
            </a:extLst>
          </p:cNvPr>
          <p:cNvSpPr txBox="1"/>
          <p:nvPr/>
        </p:nvSpPr>
        <p:spPr>
          <a:xfrm>
            <a:off x="1500150" y="2653825"/>
            <a:ext cx="5219700" cy="442301"/>
          </a:xfrm>
          <a:prstGeom prst="rect">
            <a:avLst/>
          </a:prstGeom>
        </p:spPr>
        <p:txBody>
          <a:bodyPr wrap="square" lIns="0" tIns="0" rIns="0" bIns="0" rtlCol="0" anchor="t">
            <a:spAutoFit/>
          </a:bodyPr>
          <a:lstStyle/>
          <a:p>
            <a:pPr>
              <a:lnSpc>
                <a:spcPts val="3919"/>
              </a:lnSpc>
            </a:pPr>
            <a:r>
              <a:rPr lang="en-US" altLang="zh-CN" b="1" dirty="0"/>
              <a:t>Renaming Variables and class</a:t>
            </a:r>
            <a:endParaRPr lang="en-US" sz="2800" dirty="0">
              <a:solidFill>
                <a:srgbClr val="3B3B3B"/>
              </a:solidFill>
              <a:latin typeface="HK Grotesk Medium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8700" y="1085850"/>
            <a:ext cx="9780749" cy="916016"/>
          </a:xfrm>
          <a:prstGeom prst="rect">
            <a:avLst/>
          </a:prstGeom>
        </p:spPr>
        <p:txBody>
          <a:bodyPr lIns="0" tIns="0" rIns="0" bIns="0" rtlCol="0" anchor="t">
            <a:spAutoFit/>
          </a:bodyPr>
          <a:lstStyle/>
          <a:p>
            <a:pPr>
              <a:lnSpc>
                <a:spcPts val="7040"/>
              </a:lnSpc>
            </a:pPr>
            <a:r>
              <a:rPr lang="en-US" sz="6400">
                <a:solidFill>
                  <a:srgbClr val="3B3B3B"/>
                </a:solidFill>
                <a:latin typeface="HK Grotesk Bold Bold"/>
              </a:rPr>
              <a:t>Layout Obfuscation</a:t>
            </a:r>
          </a:p>
        </p:txBody>
      </p:sp>
      <p:sp>
        <p:nvSpPr>
          <p:cNvPr id="6" name="TextBox 6"/>
          <p:cNvSpPr txBox="1"/>
          <p:nvPr/>
        </p:nvSpPr>
        <p:spPr>
          <a:xfrm>
            <a:off x="1028700" y="2773507"/>
            <a:ext cx="3261315" cy="494559"/>
          </a:xfrm>
          <a:prstGeom prst="rect">
            <a:avLst/>
          </a:prstGeom>
        </p:spPr>
        <p:txBody>
          <a:bodyPr lIns="0" tIns="0" rIns="0" bIns="0" rtlCol="0" anchor="t">
            <a:spAutoFit/>
          </a:bodyPr>
          <a:lstStyle/>
          <a:p>
            <a:pPr>
              <a:lnSpc>
                <a:spcPts val="3919"/>
              </a:lnSpc>
            </a:pPr>
            <a:r>
              <a:rPr lang="en-US" altLang="zh-CN" sz="3200" b="1" dirty="0"/>
              <a:t>Change Formatting</a:t>
            </a:r>
            <a:endParaRPr lang="en-US" sz="7200" dirty="0">
              <a:solidFill>
                <a:srgbClr val="3B3B3B"/>
              </a:solidFill>
              <a:latin typeface="HK Grotesk Medium Bold"/>
            </a:endParaRPr>
          </a:p>
        </p:txBody>
      </p:sp>
      <p:pic>
        <p:nvPicPr>
          <p:cNvPr id="1026" name="Picture 2">
            <a:extLst>
              <a:ext uri="{FF2B5EF4-FFF2-40B4-BE49-F238E27FC236}">
                <a16:creationId xmlns:a16="http://schemas.microsoft.com/office/drawing/2014/main" id="{CA1AE9F5-4DAA-49A3-AEDD-AE6983582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178287"/>
            <a:ext cx="1266444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07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28700" y="1085850"/>
            <a:ext cx="9780749" cy="916016"/>
          </a:xfrm>
          <a:prstGeom prst="rect">
            <a:avLst/>
          </a:prstGeom>
        </p:spPr>
        <p:txBody>
          <a:bodyPr lIns="0" tIns="0" rIns="0" bIns="0" rtlCol="0" anchor="t">
            <a:spAutoFit/>
          </a:bodyPr>
          <a:lstStyle/>
          <a:p>
            <a:pPr>
              <a:lnSpc>
                <a:spcPts val="7040"/>
              </a:lnSpc>
            </a:pPr>
            <a:r>
              <a:rPr lang="en-US" sz="6400">
                <a:solidFill>
                  <a:srgbClr val="3B3B3B"/>
                </a:solidFill>
                <a:latin typeface="HK Grotesk Bold Bold"/>
              </a:rPr>
              <a:t>Design Obfuscation</a:t>
            </a:r>
          </a:p>
        </p:txBody>
      </p:sp>
      <p:sp>
        <p:nvSpPr>
          <p:cNvPr id="7" name="TextBox 7"/>
          <p:cNvSpPr txBox="1"/>
          <p:nvPr/>
        </p:nvSpPr>
        <p:spPr>
          <a:xfrm>
            <a:off x="1028700" y="2773507"/>
            <a:ext cx="3261315" cy="479598"/>
          </a:xfrm>
          <a:prstGeom prst="rect">
            <a:avLst/>
          </a:prstGeom>
        </p:spPr>
        <p:txBody>
          <a:bodyPr lIns="0" tIns="0" rIns="0" bIns="0" rtlCol="0" anchor="t">
            <a:spAutoFit/>
          </a:bodyPr>
          <a:lstStyle/>
          <a:p>
            <a:pPr>
              <a:lnSpc>
                <a:spcPts val="3919"/>
              </a:lnSpc>
            </a:pPr>
            <a:r>
              <a:rPr lang="en-US" sz="2800" dirty="0">
                <a:solidFill>
                  <a:srgbClr val="3B3B3B"/>
                </a:solidFill>
                <a:latin typeface="HK Grotesk Medium Bold"/>
              </a:rPr>
              <a:t>Merge Class</a:t>
            </a:r>
          </a:p>
        </p:txBody>
      </p:sp>
      <p:pic>
        <p:nvPicPr>
          <p:cNvPr id="10" name="图片 9">
            <a:extLst>
              <a:ext uri="{FF2B5EF4-FFF2-40B4-BE49-F238E27FC236}">
                <a16:creationId xmlns:a16="http://schemas.microsoft.com/office/drawing/2014/main" id="{AE1A3570-BEBC-451D-A60F-5CBE4D1DE41E}"/>
              </a:ext>
            </a:extLst>
          </p:cNvPr>
          <p:cNvPicPr>
            <a:picLocks noChangeAspect="1"/>
          </p:cNvPicPr>
          <p:nvPr/>
        </p:nvPicPr>
        <p:blipFill>
          <a:blip r:embed="rId2"/>
          <a:stretch>
            <a:fillRect/>
          </a:stretch>
        </p:blipFill>
        <p:spPr>
          <a:xfrm>
            <a:off x="1905000" y="3284579"/>
            <a:ext cx="14279968" cy="962159"/>
          </a:xfrm>
          <a:prstGeom prst="rect">
            <a:avLst/>
          </a:prstGeom>
        </p:spPr>
      </p:pic>
      <p:sp>
        <p:nvSpPr>
          <p:cNvPr id="11" name="TextBox 7">
            <a:extLst>
              <a:ext uri="{FF2B5EF4-FFF2-40B4-BE49-F238E27FC236}">
                <a16:creationId xmlns:a16="http://schemas.microsoft.com/office/drawing/2014/main" id="{AB7FEDAF-CF41-47FF-9D89-8BB19A0D4E4E}"/>
              </a:ext>
            </a:extLst>
          </p:cNvPr>
          <p:cNvSpPr txBox="1"/>
          <p:nvPr/>
        </p:nvSpPr>
        <p:spPr>
          <a:xfrm>
            <a:off x="1025387" y="5289652"/>
            <a:ext cx="3261315" cy="479598"/>
          </a:xfrm>
          <a:prstGeom prst="rect">
            <a:avLst/>
          </a:prstGeom>
        </p:spPr>
        <p:txBody>
          <a:bodyPr lIns="0" tIns="0" rIns="0" bIns="0" rtlCol="0" anchor="t">
            <a:spAutoFit/>
          </a:bodyPr>
          <a:lstStyle/>
          <a:p>
            <a:pPr>
              <a:lnSpc>
                <a:spcPts val="3919"/>
              </a:lnSpc>
            </a:pPr>
            <a:r>
              <a:rPr lang="en-US" sz="2800" dirty="0">
                <a:solidFill>
                  <a:srgbClr val="3B3B3B"/>
                </a:solidFill>
                <a:latin typeface="HK Grotesk Medium Bold"/>
              </a:rPr>
              <a:t>Reorder class</a:t>
            </a:r>
          </a:p>
        </p:txBody>
      </p:sp>
      <p:pic>
        <p:nvPicPr>
          <p:cNvPr id="12" name="图片 11">
            <a:extLst>
              <a:ext uri="{FF2B5EF4-FFF2-40B4-BE49-F238E27FC236}">
                <a16:creationId xmlns:a16="http://schemas.microsoft.com/office/drawing/2014/main" id="{C2B01B01-B030-4EA8-B760-4406CBF876FB}"/>
              </a:ext>
            </a:extLst>
          </p:cNvPr>
          <p:cNvPicPr>
            <a:picLocks noChangeAspect="1"/>
          </p:cNvPicPr>
          <p:nvPr/>
        </p:nvPicPr>
        <p:blipFill>
          <a:blip r:embed="rId3"/>
          <a:stretch>
            <a:fillRect/>
          </a:stretch>
        </p:blipFill>
        <p:spPr>
          <a:xfrm>
            <a:off x="914399" y="5815362"/>
            <a:ext cx="6844495" cy="559278"/>
          </a:xfrm>
          <a:prstGeom prst="rect">
            <a:avLst/>
          </a:prstGeom>
        </p:spPr>
      </p:pic>
      <p:pic>
        <p:nvPicPr>
          <p:cNvPr id="13" name="图片 12">
            <a:extLst>
              <a:ext uri="{FF2B5EF4-FFF2-40B4-BE49-F238E27FC236}">
                <a16:creationId xmlns:a16="http://schemas.microsoft.com/office/drawing/2014/main" id="{EE5D331F-7418-4F94-95BA-049FB12B2910}"/>
              </a:ext>
            </a:extLst>
          </p:cNvPr>
          <p:cNvPicPr>
            <a:picLocks noChangeAspect="1"/>
          </p:cNvPicPr>
          <p:nvPr/>
        </p:nvPicPr>
        <p:blipFill>
          <a:blip r:embed="rId4"/>
          <a:stretch>
            <a:fillRect/>
          </a:stretch>
        </p:blipFill>
        <p:spPr>
          <a:xfrm>
            <a:off x="897835" y="6513268"/>
            <a:ext cx="6335739" cy="479597"/>
          </a:xfrm>
          <a:prstGeom prst="rect">
            <a:avLst/>
          </a:prstGeom>
        </p:spPr>
      </p:pic>
      <p:pic>
        <p:nvPicPr>
          <p:cNvPr id="14" name="图片 13">
            <a:extLst>
              <a:ext uri="{FF2B5EF4-FFF2-40B4-BE49-F238E27FC236}">
                <a16:creationId xmlns:a16="http://schemas.microsoft.com/office/drawing/2014/main" id="{A5FF7F97-6672-496C-9500-813D44C0119F}"/>
              </a:ext>
            </a:extLst>
          </p:cNvPr>
          <p:cNvPicPr>
            <a:picLocks noChangeAspect="1"/>
          </p:cNvPicPr>
          <p:nvPr/>
        </p:nvPicPr>
        <p:blipFill>
          <a:blip r:embed="rId5"/>
          <a:stretch>
            <a:fillRect/>
          </a:stretch>
        </p:blipFill>
        <p:spPr>
          <a:xfrm>
            <a:off x="897835" y="7099998"/>
            <a:ext cx="6352188" cy="705799"/>
          </a:xfrm>
          <a:prstGeom prst="rect">
            <a:avLst/>
          </a:prstGeom>
        </p:spPr>
      </p:pic>
      <p:pic>
        <p:nvPicPr>
          <p:cNvPr id="15" name="图片 14">
            <a:extLst>
              <a:ext uri="{FF2B5EF4-FFF2-40B4-BE49-F238E27FC236}">
                <a16:creationId xmlns:a16="http://schemas.microsoft.com/office/drawing/2014/main" id="{2B46786E-D561-4CA0-B11B-111B2D9B586D}"/>
              </a:ext>
            </a:extLst>
          </p:cNvPr>
          <p:cNvPicPr>
            <a:picLocks noChangeAspect="1"/>
          </p:cNvPicPr>
          <p:nvPr/>
        </p:nvPicPr>
        <p:blipFill>
          <a:blip r:embed="rId6"/>
          <a:stretch>
            <a:fillRect/>
          </a:stretch>
        </p:blipFill>
        <p:spPr>
          <a:xfrm>
            <a:off x="8766240" y="5616329"/>
            <a:ext cx="8496373" cy="633270"/>
          </a:xfrm>
          <a:prstGeom prst="rect">
            <a:avLst/>
          </a:prstGeom>
        </p:spPr>
      </p:pic>
      <p:pic>
        <p:nvPicPr>
          <p:cNvPr id="16" name="图片 15">
            <a:extLst>
              <a:ext uri="{FF2B5EF4-FFF2-40B4-BE49-F238E27FC236}">
                <a16:creationId xmlns:a16="http://schemas.microsoft.com/office/drawing/2014/main" id="{86CFE04A-B480-4C91-8E3E-F4D56E8D1BB1}"/>
              </a:ext>
            </a:extLst>
          </p:cNvPr>
          <p:cNvPicPr>
            <a:picLocks noChangeAspect="1"/>
          </p:cNvPicPr>
          <p:nvPr/>
        </p:nvPicPr>
        <p:blipFill>
          <a:blip r:embed="rId7"/>
          <a:stretch>
            <a:fillRect/>
          </a:stretch>
        </p:blipFill>
        <p:spPr>
          <a:xfrm>
            <a:off x="8915400" y="6374640"/>
            <a:ext cx="7955368" cy="527162"/>
          </a:xfrm>
          <a:prstGeom prst="rect">
            <a:avLst/>
          </a:prstGeom>
        </p:spPr>
      </p:pic>
    </p:spTree>
    <p:extLst>
      <p:ext uri="{BB962C8B-B14F-4D97-AF65-F5344CB8AC3E}">
        <p14:creationId xmlns:p14="http://schemas.microsoft.com/office/powerpoint/2010/main" val="82410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38492" y="3593059"/>
            <a:ext cx="2489453" cy="789923"/>
          </a:xfrm>
          <a:prstGeom prst="rect">
            <a:avLst/>
          </a:prstGeom>
        </p:spPr>
      </p:pic>
      <p:pic>
        <p:nvPicPr>
          <p:cNvPr id="3" name="Picture 3"/>
          <p:cNvPicPr>
            <a:picLocks noChangeAspect="1"/>
          </p:cNvPicPr>
          <p:nvPr/>
        </p:nvPicPr>
        <p:blipFill>
          <a:blip r:embed="rId3"/>
          <a:srcRect/>
          <a:stretch>
            <a:fillRect/>
          </a:stretch>
        </p:blipFill>
        <p:spPr>
          <a:xfrm>
            <a:off x="457200" y="4600773"/>
            <a:ext cx="2652038" cy="2099530"/>
          </a:xfrm>
          <a:prstGeom prst="rect">
            <a:avLst/>
          </a:prstGeom>
        </p:spPr>
      </p:pic>
      <p:pic>
        <p:nvPicPr>
          <p:cNvPr id="4" name="Picture 4"/>
          <p:cNvPicPr>
            <a:picLocks noChangeAspect="1"/>
          </p:cNvPicPr>
          <p:nvPr/>
        </p:nvPicPr>
        <p:blipFill>
          <a:blip r:embed="rId4"/>
          <a:srcRect r="504"/>
          <a:stretch>
            <a:fillRect/>
          </a:stretch>
        </p:blipFill>
        <p:spPr>
          <a:xfrm>
            <a:off x="3674864" y="2884805"/>
            <a:ext cx="7923442" cy="7354107"/>
          </a:xfrm>
          <a:prstGeom prst="rect">
            <a:avLst/>
          </a:prstGeom>
        </p:spPr>
      </p:pic>
      <p:pic>
        <p:nvPicPr>
          <p:cNvPr id="5" name="Picture 5"/>
          <p:cNvPicPr>
            <a:picLocks noChangeAspect="1"/>
          </p:cNvPicPr>
          <p:nvPr/>
        </p:nvPicPr>
        <p:blipFill>
          <a:blip r:embed="rId5"/>
          <a:srcRect/>
          <a:stretch>
            <a:fillRect/>
          </a:stretch>
        </p:blipFill>
        <p:spPr>
          <a:xfrm>
            <a:off x="11425761" y="5981700"/>
            <a:ext cx="6862239" cy="1824139"/>
          </a:xfrm>
          <a:prstGeom prst="rect">
            <a:avLst/>
          </a:prstGeom>
        </p:spPr>
      </p:pic>
      <p:sp>
        <p:nvSpPr>
          <p:cNvPr id="6" name="TextBox 6"/>
          <p:cNvSpPr txBox="1"/>
          <p:nvPr/>
        </p:nvSpPr>
        <p:spPr>
          <a:xfrm>
            <a:off x="1028700" y="1085850"/>
            <a:ext cx="9780749" cy="916016"/>
          </a:xfrm>
          <a:prstGeom prst="rect">
            <a:avLst/>
          </a:prstGeom>
        </p:spPr>
        <p:txBody>
          <a:bodyPr lIns="0" tIns="0" rIns="0" bIns="0" rtlCol="0" anchor="t">
            <a:spAutoFit/>
          </a:bodyPr>
          <a:lstStyle/>
          <a:p>
            <a:pPr>
              <a:lnSpc>
                <a:spcPts val="7040"/>
              </a:lnSpc>
            </a:pPr>
            <a:r>
              <a:rPr lang="en-US" sz="6400">
                <a:solidFill>
                  <a:srgbClr val="3B3B3B"/>
                </a:solidFill>
                <a:latin typeface="HK Grotesk Bold Bold"/>
              </a:rPr>
              <a:t>Design Obfuscation</a:t>
            </a:r>
          </a:p>
        </p:txBody>
      </p:sp>
      <p:sp>
        <p:nvSpPr>
          <p:cNvPr id="7" name="TextBox 7"/>
          <p:cNvSpPr txBox="1"/>
          <p:nvPr/>
        </p:nvSpPr>
        <p:spPr>
          <a:xfrm>
            <a:off x="558195" y="2918114"/>
            <a:ext cx="2337406" cy="479598"/>
          </a:xfrm>
          <a:prstGeom prst="rect">
            <a:avLst/>
          </a:prstGeom>
        </p:spPr>
        <p:txBody>
          <a:bodyPr wrap="square" lIns="0" tIns="0" rIns="0" bIns="0" rtlCol="0" anchor="t">
            <a:spAutoFit/>
          </a:bodyPr>
          <a:lstStyle/>
          <a:p>
            <a:pPr>
              <a:lnSpc>
                <a:spcPts val="3919"/>
              </a:lnSpc>
            </a:pPr>
            <a:r>
              <a:rPr lang="en-US" sz="2800" dirty="0">
                <a:solidFill>
                  <a:srgbClr val="3B3B3B"/>
                </a:solidFill>
                <a:latin typeface="HK Grotesk Medium Bold"/>
              </a:rPr>
              <a:t>Hidden Class</a:t>
            </a:r>
          </a:p>
        </p:txBody>
      </p:sp>
      <p:sp>
        <p:nvSpPr>
          <p:cNvPr id="8" name="TextBox 8"/>
          <p:cNvSpPr txBox="1"/>
          <p:nvPr/>
        </p:nvSpPr>
        <p:spPr>
          <a:xfrm>
            <a:off x="3728902" y="2317864"/>
            <a:ext cx="3261315" cy="479598"/>
          </a:xfrm>
          <a:prstGeom prst="rect">
            <a:avLst/>
          </a:prstGeom>
        </p:spPr>
        <p:txBody>
          <a:bodyPr lIns="0" tIns="0" rIns="0" bIns="0" rtlCol="0" anchor="t">
            <a:spAutoFit/>
          </a:bodyPr>
          <a:lstStyle/>
          <a:p>
            <a:pPr>
              <a:lnSpc>
                <a:spcPts val="3919"/>
              </a:lnSpc>
            </a:pPr>
            <a:r>
              <a:rPr lang="en-US" sz="2800" dirty="0">
                <a:solidFill>
                  <a:srgbClr val="3B3B3B"/>
                </a:solidFill>
                <a:latin typeface="HK Grotesk Medium Bold"/>
              </a:rPr>
              <a:t>Split Class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38200" y="4765738"/>
            <a:ext cx="7738472" cy="894086"/>
          </a:xfrm>
          <a:prstGeom prst="rect">
            <a:avLst/>
          </a:prstGeom>
        </p:spPr>
      </p:pic>
      <p:pic>
        <p:nvPicPr>
          <p:cNvPr id="3" name="Picture 3"/>
          <p:cNvPicPr>
            <a:picLocks noChangeAspect="1"/>
          </p:cNvPicPr>
          <p:nvPr/>
        </p:nvPicPr>
        <p:blipFill>
          <a:blip r:embed="rId3"/>
          <a:srcRect/>
          <a:stretch>
            <a:fillRect/>
          </a:stretch>
        </p:blipFill>
        <p:spPr>
          <a:xfrm>
            <a:off x="812800" y="6544653"/>
            <a:ext cx="8123534" cy="668706"/>
          </a:xfrm>
          <a:prstGeom prst="rect">
            <a:avLst/>
          </a:prstGeom>
        </p:spPr>
      </p:pic>
      <p:pic>
        <p:nvPicPr>
          <p:cNvPr id="4" name="Picture 4"/>
          <p:cNvPicPr>
            <a:picLocks noChangeAspect="1"/>
          </p:cNvPicPr>
          <p:nvPr/>
        </p:nvPicPr>
        <p:blipFill>
          <a:blip r:embed="rId4"/>
          <a:srcRect/>
          <a:stretch>
            <a:fillRect/>
          </a:stretch>
        </p:blipFill>
        <p:spPr>
          <a:xfrm>
            <a:off x="9734521" y="5517112"/>
            <a:ext cx="7586674" cy="1027541"/>
          </a:xfrm>
          <a:prstGeom prst="rect">
            <a:avLst/>
          </a:prstGeom>
        </p:spPr>
      </p:pic>
      <p:sp>
        <p:nvSpPr>
          <p:cNvPr id="5" name="TextBox 5"/>
          <p:cNvSpPr txBox="1"/>
          <p:nvPr/>
        </p:nvSpPr>
        <p:spPr>
          <a:xfrm>
            <a:off x="1028700" y="1085850"/>
            <a:ext cx="9780749" cy="916016"/>
          </a:xfrm>
          <a:prstGeom prst="rect">
            <a:avLst/>
          </a:prstGeom>
        </p:spPr>
        <p:txBody>
          <a:bodyPr lIns="0" tIns="0" rIns="0" bIns="0" rtlCol="0" anchor="t">
            <a:spAutoFit/>
          </a:bodyPr>
          <a:lstStyle/>
          <a:p>
            <a:pPr>
              <a:lnSpc>
                <a:spcPts val="7040"/>
              </a:lnSpc>
            </a:pPr>
            <a:r>
              <a:rPr lang="en-US" sz="6400">
                <a:solidFill>
                  <a:srgbClr val="3B3B3B"/>
                </a:solidFill>
                <a:latin typeface="HK Grotesk Bold Bold"/>
              </a:rPr>
              <a:t>Design Obfuscation</a:t>
            </a:r>
          </a:p>
        </p:txBody>
      </p:sp>
      <p:sp>
        <p:nvSpPr>
          <p:cNvPr id="7" name="TextBox 7"/>
          <p:cNvSpPr txBox="1"/>
          <p:nvPr/>
        </p:nvSpPr>
        <p:spPr>
          <a:xfrm>
            <a:off x="812800" y="2977344"/>
            <a:ext cx="9864587" cy="406458"/>
          </a:xfrm>
          <a:prstGeom prst="rect">
            <a:avLst/>
          </a:prstGeom>
        </p:spPr>
        <p:txBody>
          <a:bodyPr wrap="square" lIns="0" tIns="0" rIns="0" bIns="0" rtlCol="0" anchor="t">
            <a:spAutoFit/>
          </a:bodyPr>
          <a:lstStyle/>
          <a:p>
            <a:pPr algn="ctr">
              <a:lnSpc>
                <a:spcPts val="3359"/>
              </a:lnSpc>
            </a:pPr>
            <a:r>
              <a:rPr lang="en-US" sz="2399" dirty="0">
                <a:solidFill>
                  <a:srgbClr val="000000"/>
                </a:solidFill>
                <a:latin typeface="Open Sans Light"/>
              </a:rPr>
              <a:t>You may ask why the function name is plaintext without obfuscation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8700" y="1085850"/>
            <a:ext cx="9780749" cy="916016"/>
          </a:xfrm>
          <a:prstGeom prst="rect">
            <a:avLst/>
          </a:prstGeom>
        </p:spPr>
        <p:txBody>
          <a:bodyPr lIns="0" tIns="0" rIns="0" bIns="0" rtlCol="0" anchor="t">
            <a:spAutoFit/>
          </a:bodyPr>
          <a:lstStyle/>
          <a:p>
            <a:pPr>
              <a:lnSpc>
                <a:spcPts val="7040"/>
              </a:lnSpc>
            </a:pPr>
            <a:r>
              <a:rPr lang="en-US" sz="6400" dirty="0">
                <a:solidFill>
                  <a:srgbClr val="3B3B3B"/>
                </a:solidFill>
                <a:latin typeface="HK Grotesk Bold Bold"/>
              </a:rPr>
              <a:t>Data Obfuscation</a:t>
            </a:r>
          </a:p>
        </p:txBody>
      </p:sp>
      <p:pic>
        <p:nvPicPr>
          <p:cNvPr id="8" name="图片 7" descr="文本&#10;&#10;描述已自动生成">
            <a:extLst>
              <a:ext uri="{FF2B5EF4-FFF2-40B4-BE49-F238E27FC236}">
                <a16:creationId xmlns:a16="http://schemas.microsoft.com/office/drawing/2014/main" id="{CB58F6A8-337E-4F9B-9768-9459C04C9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224213"/>
            <a:ext cx="11068707" cy="2369158"/>
          </a:xfrm>
          <a:prstGeom prst="rect">
            <a:avLst/>
          </a:prstGeom>
        </p:spPr>
      </p:pic>
      <p:pic>
        <p:nvPicPr>
          <p:cNvPr id="10" name="图片 9" descr="文本&#10;&#10;描述已自动生成">
            <a:extLst>
              <a:ext uri="{FF2B5EF4-FFF2-40B4-BE49-F238E27FC236}">
                <a16:creationId xmlns:a16="http://schemas.microsoft.com/office/drawing/2014/main" id="{D2D11196-9D98-4E4C-8DFC-0C6B85490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797930"/>
            <a:ext cx="12629327" cy="2052058"/>
          </a:xfrm>
          <a:prstGeom prst="rect">
            <a:avLst/>
          </a:prstGeom>
        </p:spPr>
      </p:pic>
      <p:pic>
        <p:nvPicPr>
          <p:cNvPr id="12" name="图片 11" descr="图片包含 文本&#10;&#10;描述已自动生成">
            <a:extLst>
              <a:ext uri="{FF2B5EF4-FFF2-40B4-BE49-F238E27FC236}">
                <a16:creationId xmlns:a16="http://schemas.microsoft.com/office/drawing/2014/main" id="{165D2BAD-7890-4AC0-BA27-5974D1FD9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7120840"/>
            <a:ext cx="10861128" cy="2525212"/>
          </a:xfrm>
          <a:prstGeom prst="rect">
            <a:avLst/>
          </a:prstGeom>
        </p:spPr>
      </p:pic>
      <p:sp>
        <p:nvSpPr>
          <p:cNvPr id="13" name="矩形 12">
            <a:extLst>
              <a:ext uri="{FF2B5EF4-FFF2-40B4-BE49-F238E27FC236}">
                <a16:creationId xmlns:a16="http://schemas.microsoft.com/office/drawing/2014/main" id="{4186BD38-C911-43D7-ADCD-2D1E1624BF34}"/>
              </a:ext>
            </a:extLst>
          </p:cNvPr>
          <p:cNvSpPr/>
          <p:nvPr/>
        </p:nvSpPr>
        <p:spPr>
          <a:xfrm>
            <a:off x="1028700" y="2705100"/>
            <a:ext cx="3086100" cy="523220"/>
          </a:xfrm>
          <a:prstGeom prst="rect">
            <a:avLst/>
          </a:prstGeom>
        </p:spPr>
        <p:txBody>
          <a:bodyPr wrap="square">
            <a:spAutoFit/>
          </a:bodyPr>
          <a:lstStyle/>
          <a:p>
            <a:r>
              <a:rPr lang="en-US" altLang="zh-CN" sz="2800" dirty="0">
                <a:latin typeface="HK Grotesk Medium Bold" panose="020B0604020202020204" charset="0"/>
              </a:rPr>
              <a:t>Encrypt Data</a:t>
            </a:r>
            <a:endParaRPr lang="zh-CN" altLang="en-US" sz="2800" dirty="0">
              <a:latin typeface="HK Grotesk Medium Bold" panose="020B0604020202020204" charset="0"/>
            </a:endParaRPr>
          </a:p>
        </p:txBody>
      </p:sp>
    </p:spTree>
    <p:extLst>
      <p:ext uri="{BB962C8B-B14F-4D97-AF65-F5344CB8AC3E}">
        <p14:creationId xmlns:p14="http://schemas.microsoft.com/office/powerpoint/2010/main" val="56886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8700" y="1085850"/>
            <a:ext cx="9780749" cy="916016"/>
          </a:xfrm>
          <a:prstGeom prst="rect">
            <a:avLst/>
          </a:prstGeom>
        </p:spPr>
        <p:txBody>
          <a:bodyPr lIns="0" tIns="0" rIns="0" bIns="0" rtlCol="0" anchor="t">
            <a:spAutoFit/>
          </a:bodyPr>
          <a:lstStyle/>
          <a:p>
            <a:pPr>
              <a:lnSpc>
                <a:spcPts val="7040"/>
              </a:lnSpc>
            </a:pPr>
            <a:r>
              <a:rPr lang="en-US" sz="6400" dirty="0">
                <a:solidFill>
                  <a:srgbClr val="3B3B3B"/>
                </a:solidFill>
                <a:latin typeface="HK Grotesk Bold Bold"/>
              </a:rPr>
              <a:t>Data Obfuscation</a:t>
            </a:r>
          </a:p>
        </p:txBody>
      </p:sp>
      <p:sp>
        <p:nvSpPr>
          <p:cNvPr id="13" name="矩形 12">
            <a:extLst>
              <a:ext uri="{FF2B5EF4-FFF2-40B4-BE49-F238E27FC236}">
                <a16:creationId xmlns:a16="http://schemas.microsoft.com/office/drawing/2014/main" id="{4186BD38-C911-43D7-ADCD-2D1E1624BF34}"/>
              </a:ext>
            </a:extLst>
          </p:cNvPr>
          <p:cNvSpPr/>
          <p:nvPr/>
        </p:nvSpPr>
        <p:spPr>
          <a:xfrm>
            <a:off x="1028700" y="2705100"/>
            <a:ext cx="3543300" cy="523220"/>
          </a:xfrm>
          <a:prstGeom prst="rect">
            <a:avLst/>
          </a:prstGeom>
        </p:spPr>
        <p:txBody>
          <a:bodyPr wrap="square">
            <a:spAutoFit/>
          </a:bodyPr>
          <a:lstStyle/>
          <a:p>
            <a:r>
              <a:rPr lang="en-US" altLang="zh-CN" sz="2800" dirty="0">
                <a:latin typeface="HK Grotesk Medium Bold" panose="020B0604020202020204" charset="0"/>
              </a:rPr>
              <a:t>Variable Splitting</a:t>
            </a:r>
            <a:endParaRPr lang="zh-CN" altLang="en-US" sz="2800" dirty="0">
              <a:latin typeface="HK Grotesk Medium Bold" panose="020B0604020202020204" charset="0"/>
            </a:endParaRPr>
          </a:p>
        </p:txBody>
      </p:sp>
      <p:pic>
        <p:nvPicPr>
          <p:cNvPr id="2" name="图片 1">
            <a:extLst>
              <a:ext uri="{FF2B5EF4-FFF2-40B4-BE49-F238E27FC236}">
                <a16:creationId xmlns:a16="http://schemas.microsoft.com/office/drawing/2014/main" id="{65515D91-F710-4150-9634-C7F074285A8F}"/>
              </a:ext>
            </a:extLst>
          </p:cNvPr>
          <p:cNvPicPr>
            <a:picLocks noChangeAspect="1"/>
          </p:cNvPicPr>
          <p:nvPr/>
        </p:nvPicPr>
        <p:blipFill>
          <a:blip r:embed="rId2"/>
          <a:stretch>
            <a:fillRect/>
          </a:stretch>
        </p:blipFill>
        <p:spPr>
          <a:xfrm>
            <a:off x="1752600" y="4550236"/>
            <a:ext cx="15564409" cy="2662333"/>
          </a:xfrm>
          <a:prstGeom prst="rect">
            <a:avLst/>
          </a:prstGeom>
        </p:spPr>
      </p:pic>
    </p:spTree>
    <p:extLst>
      <p:ext uri="{BB962C8B-B14F-4D97-AF65-F5344CB8AC3E}">
        <p14:creationId xmlns:p14="http://schemas.microsoft.com/office/powerpoint/2010/main" val="4223794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38639" y="3007106"/>
            <a:ext cx="7705699" cy="500653"/>
          </a:xfrm>
          <a:prstGeom prst="rect">
            <a:avLst/>
          </a:prstGeom>
        </p:spPr>
      </p:pic>
      <p:pic>
        <p:nvPicPr>
          <p:cNvPr id="3" name="Picture 3"/>
          <p:cNvPicPr>
            <a:picLocks noChangeAspect="1"/>
          </p:cNvPicPr>
          <p:nvPr/>
        </p:nvPicPr>
        <p:blipFill>
          <a:blip r:embed="rId3"/>
          <a:srcRect/>
          <a:stretch>
            <a:fillRect/>
          </a:stretch>
        </p:blipFill>
        <p:spPr>
          <a:xfrm>
            <a:off x="10839266" y="3842118"/>
            <a:ext cx="6056041" cy="5275711"/>
          </a:xfrm>
          <a:prstGeom prst="rect">
            <a:avLst/>
          </a:prstGeom>
        </p:spPr>
      </p:pic>
      <p:pic>
        <p:nvPicPr>
          <p:cNvPr id="4" name="Picture 4"/>
          <p:cNvPicPr>
            <a:picLocks noChangeAspect="1"/>
          </p:cNvPicPr>
          <p:nvPr/>
        </p:nvPicPr>
        <p:blipFill>
          <a:blip r:embed="rId4"/>
          <a:srcRect/>
          <a:stretch>
            <a:fillRect/>
          </a:stretch>
        </p:blipFill>
        <p:spPr>
          <a:xfrm>
            <a:off x="1038639" y="3507759"/>
            <a:ext cx="7705699" cy="2065596"/>
          </a:xfrm>
          <a:prstGeom prst="rect">
            <a:avLst/>
          </a:prstGeom>
        </p:spPr>
      </p:pic>
      <p:sp>
        <p:nvSpPr>
          <p:cNvPr id="5" name="TextBox 5"/>
          <p:cNvSpPr txBox="1"/>
          <p:nvPr/>
        </p:nvSpPr>
        <p:spPr>
          <a:xfrm>
            <a:off x="1028700" y="1085850"/>
            <a:ext cx="9780749" cy="916016"/>
          </a:xfrm>
          <a:prstGeom prst="rect">
            <a:avLst/>
          </a:prstGeom>
        </p:spPr>
        <p:txBody>
          <a:bodyPr lIns="0" tIns="0" rIns="0" bIns="0" rtlCol="0" anchor="t">
            <a:spAutoFit/>
          </a:bodyPr>
          <a:lstStyle/>
          <a:p>
            <a:pPr>
              <a:lnSpc>
                <a:spcPts val="7040"/>
              </a:lnSpc>
            </a:pPr>
            <a:r>
              <a:rPr lang="en-US" sz="6400">
                <a:solidFill>
                  <a:srgbClr val="3B3B3B"/>
                </a:solidFill>
                <a:latin typeface="HK Grotesk Bold Bold"/>
              </a:rPr>
              <a:t>Control Obfuscation</a:t>
            </a:r>
          </a:p>
        </p:txBody>
      </p:sp>
      <p:sp>
        <p:nvSpPr>
          <p:cNvPr id="6" name="TextBox 6"/>
          <p:cNvSpPr txBox="1"/>
          <p:nvPr/>
        </p:nvSpPr>
        <p:spPr>
          <a:xfrm>
            <a:off x="1447799" y="2474876"/>
            <a:ext cx="5038907" cy="482761"/>
          </a:xfrm>
          <a:prstGeom prst="rect">
            <a:avLst/>
          </a:prstGeom>
        </p:spPr>
        <p:txBody>
          <a:bodyPr wrap="square" lIns="0" tIns="0" rIns="0" bIns="0" rtlCol="0" anchor="t">
            <a:spAutoFit/>
          </a:bodyPr>
          <a:lstStyle/>
          <a:p>
            <a:pPr>
              <a:lnSpc>
                <a:spcPts val="3919"/>
              </a:lnSpc>
            </a:pPr>
            <a:r>
              <a:rPr lang="en-US" altLang="zh-CN" sz="2800" dirty="0">
                <a:latin typeface="HK Grotesk Medium Bold" panose="020B0604020202020204" charset="0"/>
              </a:rPr>
              <a:t>Add Opaque Predicates</a:t>
            </a:r>
            <a:r>
              <a:rPr lang="en-US" altLang="zh-CN" dirty="0"/>
              <a:t>.</a:t>
            </a:r>
            <a:endParaRPr lang="en-US" sz="2800" dirty="0">
              <a:solidFill>
                <a:srgbClr val="3B3B3B"/>
              </a:solidFill>
              <a:latin typeface="HK Grotesk Medium Bold"/>
            </a:endParaRPr>
          </a:p>
        </p:txBody>
      </p:sp>
      <p:pic>
        <p:nvPicPr>
          <p:cNvPr id="7" name="图片 6">
            <a:extLst>
              <a:ext uri="{FF2B5EF4-FFF2-40B4-BE49-F238E27FC236}">
                <a16:creationId xmlns:a16="http://schemas.microsoft.com/office/drawing/2014/main" id="{C5B77F69-08FB-4DB1-9859-A51710349ACC}"/>
              </a:ext>
            </a:extLst>
          </p:cNvPr>
          <p:cNvPicPr>
            <a:picLocks noChangeAspect="1"/>
          </p:cNvPicPr>
          <p:nvPr/>
        </p:nvPicPr>
        <p:blipFill>
          <a:blip r:embed="rId5"/>
          <a:stretch>
            <a:fillRect/>
          </a:stretch>
        </p:blipFill>
        <p:spPr>
          <a:xfrm>
            <a:off x="3876493" y="6145614"/>
            <a:ext cx="2610214" cy="29722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28700" y="904875"/>
            <a:ext cx="6549623" cy="1111651"/>
          </a:xfrm>
          <a:prstGeom prst="rect">
            <a:avLst/>
          </a:prstGeom>
        </p:spPr>
        <p:txBody>
          <a:bodyPr lIns="0" tIns="0" rIns="0" bIns="0" rtlCol="0" anchor="t">
            <a:spAutoFit/>
          </a:bodyPr>
          <a:lstStyle/>
          <a:p>
            <a:pPr>
              <a:lnSpc>
                <a:spcPts val="8960"/>
              </a:lnSpc>
            </a:pPr>
            <a:r>
              <a:rPr lang="en-US" sz="6400" dirty="0">
                <a:solidFill>
                  <a:srgbClr val="3B3B3B"/>
                </a:solidFill>
                <a:latin typeface="HK Grotesk Bold"/>
              </a:rPr>
              <a:t>Evaluation</a:t>
            </a:r>
          </a:p>
        </p:txBody>
      </p:sp>
      <p:sp>
        <p:nvSpPr>
          <p:cNvPr id="3" name="TextBox 3"/>
          <p:cNvSpPr txBox="1"/>
          <p:nvPr/>
        </p:nvSpPr>
        <p:spPr>
          <a:xfrm>
            <a:off x="1308589" y="2333499"/>
            <a:ext cx="6585961" cy="616874"/>
          </a:xfrm>
          <a:prstGeom prst="rect">
            <a:avLst/>
          </a:prstGeom>
        </p:spPr>
        <p:txBody>
          <a:bodyPr lIns="0" tIns="0" rIns="0" bIns="0" rtlCol="0" anchor="t">
            <a:spAutoFit/>
          </a:bodyPr>
          <a:lstStyle/>
          <a:p>
            <a:pPr>
              <a:lnSpc>
                <a:spcPts val="5040"/>
              </a:lnSpc>
            </a:pPr>
            <a:r>
              <a:rPr lang="en-US" sz="3600" dirty="0">
                <a:solidFill>
                  <a:srgbClr val="3B3B3B"/>
                </a:solidFill>
                <a:latin typeface="HK Grotesk Bold"/>
              </a:rPr>
              <a:t>Performance</a:t>
            </a:r>
          </a:p>
        </p:txBody>
      </p:sp>
      <p:sp>
        <p:nvSpPr>
          <p:cNvPr id="4" name="TextBox 4"/>
          <p:cNvSpPr txBox="1"/>
          <p:nvPr/>
        </p:nvSpPr>
        <p:spPr>
          <a:xfrm>
            <a:off x="1308589" y="3087140"/>
            <a:ext cx="13882655" cy="2219134"/>
          </a:xfrm>
          <a:prstGeom prst="rect">
            <a:avLst/>
          </a:prstGeom>
        </p:spPr>
        <p:txBody>
          <a:bodyPr lIns="0" tIns="0" rIns="0" bIns="0" rtlCol="0" anchor="t">
            <a:spAutoFit/>
          </a:bodyPr>
          <a:lstStyle/>
          <a:p>
            <a:pPr marL="453390" lvl="1" indent="-226695">
              <a:lnSpc>
                <a:spcPts val="2940"/>
              </a:lnSpc>
              <a:buFont typeface="Arial"/>
              <a:buChar char="•"/>
            </a:pPr>
            <a:r>
              <a:rPr lang="en-NZ" sz="2100" dirty="0">
                <a:solidFill>
                  <a:srgbClr val="3B3B3B"/>
                </a:solidFill>
                <a:latin typeface="HK Grotesk Light"/>
              </a:rPr>
              <a:t>On average there are around 20ms to 40ms differences between Gradle build and installation time. </a:t>
            </a:r>
          </a:p>
          <a:p>
            <a:pPr marL="453390" lvl="1" indent="-226695">
              <a:lnSpc>
                <a:spcPts val="2940"/>
              </a:lnSpc>
              <a:buFont typeface="Arial"/>
              <a:buChar char="•"/>
            </a:pPr>
            <a:r>
              <a:rPr lang="en-NZ" sz="2100" dirty="0">
                <a:solidFill>
                  <a:srgbClr val="3B3B3B"/>
                </a:solidFill>
                <a:latin typeface="HK Grotesk Light"/>
              </a:rPr>
              <a:t>The obfuscated application generally has a longer execution time because renaming variable or obfuscated information requires time. </a:t>
            </a:r>
          </a:p>
          <a:p>
            <a:pPr marL="453390" lvl="1" indent="-226695">
              <a:lnSpc>
                <a:spcPts val="2940"/>
              </a:lnSpc>
              <a:buFont typeface="Arial"/>
              <a:buChar char="•"/>
            </a:pPr>
            <a:r>
              <a:rPr lang="en-NZ" sz="2100" dirty="0">
                <a:solidFill>
                  <a:srgbClr val="3B3B3B"/>
                </a:solidFill>
                <a:latin typeface="HK Grotesk Light"/>
              </a:rPr>
              <a:t>Some obfuscation techniques only have little impact on performance, it may even reduce the file size. </a:t>
            </a:r>
          </a:p>
          <a:p>
            <a:pPr marL="453390" lvl="1" indent="-226695">
              <a:lnSpc>
                <a:spcPts val="2940"/>
              </a:lnSpc>
              <a:buFont typeface="Arial"/>
              <a:buChar char="•"/>
            </a:pPr>
            <a:r>
              <a:rPr lang="en-NZ" sz="2100" dirty="0">
                <a:solidFill>
                  <a:srgbClr val="3B3B3B"/>
                </a:solidFill>
                <a:latin typeface="HK Grotesk Light"/>
              </a:rPr>
              <a:t>Classes split, merge or reordering could potentially impact the execution order of the program, however as shown in the time comparison, it is minimal.</a:t>
            </a:r>
            <a:endParaRPr lang="en-US" sz="2100" dirty="0">
              <a:solidFill>
                <a:srgbClr val="3B3B3B"/>
              </a:solidFill>
              <a:latin typeface="HK Grotesk Light"/>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80230" y="1028700"/>
            <a:ext cx="179070" cy="179070"/>
          </a:xfrm>
          <a:prstGeom prst="rect">
            <a:avLst/>
          </a:prstGeom>
        </p:spPr>
      </p:pic>
      <p:sp>
        <p:nvSpPr>
          <p:cNvPr id="8" name="TextBox 8"/>
          <p:cNvSpPr txBox="1"/>
          <p:nvPr/>
        </p:nvSpPr>
        <p:spPr>
          <a:xfrm>
            <a:off x="1308589" y="6619951"/>
            <a:ext cx="13882655" cy="1475340"/>
          </a:xfrm>
          <a:prstGeom prst="rect">
            <a:avLst/>
          </a:prstGeom>
        </p:spPr>
        <p:txBody>
          <a:bodyPr lIns="0" tIns="0" rIns="0" bIns="0" rtlCol="0" anchor="t">
            <a:spAutoFit/>
          </a:bodyPr>
          <a:lstStyle/>
          <a:p>
            <a:pPr marL="453390" lvl="1" indent="-226695">
              <a:lnSpc>
                <a:spcPts val="2940"/>
              </a:lnSpc>
              <a:buFont typeface="Arial"/>
              <a:buChar char="•"/>
            </a:pPr>
            <a:r>
              <a:rPr lang="en-NZ" sz="2100" dirty="0">
                <a:solidFill>
                  <a:srgbClr val="3B3B3B"/>
                </a:solidFill>
                <a:latin typeface="HK Grotesk Light"/>
              </a:rPr>
              <a:t>Obscurement can greatly reduce the size of the application if the DEX file indexes a large number of classes, methods, and fields. </a:t>
            </a:r>
          </a:p>
          <a:p>
            <a:pPr marL="453390" lvl="1" indent="-226695">
              <a:lnSpc>
                <a:spcPts val="2940"/>
              </a:lnSpc>
              <a:buFont typeface="Arial"/>
              <a:buChar char="•"/>
            </a:pPr>
            <a:r>
              <a:rPr lang="en-NZ" sz="2100" dirty="0">
                <a:solidFill>
                  <a:srgbClr val="3B3B3B"/>
                </a:solidFill>
                <a:latin typeface="HK Grotesk Light"/>
              </a:rPr>
              <a:t>Our original application consists of 2.4MB, this is higher than the obfuscated application. </a:t>
            </a:r>
          </a:p>
          <a:p>
            <a:pPr marL="453390" lvl="1" indent="-226695">
              <a:lnSpc>
                <a:spcPts val="2940"/>
              </a:lnSpc>
              <a:buFont typeface="Arial"/>
              <a:buChar char="•"/>
            </a:pPr>
            <a:r>
              <a:rPr lang="en-US" altLang="zh-CN" sz="2100" dirty="0">
                <a:solidFill>
                  <a:srgbClr val="3B3B3B"/>
                </a:solidFill>
                <a:latin typeface="HK Grotesk Light"/>
              </a:rPr>
              <a:t>There </a:t>
            </a:r>
            <a:r>
              <a:rPr lang="en-NZ" sz="2100" dirty="0">
                <a:solidFill>
                  <a:srgbClr val="3B3B3B"/>
                </a:solidFill>
                <a:latin typeface="HK Grotesk Light"/>
              </a:rPr>
              <a:t>is a significant reduction in file size reduction.</a:t>
            </a:r>
            <a:endParaRPr lang="en-US" sz="2100" dirty="0">
              <a:solidFill>
                <a:srgbClr val="3B3B3B"/>
              </a:solidFill>
              <a:latin typeface="HK Grotesk Light"/>
            </a:endParaRPr>
          </a:p>
        </p:txBody>
      </p:sp>
      <p:sp>
        <p:nvSpPr>
          <p:cNvPr id="9" name="TextBox 9"/>
          <p:cNvSpPr txBox="1"/>
          <p:nvPr/>
        </p:nvSpPr>
        <p:spPr>
          <a:xfrm>
            <a:off x="1308589" y="5829300"/>
            <a:ext cx="6585961" cy="616874"/>
          </a:xfrm>
          <a:prstGeom prst="rect">
            <a:avLst/>
          </a:prstGeom>
        </p:spPr>
        <p:txBody>
          <a:bodyPr lIns="0" tIns="0" rIns="0" bIns="0" rtlCol="0" anchor="t">
            <a:spAutoFit/>
          </a:bodyPr>
          <a:lstStyle/>
          <a:p>
            <a:pPr>
              <a:lnSpc>
                <a:spcPts val="5040"/>
              </a:lnSpc>
            </a:pPr>
            <a:r>
              <a:rPr lang="en-US" sz="3600" dirty="0">
                <a:solidFill>
                  <a:srgbClr val="3B3B3B"/>
                </a:solidFill>
                <a:latin typeface="HK Grotesk Bold"/>
              </a:rPr>
              <a:t>Size</a:t>
            </a:r>
          </a:p>
        </p:txBody>
      </p:sp>
    </p:spTree>
    <p:extLst>
      <p:ext uri="{BB962C8B-B14F-4D97-AF65-F5344CB8AC3E}">
        <p14:creationId xmlns:p14="http://schemas.microsoft.com/office/powerpoint/2010/main" val="156963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250962" y="1817370"/>
            <a:ext cx="6997749" cy="916016"/>
          </a:xfrm>
          <a:prstGeom prst="rect">
            <a:avLst/>
          </a:prstGeom>
        </p:spPr>
        <p:txBody>
          <a:bodyPr lIns="0" tIns="0" rIns="0" bIns="0" rtlCol="0" anchor="t">
            <a:spAutoFit/>
          </a:bodyPr>
          <a:lstStyle/>
          <a:p>
            <a:pPr>
              <a:lnSpc>
                <a:spcPts val="7040"/>
              </a:lnSpc>
            </a:pPr>
            <a:r>
              <a:rPr lang="en-US" sz="6400">
                <a:solidFill>
                  <a:srgbClr val="000000"/>
                </a:solidFill>
                <a:latin typeface="HK Grotesk Bold Bold"/>
              </a:rPr>
              <a:t>Introduction</a:t>
            </a:r>
          </a:p>
        </p:txBody>
      </p:sp>
      <p:grpSp>
        <p:nvGrpSpPr>
          <p:cNvPr id="3" name="Group 3"/>
          <p:cNvGrpSpPr/>
          <p:nvPr/>
        </p:nvGrpSpPr>
        <p:grpSpPr>
          <a:xfrm>
            <a:off x="1677533" y="4259879"/>
            <a:ext cx="4230470" cy="5495281"/>
            <a:chOff x="0" y="0"/>
            <a:chExt cx="5640627" cy="7327041"/>
          </a:xfrm>
        </p:grpSpPr>
        <p:sp>
          <p:nvSpPr>
            <p:cNvPr id="4" name="TextBox 4"/>
            <p:cNvSpPr txBox="1"/>
            <p:nvPr/>
          </p:nvSpPr>
          <p:spPr>
            <a:xfrm>
              <a:off x="0" y="933923"/>
              <a:ext cx="5640627" cy="6393118"/>
            </a:xfrm>
            <a:prstGeom prst="rect">
              <a:avLst/>
            </a:prstGeom>
          </p:spPr>
          <p:txBody>
            <a:bodyPr lIns="0" tIns="0" rIns="0" bIns="0" rtlCol="0" anchor="t">
              <a:spAutoFit/>
            </a:bodyPr>
            <a:lstStyle/>
            <a:p>
              <a:pPr marL="388620" lvl="1" indent="-194310">
                <a:lnSpc>
                  <a:spcPts val="2160"/>
                </a:lnSpc>
                <a:buFont typeface="Arial"/>
                <a:buChar char="•"/>
              </a:pPr>
              <a:r>
                <a:rPr lang="en-US" sz="1800" dirty="0">
                  <a:solidFill>
                    <a:srgbClr val="000000"/>
                  </a:solidFill>
                  <a:latin typeface="HK Grotesk Light"/>
                </a:rPr>
                <a:t>In the Development Phase, we developed a simple timer Android application using Java. </a:t>
              </a:r>
            </a:p>
            <a:p>
              <a:pPr>
                <a:lnSpc>
                  <a:spcPts val="2160"/>
                </a:lnSpc>
              </a:pPr>
              <a:endParaRPr lang="en-US" sz="1800" dirty="0">
                <a:solidFill>
                  <a:srgbClr val="000000"/>
                </a:solidFill>
                <a:latin typeface="HK Grotesk Light"/>
              </a:endParaRPr>
            </a:p>
            <a:p>
              <a:pPr marL="388620" lvl="1" indent="-194310">
                <a:lnSpc>
                  <a:spcPts val="2160"/>
                </a:lnSpc>
                <a:buFont typeface="Arial"/>
                <a:buChar char="•"/>
              </a:pPr>
              <a:r>
                <a:rPr lang="en-US" sz="1800" dirty="0">
                  <a:solidFill>
                    <a:srgbClr val="000000"/>
                  </a:solidFill>
                  <a:latin typeface="HK Grotesk Light"/>
                </a:rPr>
                <a:t>The application achieved simple statistical functions that users can easily record each learning session and store in the history.</a:t>
              </a:r>
            </a:p>
            <a:p>
              <a:pPr>
                <a:lnSpc>
                  <a:spcPts val="2160"/>
                </a:lnSpc>
              </a:pPr>
              <a:endParaRPr lang="en-US" sz="1800" dirty="0">
                <a:solidFill>
                  <a:srgbClr val="000000"/>
                </a:solidFill>
                <a:latin typeface="HK Grotesk Light"/>
              </a:endParaRPr>
            </a:p>
            <a:p>
              <a:pPr marL="388620" lvl="1" indent="-194310">
                <a:lnSpc>
                  <a:spcPts val="2160"/>
                </a:lnSpc>
                <a:buFont typeface="Arial"/>
                <a:buChar char="•"/>
              </a:pPr>
              <a:r>
                <a:rPr lang="en-US" sz="1800" dirty="0">
                  <a:solidFill>
                    <a:srgbClr val="000000"/>
                  </a:solidFill>
                  <a:latin typeface="HK Grotesk Light"/>
                </a:rPr>
                <a:t>In the challenge phase, we identify the specific data and control flow obfuscation used in the code. </a:t>
              </a:r>
            </a:p>
            <a:p>
              <a:pPr>
                <a:lnSpc>
                  <a:spcPts val="2160"/>
                </a:lnSpc>
              </a:pPr>
              <a:endParaRPr lang="en-US" sz="1800" dirty="0">
                <a:solidFill>
                  <a:srgbClr val="000000"/>
                </a:solidFill>
                <a:latin typeface="HK Grotesk Light"/>
              </a:endParaRPr>
            </a:p>
            <a:p>
              <a:pPr marL="388620" lvl="1" indent="-194310">
                <a:lnSpc>
                  <a:spcPts val="2160"/>
                </a:lnSpc>
                <a:buFont typeface="Arial"/>
                <a:buChar char="•"/>
              </a:pPr>
              <a:r>
                <a:rPr lang="en-NZ" dirty="0">
                  <a:solidFill>
                    <a:srgbClr val="000000"/>
                  </a:solidFill>
                  <a:latin typeface="HK Grotesk Light"/>
                </a:rPr>
                <a:t>W</a:t>
              </a:r>
              <a:r>
                <a:rPr lang="en-NZ" sz="1800" dirty="0">
                  <a:solidFill>
                    <a:srgbClr val="000000"/>
                  </a:solidFill>
                  <a:latin typeface="HK Grotesk Light"/>
                </a:rPr>
                <a:t>e use series of existing research to help us better understand the code obfuscation, and found two tools to apply to our obfuscation work</a:t>
              </a:r>
              <a:endParaRPr lang="en-US" sz="1800" dirty="0">
                <a:solidFill>
                  <a:srgbClr val="000000"/>
                </a:solidFill>
                <a:latin typeface="HK Grotesk Light"/>
              </a:endParaRPr>
            </a:p>
          </p:txBody>
        </p:sp>
        <p:sp>
          <p:nvSpPr>
            <p:cNvPr id="5" name="TextBox 5"/>
            <p:cNvSpPr txBox="1"/>
            <p:nvPr/>
          </p:nvSpPr>
          <p:spPr>
            <a:xfrm>
              <a:off x="0" y="0"/>
              <a:ext cx="5640627" cy="565727"/>
            </a:xfrm>
            <a:prstGeom prst="rect">
              <a:avLst/>
            </a:prstGeom>
          </p:spPr>
          <p:txBody>
            <a:bodyPr lIns="0" tIns="0" rIns="0" bIns="0" rtlCol="0" anchor="t">
              <a:spAutoFit/>
            </a:bodyPr>
            <a:lstStyle/>
            <a:p>
              <a:pPr>
                <a:lnSpc>
                  <a:spcPts val="3360"/>
                </a:lnSpc>
              </a:pPr>
              <a:r>
                <a:rPr lang="en-US" sz="2800">
                  <a:solidFill>
                    <a:srgbClr val="000000"/>
                  </a:solidFill>
                  <a:latin typeface="HK Grotesk Bold"/>
                </a:rPr>
                <a:t>Context</a:t>
              </a:r>
            </a:p>
          </p:txBody>
        </p:sp>
      </p:grpSp>
      <p:grpSp>
        <p:nvGrpSpPr>
          <p:cNvPr id="6" name="Group 6"/>
          <p:cNvGrpSpPr/>
          <p:nvPr/>
        </p:nvGrpSpPr>
        <p:grpSpPr>
          <a:xfrm>
            <a:off x="6774479" y="4250354"/>
            <a:ext cx="4070450" cy="4931024"/>
            <a:chOff x="0" y="0"/>
            <a:chExt cx="5427267" cy="6574699"/>
          </a:xfrm>
        </p:grpSpPr>
        <p:sp>
          <p:nvSpPr>
            <p:cNvPr id="7" name="TextBox 7"/>
            <p:cNvSpPr txBox="1"/>
            <p:nvPr/>
          </p:nvSpPr>
          <p:spPr>
            <a:xfrm>
              <a:off x="0" y="933923"/>
              <a:ext cx="5427267" cy="5640776"/>
            </a:xfrm>
            <a:prstGeom prst="rect">
              <a:avLst/>
            </a:prstGeom>
          </p:spPr>
          <p:txBody>
            <a:bodyPr lIns="0" tIns="0" rIns="0" bIns="0" rtlCol="0" anchor="t">
              <a:spAutoFit/>
            </a:bodyPr>
            <a:lstStyle/>
            <a:p>
              <a:pPr marL="388620" lvl="1" indent="-194310">
                <a:lnSpc>
                  <a:spcPts val="2160"/>
                </a:lnSpc>
                <a:buFont typeface="Arial"/>
                <a:buChar char="•"/>
              </a:pPr>
              <a:r>
                <a:rPr lang="en-US" sz="1800" dirty="0">
                  <a:solidFill>
                    <a:srgbClr val="000000"/>
                  </a:solidFill>
                  <a:latin typeface="HK Grotesk Light"/>
                </a:rPr>
                <a:t>After we carried out manual obfuscation and </a:t>
              </a:r>
              <a:r>
                <a:rPr lang="en-US" dirty="0">
                  <a:solidFill>
                    <a:srgbClr val="000000"/>
                  </a:solidFill>
                  <a:latin typeface="HK Grotesk Light"/>
                </a:rPr>
                <a:t>we try to </a:t>
              </a:r>
              <a:r>
                <a:rPr lang="en-US" sz="1800" dirty="0">
                  <a:solidFill>
                    <a:srgbClr val="000000"/>
                  </a:solidFill>
                  <a:latin typeface="HK Grotesk Light"/>
                </a:rPr>
                <a:t>obfuscate the program further with our  auto obfuscation strategy. </a:t>
              </a:r>
            </a:p>
            <a:p>
              <a:pPr>
                <a:lnSpc>
                  <a:spcPts val="2160"/>
                </a:lnSpc>
              </a:pPr>
              <a:endParaRPr lang="en-US" sz="1800" dirty="0">
                <a:solidFill>
                  <a:srgbClr val="000000"/>
                </a:solidFill>
                <a:latin typeface="HK Grotesk Light"/>
              </a:endParaRPr>
            </a:p>
            <a:p>
              <a:pPr marL="388620" lvl="1" indent="-194310">
                <a:lnSpc>
                  <a:spcPts val="2160"/>
                </a:lnSpc>
                <a:buFont typeface="Arial"/>
                <a:buChar char="•"/>
              </a:pPr>
              <a:r>
                <a:rPr lang="en-US" sz="1800" dirty="0">
                  <a:solidFill>
                    <a:srgbClr val="000000"/>
                  </a:solidFill>
                  <a:latin typeface="HK Grotesk Light"/>
                </a:rPr>
                <a:t>We obfuscate in four main categories: </a:t>
              </a:r>
            </a:p>
            <a:p>
              <a:pPr marL="777240" lvl="2" indent="-259080">
                <a:lnSpc>
                  <a:spcPts val="2160"/>
                </a:lnSpc>
                <a:buFont typeface="Arial"/>
                <a:buChar char="⚬"/>
              </a:pPr>
              <a:r>
                <a:rPr lang="en-US" sz="1800" dirty="0">
                  <a:solidFill>
                    <a:srgbClr val="000000"/>
                  </a:solidFill>
                  <a:latin typeface="HK Grotesk Light"/>
                </a:rPr>
                <a:t>layout obfuscation</a:t>
              </a:r>
            </a:p>
            <a:p>
              <a:pPr marL="777240" lvl="2" indent="-259080">
                <a:lnSpc>
                  <a:spcPts val="2160"/>
                </a:lnSpc>
                <a:buFont typeface="Arial"/>
                <a:buChar char="⚬"/>
              </a:pPr>
              <a:r>
                <a:rPr lang="en-US" sz="1800" dirty="0">
                  <a:solidFill>
                    <a:srgbClr val="000000"/>
                  </a:solidFill>
                  <a:latin typeface="HK Grotesk Light"/>
                </a:rPr>
                <a:t>design obfuscation</a:t>
              </a:r>
            </a:p>
            <a:p>
              <a:pPr marL="777240" lvl="2" indent="-259080">
                <a:lnSpc>
                  <a:spcPts val="2160"/>
                </a:lnSpc>
                <a:buFont typeface="Arial"/>
                <a:buChar char="⚬"/>
              </a:pPr>
              <a:r>
                <a:rPr lang="en-US" sz="1800" dirty="0">
                  <a:solidFill>
                    <a:srgbClr val="000000"/>
                  </a:solidFill>
                  <a:latin typeface="HK Grotesk Light"/>
                </a:rPr>
                <a:t>data obfuscation</a:t>
              </a:r>
            </a:p>
            <a:p>
              <a:pPr marL="777240" lvl="2" indent="-259080">
                <a:lnSpc>
                  <a:spcPts val="2160"/>
                </a:lnSpc>
                <a:buFont typeface="Arial"/>
                <a:buChar char="⚬"/>
              </a:pPr>
              <a:r>
                <a:rPr lang="en-US" sz="1800" dirty="0">
                  <a:solidFill>
                    <a:srgbClr val="000000"/>
                  </a:solidFill>
                  <a:latin typeface="HK Grotesk Light"/>
                </a:rPr>
                <a:t>control obfuscation</a:t>
              </a:r>
            </a:p>
            <a:p>
              <a:pPr>
                <a:lnSpc>
                  <a:spcPts val="2160"/>
                </a:lnSpc>
              </a:pPr>
              <a:endParaRPr lang="en-US" sz="1800" dirty="0">
                <a:solidFill>
                  <a:srgbClr val="000000"/>
                </a:solidFill>
                <a:latin typeface="HK Grotesk Light"/>
              </a:endParaRPr>
            </a:p>
            <a:p>
              <a:pPr marL="388620" lvl="1" indent="-194310">
                <a:lnSpc>
                  <a:spcPts val="2160"/>
                </a:lnSpc>
                <a:buFont typeface="Arial"/>
                <a:buChar char="•"/>
              </a:pPr>
              <a:r>
                <a:rPr lang="en-NZ" sz="1800" b="1" dirty="0">
                  <a:solidFill>
                    <a:srgbClr val="000000"/>
                  </a:solidFill>
                  <a:latin typeface="HK Grotesk Light"/>
                </a:rPr>
                <a:t>what kind of automated obfuscation tool should we use for our code, and how to use it reasonably. </a:t>
              </a:r>
              <a:endParaRPr lang="en-US" sz="1800" b="1" dirty="0">
                <a:solidFill>
                  <a:srgbClr val="000000"/>
                </a:solidFill>
                <a:latin typeface="HK Grotesk Light"/>
              </a:endParaRPr>
            </a:p>
          </p:txBody>
        </p:sp>
        <p:sp>
          <p:nvSpPr>
            <p:cNvPr id="8" name="TextBox 8"/>
            <p:cNvSpPr txBox="1"/>
            <p:nvPr/>
          </p:nvSpPr>
          <p:spPr>
            <a:xfrm>
              <a:off x="0" y="0"/>
              <a:ext cx="5427267" cy="565727"/>
            </a:xfrm>
            <a:prstGeom prst="rect">
              <a:avLst/>
            </a:prstGeom>
          </p:spPr>
          <p:txBody>
            <a:bodyPr lIns="0" tIns="0" rIns="0" bIns="0" rtlCol="0" anchor="t">
              <a:spAutoFit/>
            </a:bodyPr>
            <a:lstStyle/>
            <a:p>
              <a:pPr>
                <a:lnSpc>
                  <a:spcPts val="3360"/>
                </a:lnSpc>
              </a:pPr>
              <a:r>
                <a:rPr lang="en-US" sz="2800">
                  <a:solidFill>
                    <a:srgbClr val="000000"/>
                  </a:solidFill>
                  <a:latin typeface="HK Grotesk Bold"/>
                </a:rPr>
                <a:t>Problem</a:t>
              </a:r>
            </a:p>
          </p:txBody>
        </p:sp>
      </p:grpSp>
      <p:sp>
        <p:nvSpPr>
          <p:cNvPr id="9" name="TextBox 9"/>
          <p:cNvSpPr txBox="1"/>
          <p:nvPr/>
        </p:nvSpPr>
        <p:spPr>
          <a:xfrm>
            <a:off x="11674051" y="4950796"/>
            <a:ext cx="4927700" cy="4794839"/>
          </a:xfrm>
          <a:prstGeom prst="rect">
            <a:avLst/>
          </a:prstGeom>
        </p:spPr>
        <p:txBody>
          <a:bodyPr lIns="0" tIns="0" rIns="0" bIns="0" rtlCol="0" anchor="t">
            <a:spAutoFit/>
          </a:bodyPr>
          <a:lstStyle/>
          <a:p>
            <a:pPr marL="388620" lvl="1" indent="-194310">
              <a:lnSpc>
                <a:spcPts val="2160"/>
              </a:lnSpc>
              <a:buFont typeface="Arial"/>
              <a:buChar char="•"/>
            </a:pPr>
            <a:r>
              <a:rPr lang="en-US" sz="1800" dirty="0">
                <a:solidFill>
                  <a:srgbClr val="000000"/>
                </a:solidFill>
                <a:latin typeface="HK Grotesk Light"/>
              </a:rPr>
              <a:t>Changed the code format, removed spaces and line breaks, compressed everything together. </a:t>
            </a:r>
          </a:p>
          <a:p>
            <a:pPr>
              <a:lnSpc>
                <a:spcPts val="2160"/>
              </a:lnSpc>
            </a:pPr>
            <a:endParaRPr lang="en-US" sz="1800" dirty="0">
              <a:solidFill>
                <a:srgbClr val="000000"/>
              </a:solidFill>
              <a:latin typeface="HK Grotesk Light"/>
            </a:endParaRPr>
          </a:p>
          <a:p>
            <a:pPr marL="388620" lvl="1" indent="-194310">
              <a:lnSpc>
                <a:spcPts val="2160"/>
              </a:lnSpc>
              <a:buFont typeface="Arial"/>
              <a:buChar char="•"/>
            </a:pPr>
            <a:r>
              <a:rPr lang="en-US" sz="1800" dirty="0">
                <a:solidFill>
                  <a:srgbClr val="000000"/>
                </a:solidFill>
                <a:latin typeface="HK Grotesk Light"/>
              </a:rPr>
              <a:t>Renamed the variables and files. </a:t>
            </a:r>
          </a:p>
          <a:p>
            <a:pPr>
              <a:lnSpc>
                <a:spcPts val="2160"/>
              </a:lnSpc>
            </a:pPr>
            <a:endParaRPr lang="en-US" sz="1800" dirty="0">
              <a:solidFill>
                <a:srgbClr val="000000"/>
              </a:solidFill>
              <a:latin typeface="HK Grotesk Light"/>
            </a:endParaRPr>
          </a:p>
          <a:p>
            <a:pPr marL="388620" lvl="1" indent="-194310">
              <a:lnSpc>
                <a:spcPts val="2160"/>
              </a:lnSpc>
              <a:buFont typeface="Arial"/>
              <a:buChar char="•"/>
            </a:pPr>
            <a:r>
              <a:rPr lang="en-US" dirty="0">
                <a:solidFill>
                  <a:srgbClr val="000000"/>
                </a:solidFill>
                <a:latin typeface="HK Grotesk Light"/>
              </a:rPr>
              <a:t>U</a:t>
            </a:r>
            <a:r>
              <a:rPr lang="en-US" sz="1800" dirty="0">
                <a:solidFill>
                  <a:srgbClr val="000000"/>
                </a:solidFill>
                <a:latin typeface="HK Grotesk Light"/>
              </a:rPr>
              <a:t>se Mess and </a:t>
            </a:r>
            <a:r>
              <a:rPr lang="en-US" sz="1800" dirty="0" err="1">
                <a:solidFill>
                  <a:srgbClr val="000000"/>
                </a:solidFill>
                <a:latin typeface="HK Grotesk Light"/>
              </a:rPr>
              <a:t>ProGuard</a:t>
            </a:r>
            <a:r>
              <a:rPr lang="en-US" sz="1800" dirty="0">
                <a:solidFill>
                  <a:srgbClr val="000000"/>
                </a:solidFill>
                <a:latin typeface="HK Grotesk Light"/>
              </a:rPr>
              <a:t> to perform the design obfuscation, and data obfuscation to make essential data unreadable or incomplete. </a:t>
            </a:r>
          </a:p>
          <a:p>
            <a:pPr>
              <a:lnSpc>
                <a:spcPts val="2160"/>
              </a:lnSpc>
            </a:pPr>
            <a:endParaRPr lang="en-US" sz="1800" dirty="0">
              <a:solidFill>
                <a:srgbClr val="000000"/>
              </a:solidFill>
              <a:latin typeface="HK Grotesk Light"/>
            </a:endParaRPr>
          </a:p>
          <a:p>
            <a:pPr marL="388620" lvl="1" indent="-194310">
              <a:lnSpc>
                <a:spcPts val="2160"/>
              </a:lnSpc>
              <a:buFont typeface="Arial"/>
              <a:buChar char="•"/>
            </a:pPr>
            <a:r>
              <a:rPr lang="en-US" sz="1800" dirty="0">
                <a:solidFill>
                  <a:srgbClr val="000000"/>
                </a:solidFill>
                <a:latin typeface="HK Grotesk Light"/>
              </a:rPr>
              <a:t>We used single-language third-party name libraries to make it hard to distinguish the critical information and variables after renaming the variables, this approach is novel, it also has a good effect on improving security.</a:t>
            </a:r>
          </a:p>
        </p:txBody>
      </p:sp>
      <p:sp>
        <p:nvSpPr>
          <p:cNvPr id="10" name="TextBox 10"/>
          <p:cNvSpPr txBox="1"/>
          <p:nvPr/>
        </p:nvSpPr>
        <p:spPr>
          <a:xfrm>
            <a:off x="11674051" y="4259879"/>
            <a:ext cx="3899000" cy="424295"/>
          </a:xfrm>
          <a:prstGeom prst="rect">
            <a:avLst/>
          </a:prstGeom>
        </p:spPr>
        <p:txBody>
          <a:bodyPr lIns="0" tIns="0" rIns="0" bIns="0" rtlCol="0" anchor="t">
            <a:spAutoFit/>
          </a:bodyPr>
          <a:lstStyle/>
          <a:p>
            <a:pPr>
              <a:lnSpc>
                <a:spcPts val="3360"/>
              </a:lnSpc>
            </a:pPr>
            <a:r>
              <a:rPr lang="en-US" sz="2800">
                <a:solidFill>
                  <a:srgbClr val="000000"/>
                </a:solidFill>
                <a:latin typeface="HK Grotesk Bold"/>
              </a:rPr>
              <a:t>Solution</a:t>
            </a:r>
          </a:p>
        </p:txBody>
      </p:sp>
      <p:sp>
        <p:nvSpPr>
          <p:cNvPr id="11" name="AutoShape 11"/>
          <p:cNvSpPr/>
          <p:nvPr/>
        </p:nvSpPr>
        <p:spPr>
          <a:xfrm rot="-5400000">
            <a:off x="3174090" y="7173526"/>
            <a:ext cx="6217423" cy="9525"/>
          </a:xfrm>
          <a:prstGeom prst="rect">
            <a:avLst/>
          </a:prstGeom>
          <a:solidFill>
            <a:srgbClr val="BDBDBD"/>
          </a:solidFill>
        </p:spPr>
      </p:sp>
      <p:sp>
        <p:nvSpPr>
          <p:cNvPr id="12" name="AutoShape 12"/>
          <p:cNvSpPr/>
          <p:nvPr/>
        </p:nvSpPr>
        <p:spPr>
          <a:xfrm rot="-5400000">
            <a:off x="-1852987" y="7173526"/>
            <a:ext cx="6217423" cy="9525"/>
          </a:xfrm>
          <a:prstGeom prst="rect">
            <a:avLst/>
          </a:prstGeom>
          <a:solidFill>
            <a:srgbClr val="BDBDBD"/>
          </a:solidFill>
        </p:spPr>
      </p:sp>
      <p:sp>
        <p:nvSpPr>
          <p:cNvPr id="13" name="AutoShape 13"/>
          <p:cNvSpPr/>
          <p:nvPr/>
        </p:nvSpPr>
        <p:spPr>
          <a:xfrm rot="-5400000">
            <a:off x="8103498" y="7173526"/>
            <a:ext cx="6217423" cy="9525"/>
          </a:xfrm>
          <a:prstGeom prst="rect">
            <a:avLst/>
          </a:prstGeom>
          <a:solidFill>
            <a:srgbClr val="BDBDBD"/>
          </a:solidFill>
        </p:spPr>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80230" y="1028700"/>
            <a:ext cx="179070" cy="1790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28700" y="904875"/>
            <a:ext cx="6549623" cy="1095606"/>
          </a:xfrm>
          <a:prstGeom prst="rect">
            <a:avLst/>
          </a:prstGeom>
        </p:spPr>
        <p:txBody>
          <a:bodyPr lIns="0" tIns="0" rIns="0" bIns="0" rtlCol="0" anchor="t">
            <a:spAutoFit/>
          </a:bodyPr>
          <a:lstStyle/>
          <a:p>
            <a:pPr>
              <a:lnSpc>
                <a:spcPts val="8960"/>
              </a:lnSpc>
            </a:pPr>
            <a:r>
              <a:rPr lang="en-US" sz="6400">
                <a:solidFill>
                  <a:srgbClr val="3B3B3B"/>
                </a:solidFill>
                <a:latin typeface="HK Grotesk Bold"/>
              </a:rPr>
              <a:t>Discussion</a:t>
            </a:r>
          </a:p>
        </p:txBody>
      </p:sp>
      <p:sp>
        <p:nvSpPr>
          <p:cNvPr id="3" name="TextBox 3"/>
          <p:cNvSpPr txBox="1"/>
          <p:nvPr/>
        </p:nvSpPr>
        <p:spPr>
          <a:xfrm>
            <a:off x="1308589" y="2333499"/>
            <a:ext cx="6585961" cy="616874"/>
          </a:xfrm>
          <a:prstGeom prst="rect">
            <a:avLst/>
          </a:prstGeom>
        </p:spPr>
        <p:txBody>
          <a:bodyPr lIns="0" tIns="0" rIns="0" bIns="0" rtlCol="0" anchor="t">
            <a:spAutoFit/>
          </a:bodyPr>
          <a:lstStyle/>
          <a:p>
            <a:pPr>
              <a:lnSpc>
                <a:spcPts val="5040"/>
              </a:lnSpc>
            </a:pPr>
            <a:r>
              <a:rPr lang="en-US" sz="3600">
                <a:solidFill>
                  <a:srgbClr val="3B3B3B"/>
                </a:solidFill>
                <a:latin typeface="HK Grotesk Bold"/>
              </a:rPr>
              <a:t>Limitations</a:t>
            </a:r>
          </a:p>
        </p:txBody>
      </p:sp>
      <p:sp>
        <p:nvSpPr>
          <p:cNvPr id="4" name="TextBox 4"/>
          <p:cNvSpPr txBox="1"/>
          <p:nvPr/>
        </p:nvSpPr>
        <p:spPr>
          <a:xfrm>
            <a:off x="1308589" y="3101957"/>
            <a:ext cx="13882655" cy="738967"/>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Some system variables are not obfuscated(Especially in MainActivity)</a:t>
            </a:r>
          </a:p>
          <a:p>
            <a:pPr>
              <a:lnSpc>
                <a:spcPts val="2940"/>
              </a:lnSpc>
            </a:pPr>
            <a:r>
              <a:rPr lang="en-US" sz="2100">
                <a:solidFill>
                  <a:srgbClr val="3B3B3B"/>
                </a:solidFill>
                <a:latin typeface="HK Grotesk Light"/>
              </a:rPr>
              <a:t> -- attackers could understand the structure of the entire program through some system variables.</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80230" y="1028700"/>
            <a:ext cx="179070" cy="179070"/>
          </a:xfrm>
          <a:prstGeom prst="rect">
            <a:avLst/>
          </a:prstGeom>
        </p:spPr>
      </p:pic>
      <p:sp>
        <p:nvSpPr>
          <p:cNvPr id="6" name="TextBox 6"/>
          <p:cNvSpPr txBox="1"/>
          <p:nvPr/>
        </p:nvSpPr>
        <p:spPr>
          <a:xfrm>
            <a:off x="1388599" y="4746763"/>
            <a:ext cx="13802645" cy="1855990"/>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Improvement in design obfuscation</a:t>
            </a:r>
          </a:p>
          <a:p>
            <a:pPr>
              <a:lnSpc>
                <a:spcPts val="2940"/>
              </a:lnSpc>
            </a:pPr>
            <a:r>
              <a:rPr lang="en-US" sz="2100">
                <a:solidFill>
                  <a:srgbClr val="3B3B3B"/>
                </a:solidFill>
                <a:latin typeface="HK Grotesk Light"/>
              </a:rPr>
              <a:t>1. Hide all the classes in the source code and store them in different places.</a:t>
            </a:r>
          </a:p>
          <a:p>
            <a:pPr>
              <a:lnSpc>
                <a:spcPts val="2940"/>
              </a:lnSpc>
            </a:pPr>
            <a:r>
              <a:rPr lang="en-US" sz="2100">
                <a:solidFill>
                  <a:srgbClr val="3B3B3B"/>
                </a:solidFill>
                <a:latin typeface="HK Grotesk Light"/>
              </a:rPr>
              <a:t>2.  More completely class splitting.</a:t>
            </a:r>
          </a:p>
          <a:p>
            <a:pPr marL="453390" lvl="1" indent="-226695">
              <a:lnSpc>
                <a:spcPts val="2940"/>
              </a:lnSpc>
              <a:buFont typeface="Arial"/>
              <a:buChar char="•"/>
            </a:pPr>
            <a:r>
              <a:rPr lang="en-US" sz="2100">
                <a:solidFill>
                  <a:srgbClr val="3B3B3B"/>
                </a:solidFill>
                <a:latin typeface="HK Grotesk Light"/>
              </a:rPr>
              <a:t>Obfuscate the system variables</a:t>
            </a:r>
          </a:p>
          <a:p>
            <a:pPr>
              <a:lnSpc>
                <a:spcPts val="2940"/>
              </a:lnSpc>
            </a:pPr>
            <a:endParaRPr lang="en-US" sz="2100">
              <a:solidFill>
                <a:srgbClr val="3B3B3B"/>
              </a:solidFill>
              <a:latin typeface="HK Grotesk Light"/>
            </a:endParaRPr>
          </a:p>
        </p:txBody>
      </p:sp>
      <p:sp>
        <p:nvSpPr>
          <p:cNvPr id="7" name="TextBox 7"/>
          <p:cNvSpPr txBox="1"/>
          <p:nvPr/>
        </p:nvSpPr>
        <p:spPr>
          <a:xfrm>
            <a:off x="1308589" y="4055199"/>
            <a:ext cx="6585961" cy="616874"/>
          </a:xfrm>
          <a:prstGeom prst="rect">
            <a:avLst/>
          </a:prstGeom>
        </p:spPr>
        <p:txBody>
          <a:bodyPr lIns="0" tIns="0" rIns="0" bIns="0" rtlCol="0" anchor="t">
            <a:spAutoFit/>
          </a:bodyPr>
          <a:lstStyle/>
          <a:p>
            <a:pPr>
              <a:lnSpc>
                <a:spcPts val="5040"/>
              </a:lnSpc>
            </a:pPr>
            <a:r>
              <a:rPr lang="en-US" sz="3600">
                <a:solidFill>
                  <a:srgbClr val="3B3B3B"/>
                </a:solidFill>
                <a:latin typeface="HK Grotesk Bold"/>
              </a:rPr>
              <a:t>Possible extensions</a:t>
            </a:r>
          </a:p>
        </p:txBody>
      </p:sp>
      <p:sp>
        <p:nvSpPr>
          <p:cNvPr id="8" name="TextBox 8"/>
          <p:cNvSpPr txBox="1"/>
          <p:nvPr/>
        </p:nvSpPr>
        <p:spPr>
          <a:xfrm>
            <a:off x="1308589" y="7199860"/>
            <a:ext cx="13882655" cy="2600671"/>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For obfuscated app updates</a:t>
            </a:r>
          </a:p>
          <a:p>
            <a:pPr>
              <a:lnSpc>
                <a:spcPts val="2940"/>
              </a:lnSpc>
            </a:pPr>
            <a:r>
              <a:rPr lang="en-US" sz="2100">
                <a:solidFill>
                  <a:srgbClr val="3B3B3B"/>
                </a:solidFill>
                <a:latin typeface="HK Grotesk Light"/>
              </a:rPr>
              <a:t>Use the app version information for version control. If a version update is required, we will increase the version code and release a new version. </a:t>
            </a:r>
          </a:p>
          <a:p>
            <a:pPr marL="453390" lvl="1" indent="-226695">
              <a:lnSpc>
                <a:spcPts val="2940"/>
              </a:lnSpc>
              <a:buFont typeface="Arial"/>
              <a:buChar char="•"/>
            </a:pPr>
            <a:r>
              <a:rPr lang="en-US" sz="2100">
                <a:solidFill>
                  <a:srgbClr val="3B3B3B"/>
                </a:solidFill>
                <a:latin typeface="HK Grotesk Light"/>
              </a:rPr>
              <a:t>For obfuscated app debug</a:t>
            </a:r>
          </a:p>
          <a:p>
            <a:pPr>
              <a:lnSpc>
                <a:spcPts val="2940"/>
              </a:lnSpc>
            </a:pPr>
            <a:r>
              <a:rPr lang="en-US" sz="2100">
                <a:solidFill>
                  <a:srgbClr val="3B3B3B"/>
                </a:solidFill>
                <a:latin typeface="HK Grotesk Light"/>
              </a:rPr>
              <a:t>We test the obfuscated apk file in the Android virtual machine and the actual smartphone separately. </a:t>
            </a:r>
          </a:p>
          <a:p>
            <a:pPr>
              <a:lnSpc>
                <a:spcPts val="2940"/>
              </a:lnSpc>
            </a:pPr>
            <a:r>
              <a:rPr lang="en-US" sz="2100">
                <a:solidFill>
                  <a:srgbClr val="3B3B3B"/>
                </a:solidFill>
                <a:latin typeface="HK Grotesk Light"/>
              </a:rPr>
              <a:t>If bugs occur, we will find the mapping relationship before and after the obfuscation through the mapping file generated with the apk file to debug.</a:t>
            </a:r>
          </a:p>
        </p:txBody>
      </p:sp>
      <p:sp>
        <p:nvSpPr>
          <p:cNvPr id="9" name="TextBox 9"/>
          <p:cNvSpPr txBox="1"/>
          <p:nvPr/>
        </p:nvSpPr>
        <p:spPr>
          <a:xfrm>
            <a:off x="1308589" y="6409209"/>
            <a:ext cx="6585961" cy="616874"/>
          </a:xfrm>
          <a:prstGeom prst="rect">
            <a:avLst/>
          </a:prstGeom>
        </p:spPr>
        <p:txBody>
          <a:bodyPr lIns="0" tIns="0" rIns="0" bIns="0" rtlCol="0" anchor="t">
            <a:spAutoFit/>
          </a:bodyPr>
          <a:lstStyle/>
          <a:p>
            <a:pPr>
              <a:lnSpc>
                <a:spcPts val="5040"/>
              </a:lnSpc>
            </a:pPr>
            <a:r>
              <a:rPr lang="en-US" sz="3600">
                <a:solidFill>
                  <a:srgbClr val="3B3B3B"/>
                </a:solidFill>
                <a:latin typeface="HK Grotesk Bold"/>
              </a:rPr>
              <a:t>Debugging and Updates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421971" y="4805648"/>
            <a:ext cx="17314457" cy="337852"/>
            <a:chOff x="0" y="0"/>
            <a:chExt cx="23085942" cy="450469"/>
          </a:xfrm>
        </p:grpSpPr>
        <p:sp>
          <p:nvSpPr>
            <p:cNvPr id="3" name="AutoShape 3"/>
            <p:cNvSpPr/>
            <p:nvPr/>
          </p:nvSpPr>
          <p:spPr>
            <a:xfrm>
              <a:off x="0" y="0"/>
              <a:ext cx="23085942" cy="12700"/>
            </a:xfrm>
            <a:prstGeom prst="rect">
              <a:avLst/>
            </a:prstGeom>
            <a:solidFill>
              <a:srgbClr val="000000"/>
            </a:solidFill>
          </p:spPr>
        </p:sp>
        <p:sp>
          <p:nvSpPr>
            <p:cNvPr id="4" name="AutoShape 4"/>
            <p:cNvSpPr/>
            <p:nvPr/>
          </p:nvSpPr>
          <p:spPr>
            <a:xfrm>
              <a:off x="0" y="0"/>
              <a:ext cx="12700" cy="450469"/>
            </a:xfrm>
            <a:prstGeom prst="rect">
              <a:avLst/>
            </a:prstGeom>
            <a:solidFill>
              <a:srgbClr val="000000"/>
            </a:solidFill>
          </p:spPr>
        </p:sp>
        <p:sp>
          <p:nvSpPr>
            <p:cNvPr id="5" name="AutoShape 5"/>
            <p:cNvSpPr/>
            <p:nvPr/>
          </p:nvSpPr>
          <p:spPr>
            <a:xfrm>
              <a:off x="4335893" y="0"/>
              <a:ext cx="12700" cy="450469"/>
            </a:xfrm>
            <a:prstGeom prst="rect">
              <a:avLst/>
            </a:prstGeom>
            <a:solidFill>
              <a:srgbClr val="000000"/>
            </a:solidFill>
          </p:spPr>
        </p:sp>
        <p:sp>
          <p:nvSpPr>
            <p:cNvPr id="6" name="AutoShape 6"/>
            <p:cNvSpPr/>
            <p:nvPr/>
          </p:nvSpPr>
          <p:spPr>
            <a:xfrm>
              <a:off x="8671785" y="0"/>
              <a:ext cx="12700" cy="450469"/>
            </a:xfrm>
            <a:prstGeom prst="rect">
              <a:avLst/>
            </a:prstGeom>
            <a:solidFill>
              <a:srgbClr val="000000"/>
            </a:solidFill>
          </p:spPr>
        </p:sp>
        <p:sp>
          <p:nvSpPr>
            <p:cNvPr id="7" name="AutoShape 7"/>
            <p:cNvSpPr/>
            <p:nvPr/>
          </p:nvSpPr>
          <p:spPr>
            <a:xfrm>
              <a:off x="13007678" y="0"/>
              <a:ext cx="12700" cy="450469"/>
            </a:xfrm>
            <a:prstGeom prst="rect">
              <a:avLst/>
            </a:prstGeom>
            <a:solidFill>
              <a:srgbClr val="000000"/>
            </a:solidFill>
          </p:spPr>
        </p:sp>
      </p:grpSp>
      <p:grpSp>
        <p:nvGrpSpPr>
          <p:cNvPr id="9" name="Group 9"/>
          <p:cNvGrpSpPr/>
          <p:nvPr/>
        </p:nvGrpSpPr>
        <p:grpSpPr>
          <a:xfrm>
            <a:off x="1316766" y="1161098"/>
            <a:ext cx="14151833" cy="3510549"/>
            <a:chOff x="0" y="57151"/>
            <a:chExt cx="15441424" cy="4680732"/>
          </a:xfrm>
        </p:grpSpPr>
        <p:sp>
          <p:nvSpPr>
            <p:cNvPr id="10" name="TextBox 10"/>
            <p:cNvSpPr txBox="1"/>
            <p:nvPr/>
          </p:nvSpPr>
          <p:spPr>
            <a:xfrm>
              <a:off x="0" y="57151"/>
              <a:ext cx="15441424" cy="1225721"/>
            </a:xfrm>
            <a:prstGeom prst="rect">
              <a:avLst/>
            </a:prstGeom>
          </p:spPr>
          <p:txBody>
            <a:bodyPr lIns="0" tIns="0" rIns="0" bIns="0" rtlCol="0" anchor="t">
              <a:spAutoFit/>
            </a:bodyPr>
            <a:lstStyle/>
            <a:p>
              <a:pPr>
                <a:lnSpc>
                  <a:spcPts val="7039"/>
                </a:lnSpc>
              </a:pPr>
              <a:r>
                <a:rPr lang="en-US" altLang="zh-CN" sz="6400" dirty="0">
                  <a:solidFill>
                    <a:srgbClr val="000000"/>
                  </a:solidFill>
                  <a:latin typeface="HK Grotesk Bold Bold"/>
                </a:rPr>
                <a:t>Reverse Engineering</a:t>
              </a:r>
              <a:endParaRPr lang="en-US" sz="6400" dirty="0">
                <a:solidFill>
                  <a:srgbClr val="000000"/>
                </a:solidFill>
                <a:latin typeface="HK Grotesk Bold Bold"/>
              </a:endParaRPr>
            </a:p>
          </p:txBody>
        </p:sp>
        <p:sp>
          <p:nvSpPr>
            <p:cNvPr id="11" name="TextBox 11"/>
            <p:cNvSpPr txBox="1"/>
            <p:nvPr/>
          </p:nvSpPr>
          <p:spPr>
            <a:xfrm>
              <a:off x="0" y="1529408"/>
              <a:ext cx="15441424" cy="1549143"/>
            </a:xfrm>
            <a:prstGeom prst="rect">
              <a:avLst/>
            </a:prstGeom>
          </p:spPr>
          <p:txBody>
            <a:bodyPr lIns="0" tIns="0" rIns="0" bIns="0" rtlCol="0" anchor="t">
              <a:spAutoFit/>
            </a:bodyPr>
            <a:lstStyle/>
            <a:p>
              <a:pPr>
                <a:lnSpc>
                  <a:spcPts val="2972"/>
                </a:lnSpc>
              </a:pPr>
              <a:r>
                <a:rPr lang="en-NZ" sz="2701" dirty="0">
                  <a:solidFill>
                    <a:srgbClr val="000000"/>
                  </a:solidFill>
                  <a:latin typeface="HK Grotesk Medium"/>
                </a:rPr>
                <a:t>Several different code obfuscation techniques could be found in the source code of </a:t>
              </a:r>
              <a:r>
                <a:rPr lang="en-US" altLang="zh-CN" sz="2701" dirty="0">
                  <a:solidFill>
                    <a:srgbClr val="000000"/>
                  </a:solidFill>
                  <a:latin typeface="HK Grotesk Medium"/>
                </a:rPr>
                <a:t>different</a:t>
              </a:r>
              <a:r>
                <a:rPr lang="en-NZ" sz="2701" dirty="0">
                  <a:solidFill>
                    <a:srgbClr val="000000"/>
                  </a:solidFill>
                  <a:latin typeface="HK Grotesk Medium"/>
                </a:rPr>
                <a:t> groups’ applications, including splitting up the control flow from the source code, changing the source and binary form of a programme, covering the class after segmentation, and so on.</a:t>
              </a:r>
              <a:endParaRPr lang="en-US" sz="2701" dirty="0">
                <a:solidFill>
                  <a:srgbClr val="000000"/>
                </a:solidFill>
                <a:latin typeface="HK Grotesk Medium"/>
              </a:endParaRPr>
            </a:p>
          </p:txBody>
        </p:sp>
        <p:sp>
          <p:nvSpPr>
            <p:cNvPr id="29" name="TextBox 11">
              <a:extLst>
                <a:ext uri="{FF2B5EF4-FFF2-40B4-BE49-F238E27FC236}">
                  <a16:creationId xmlns:a16="http://schemas.microsoft.com/office/drawing/2014/main" id="{28D73DF9-C707-463D-A060-96515B889E7F}"/>
                </a:ext>
              </a:extLst>
            </p:cNvPr>
            <p:cNvSpPr txBox="1"/>
            <p:nvPr/>
          </p:nvSpPr>
          <p:spPr>
            <a:xfrm>
              <a:off x="125185" y="4214663"/>
              <a:ext cx="7915639" cy="523220"/>
            </a:xfrm>
            <a:prstGeom prst="rect">
              <a:avLst/>
            </a:prstGeom>
          </p:spPr>
          <p:txBody>
            <a:bodyPr wrap="square" lIns="0" tIns="0" rIns="0" bIns="0" rtlCol="0" anchor="t">
              <a:spAutoFit/>
            </a:bodyPr>
            <a:lstStyle/>
            <a:p>
              <a:pPr>
                <a:lnSpc>
                  <a:spcPts val="2972"/>
                </a:lnSpc>
              </a:pPr>
              <a:r>
                <a:rPr lang="en-NZ" sz="2701" dirty="0">
                  <a:solidFill>
                    <a:srgbClr val="000000"/>
                  </a:solidFill>
                  <a:latin typeface="HK Grotesk Medium"/>
                </a:rPr>
                <a:t>Reverse Engineering Process and Tools</a:t>
              </a:r>
              <a:endParaRPr lang="en-US" sz="2701" dirty="0">
                <a:solidFill>
                  <a:srgbClr val="000000"/>
                </a:solidFill>
                <a:latin typeface="HK Grotesk Medium"/>
              </a:endParaRPr>
            </a:p>
          </p:txBody>
        </p:sp>
      </p:grpSp>
      <p:sp>
        <p:nvSpPr>
          <p:cNvPr id="14" name="TextBox 14"/>
          <p:cNvSpPr txBox="1"/>
          <p:nvPr/>
        </p:nvSpPr>
        <p:spPr>
          <a:xfrm>
            <a:off x="1421971" y="5770351"/>
            <a:ext cx="2027938" cy="434671"/>
          </a:xfrm>
          <a:prstGeom prst="rect">
            <a:avLst/>
          </a:prstGeom>
        </p:spPr>
        <p:txBody>
          <a:bodyPr lIns="0" tIns="0" rIns="0" bIns="0" rtlCol="0" anchor="t">
            <a:spAutoFit/>
          </a:bodyPr>
          <a:lstStyle/>
          <a:p>
            <a:pPr>
              <a:lnSpc>
                <a:spcPts val="3360"/>
              </a:lnSpc>
            </a:pPr>
            <a:r>
              <a:rPr lang="en-US" sz="2800" dirty="0">
                <a:solidFill>
                  <a:srgbClr val="000000"/>
                </a:solidFill>
                <a:latin typeface="HK Grotesk Bold"/>
              </a:rPr>
              <a:t>Dex2Jar</a:t>
            </a:r>
          </a:p>
        </p:txBody>
      </p:sp>
      <p:sp>
        <p:nvSpPr>
          <p:cNvPr id="17" name="TextBox 17"/>
          <p:cNvSpPr txBox="1"/>
          <p:nvPr/>
        </p:nvSpPr>
        <p:spPr>
          <a:xfrm>
            <a:off x="4673890" y="5770351"/>
            <a:ext cx="2027938" cy="434671"/>
          </a:xfrm>
          <a:prstGeom prst="rect">
            <a:avLst/>
          </a:prstGeom>
        </p:spPr>
        <p:txBody>
          <a:bodyPr lIns="0" tIns="0" rIns="0" bIns="0" rtlCol="0" anchor="t">
            <a:spAutoFit/>
          </a:bodyPr>
          <a:lstStyle/>
          <a:p>
            <a:pPr>
              <a:lnSpc>
                <a:spcPts val="3360"/>
              </a:lnSpc>
            </a:pPr>
            <a:r>
              <a:rPr lang="en-US" sz="2800" dirty="0">
                <a:solidFill>
                  <a:srgbClr val="000000"/>
                </a:solidFill>
                <a:latin typeface="HK Grotesk Bold"/>
              </a:rPr>
              <a:t>JD-GUI</a:t>
            </a:r>
          </a:p>
        </p:txBody>
      </p:sp>
      <p:sp>
        <p:nvSpPr>
          <p:cNvPr id="20" name="TextBox 20"/>
          <p:cNvSpPr txBox="1"/>
          <p:nvPr/>
        </p:nvSpPr>
        <p:spPr>
          <a:xfrm>
            <a:off x="7892975" y="5770351"/>
            <a:ext cx="2027938" cy="434671"/>
          </a:xfrm>
          <a:prstGeom prst="rect">
            <a:avLst/>
          </a:prstGeom>
        </p:spPr>
        <p:txBody>
          <a:bodyPr lIns="0" tIns="0" rIns="0" bIns="0" rtlCol="0" anchor="t">
            <a:spAutoFit/>
          </a:bodyPr>
          <a:lstStyle/>
          <a:p>
            <a:pPr>
              <a:lnSpc>
                <a:spcPts val="3359"/>
              </a:lnSpc>
            </a:pPr>
            <a:r>
              <a:rPr lang="en-US" sz="2800" dirty="0">
                <a:solidFill>
                  <a:srgbClr val="000000"/>
                </a:solidFill>
                <a:latin typeface="HK Grotesk Bold"/>
              </a:rPr>
              <a:t>JEB2</a:t>
            </a:r>
          </a:p>
        </p:txBody>
      </p:sp>
      <p:sp>
        <p:nvSpPr>
          <p:cNvPr id="23" name="TextBox 23"/>
          <p:cNvSpPr txBox="1"/>
          <p:nvPr/>
        </p:nvSpPr>
        <p:spPr>
          <a:xfrm>
            <a:off x="11191651" y="5770351"/>
            <a:ext cx="2027938" cy="434671"/>
          </a:xfrm>
          <a:prstGeom prst="rect">
            <a:avLst/>
          </a:prstGeom>
        </p:spPr>
        <p:txBody>
          <a:bodyPr lIns="0" tIns="0" rIns="0" bIns="0" rtlCol="0" anchor="t">
            <a:spAutoFit/>
          </a:bodyPr>
          <a:lstStyle/>
          <a:p>
            <a:pPr>
              <a:lnSpc>
                <a:spcPts val="3359"/>
              </a:lnSpc>
            </a:pPr>
            <a:r>
              <a:rPr lang="en-US" sz="2800" dirty="0">
                <a:solidFill>
                  <a:srgbClr val="000000"/>
                </a:solidFill>
                <a:latin typeface="HK Grotesk Bold"/>
              </a:rPr>
              <a:t>JADX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3"/>
          <p:cNvGrpSpPr/>
          <p:nvPr/>
        </p:nvGrpSpPr>
        <p:grpSpPr>
          <a:xfrm>
            <a:off x="1715021" y="3750028"/>
            <a:ext cx="6017521" cy="2786943"/>
            <a:chOff x="0" y="0"/>
            <a:chExt cx="8023361" cy="3715924"/>
          </a:xfrm>
        </p:grpSpPr>
        <p:sp>
          <p:nvSpPr>
            <p:cNvPr id="4" name="TextBox 4"/>
            <p:cNvSpPr txBox="1"/>
            <p:nvPr/>
          </p:nvSpPr>
          <p:spPr>
            <a:xfrm>
              <a:off x="0" y="57150"/>
              <a:ext cx="8023361" cy="2413423"/>
            </a:xfrm>
            <a:prstGeom prst="rect">
              <a:avLst/>
            </a:prstGeom>
          </p:spPr>
          <p:txBody>
            <a:bodyPr lIns="0" tIns="0" rIns="0" bIns="0" rtlCol="0" anchor="t">
              <a:spAutoFit/>
            </a:bodyPr>
            <a:lstStyle/>
            <a:p>
              <a:pPr>
                <a:lnSpc>
                  <a:spcPts val="7040"/>
                </a:lnSpc>
              </a:pPr>
              <a:r>
                <a:rPr lang="en-US" sz="6400">
                  <a:solidFill>
                    <a:srgbClr val="F1F1F1"/>
                  </a:solidFill>
                  <a:latin typeface="HK Grotesk Bold Bold"/>
                </a:rPr>
                <a:t>Thank you for your time!</a:t>
              </a:r>
            </a:p>
          </p:txBody>
        </p:sp>
        <p:sp>
          <p:nvSpPr>
            <p:cNvPr id="5" name="TextBox 5"/>
            <p:cNvSpPr txBox="1"/>
            <p:nvPr/>
          </p:nvSpPr>
          <p:spPr>
            <a:xfrm>
              <a:off x="0" y="2697949"/>
              <a:ext cx="8023361" cy="1017975"/>
            </a:xfrm>
            <a:prstGeom prst="rect">
              <a:avLst/>
            </a:prstGeom>
          </p:spPr>
          <p:txBody>
            <a:bodyPr lIns="0" tIns="0" rIns="0" bIns="0" rtlCol="0" anchor="t">
              <a:spAutoFit/>
            </a:bodyPr>
            <a:lstStyle/>
            <a:p>
              <a:pPr>
                <a:lnSpc>
                  <a:spcPts val="2972"/>
                </a:lnSpc>
              </a:pPr>
              <a:r>
                <a:rPr lang="en-US" sz="2701" dirty="0">
                  <a:solidFill>
                    <a:srgbClr val="DFDFDF"/>
                  </a:solidFill>
                  <a:latin typeface="HK Grotesk Medium"/>
                </a:rPr>
                <a:t>Please feel free to send us any questions you may have.</a:t>
              </a: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9165" y="1028700"/>
            <a:ext cx="179070" cy="1790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47285" y="1118235"/>
            <a:ext cx="6997749" cy="916016"/>
          </a:xfrm>
          <a:prstGeom prst="rect">
            <a:avLst/>
          </a:prstGeom>
        </p:spPr>
        <p:txBody>
          <a:bodyPr lIns="0" tIns="0" rIns="0" bIns="0" rtlCol="0" anchor="t">
            <a:spAutoFit/>
          </a:bodyPr>
          <a:lstStyle/>
          <a:p>
            <a:pPr>
              <a:lnSpc>
                <a:spcPts val="7040"/>
              </a:lnSpc>
            </a:pPr>
            <a:r>
              <a:rPr lang="en-US" sz="6400" dirty="0">
                <a:solidFill>
                  <a:srgbClr val="000000"/>
                </a:solidFill>
                <a:latin typeface="HK Grotesk Bold Bold"/>
              </a:rPr>
              <a:t>Introduction</a:t>
            </a: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80230" y="1028700"/>
            <a:ext cx="179070" cy="179070"/>
          </a:xfrm>
          <a:prstGeom prst="rect">
            <a:avLst/>
          </a:prstGeom>
        </p:spPr>
      </p:pic>
      <p:pic>
        <p:nvPicPr>
          <p:cNvPr id="16" name="Picture 15">
            <a:extLst>
              <a:ext uri="{FF2B5EF4-FFF2-40B4-BE49-F238E27FC236}">
                <a16:creationId xmlns:a16="http://schemas.microsoft.com/office/drawing/2014/main" id="{71D60314-E0E6-4879-BDC8-55C2182A0E07}"/>
              </a:ext>
            </a:extLst>
          </p:cNvPr>
          <p:cNvPicPr>
            <a:picLocks noChangeAspect="1"/>
          </p:cNvPicPr>
          <p:nvPr/>
        </p:nvPicPr>
        <p:blipFill>
          <a:blip r:embed="rId5"/>
          <a:stretch>
            <a:fillRect/>
          </a:stretch>
        </p:blipFill>
        <p:spPr>
          <a:xfrm>
            <a:off x="672861" y="2466125"/>
            <a:ext cx="3919342" cy="6731215"/>
          </a:xfrm>
          <a:prstGeom prst="rect">
            <a:avLst/>
          </a:prstGeom>
        </p:spPr>
      </p:pic>
      <p:pic>
        <p:nvPicPr>
          <p:cNvPr id="18" name="Picture 17">
            <a:extLst>
              <a:ext uri="{FF2B5EF4-FFF2-40B4-BE49-F238E27FC236}">
                <a16:creationId xmlns:a16="http://schemas.microsoft.com/office/drawing/2014/main" id="{1C65950D-2B15-40EC-8316-14F1CB816680}"/>
              </a:ext>
            </a:extLst>
          </p:cNvPr>
          <p:cNvPicPr>
            <a:picLocks noChangeAspect="1"/>
          </p:cNvPicPr>
          <p:nvPr/>
        </p:nvPicPr>
        <p:blipFill>
          <a:blip r:embed="rId6"/>
          <a:stretch>
            <a:fillRect/>
          </a:stretch>
        </p:blipFill>
        <p:spPr>
          <a:xfrm>
            <a:off x="9436635" y="2466124"/>
            <a:ext cx="3942033" cy="6702249"/>
          </a:xfrm>
          <a:prstGeom prst="rect">
            <a:avLst/>
          </a:prstGeom>
        </p:spPr>
      </p:pic>
      <p:pic>
        <p:nvPicPr>
          <p:cNvPr id="20" name="Picture 19">
            <a:extLst>
              <a:ext uri="{FF2B5EF4-FFF2-40B4-BE49-F238E27FC236}">
                <a16:creationId xmlns:a16="http://schemas.microsoft.com/office/drawing/2014/main" id="{40452207-9C55-4A9A-A41F-2F93A79D8659}"/>
              </a:ext>
            </a:extLst>
          </p:cNvPr>
          <p:cNvPicPr>
            <a:picLocks noChangeAspect="1"/>
          </p:cNvPicPr>
          <p:nvPr/>
        </p:nvPicPr>
        <p:blipFill>
          <a:blip r:embed="rId7"/>
          <a:stretch>
            <a:fillRect/>
          </a:stretch>
        </p:blipFill>
        <p:spPr>
          <a:xfrm>
            <a:off x="13868400" y="2466125"/>
            <a:ext cx="3949721" cy="6731215"/>
          </a:xfrm>
          <a:prstGeom prst="rect">
            <a:avLst/>
          </a:prstGeom>
        </p:spPr>
      </p:pic>
      <p:pic>
        <p:nvPicPr>
          <p:cNvPr id="22" name="Picture 21">
            <a:extLst>
              <a:ext uri="{FF2B5EF4-FFF2-40B4-BE49-F238E27FC236}">
                <a16:creationId xmlns:a16="http://schemas.microsoft.com/office/drawing/2014/main" id="{5B45B02F-FB66-4CDD-96B9-86F1A0E884D6}"/>
              </a:ext>
            </a:extLst>
          </p:cNvPr>
          <p:cNvPicPr>
            <a:picLocks noChangeAspect="1"/>
          </p:cNvPicPr>
          <p:nvPr/>
        </p:nvPicPr>
        <p:blipFill rotWithShape="1">
          <a:blip r:embed="rId8"/>
          <a:srcRect t="3415"/>
          <a:stretch/>
        </p:blipFill>
        <p:spPr>
          <a:xfrm>
            <a:off x="4916530" y="2466124"/>
            <a:ext cx="3934837" cy="6702249"/>
          </a:xfrm>
          <a:prstGeom prst="rect">
            <a:avLst/>
          </a:prstGeom>
        </p:spPr>
      </p:pic>
    </p:spTree>
    <p:extLst>
      <p:ext uri="{BB962C8B-B14F-4D97-AF65-F5344CB8AC3E}">
        <p14:creationId xmlns:p14="http://schemas.microsoft.com/office/powerpoint/2010/main" val="127054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28700" y="904875"/>
            <a:ext cx="6549623" cy="1095606"/>
          </a:xfrm>
          <a:prstGeom prst="rect">
            <a:avLst/>
          </a:prstGeom>
        </p:spPr>
        <p:txBody>
          <a:bodyPr lIns="0" tIns="0" rIns="0" bIns="0" rtlCol="0" anchor="t">
            <a:spAutoFit/>
          </a:bodyPr>
          <a:lstStyle/>
          <a:p>
            <a:pPr>
              <a:lnSpc>
                <a:spcPts val="8960"/>
              </a:lnSpc>
            </a:pPr>
            <a:r>
              <a:rPr lang="en-US" sz="6400">
                <a:solidFill>
                  <a:srgbClr val="3B3B3B"/>
                </a:solidFill>
                <a:latin typeface="HK Grotesk Bold"/>
              </a:rPr>
              <a:t>Related Work</a:t>
            </a:r>
          </a:p>
        </p:txBody>
      </p:sp>
      <p:sp>
        <p:nvSpPr>
          <p:cNvPr id="3" name="TextBox 3"/>
          <p:cNvSpPr txBox="1"/>
          <p:nvPr/>
        </p:nvSpPr>
        <p:spPr>
          <a:xfrm>
            <a:off x="1807080" y="2369325"/>
            <a:ext cx="8528716" cy="479598"/>
          </a:xfrm>
          <a:prstGeom prst="rect">
            <a:avLst/>
          </a:prstGeom>
        </p:spPr>
        <p:txBody>
          <a:bodyPr lIns="0" tIns="0" rIns="0" bIns="0" rtlCol="0" anchor="t">
            <a:spAutoFit/>
          </a:bodyPr>
          <a:lstStyle/>
          <a:p>
            <a:pPr>
              <a:lnSpc>
                <a:spcPts val="3919"/>
              </a:lnSpc>
            </a:pPr>
            <a:r>
              <a:rPr lang="en-US" sz="2800">
                <a:solidFill>
                  <a:srgbClr val="3B3B3B"/>
                </a:solidFill>
                <a:latin typeface="HK Grotesk Medium Bold"/>
              </a:rPr>
              <a:t>Technique that consider to be control obfuscate</a:t>
            </a:r>
          </a:p>
        </p:txBody>
      </p:sp>
      <p:sp>
        <p:nvSpPr>
          <p:cNvPr id="4" name="TextBox 4"/>
          <p:cNvSpPr txBox="1"/>
          <p:nvPr/>
        </p:nvSpPr>
        <p:spPr>
          <a:xfrm>
            <a:off x="1807080" y="3145831"/>
            <a:ext cx="12815311" cy="1855990"/>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Inserting Dead or Irrelevant Code</a:t>
            </a:r>
          </a:p>
          <a:p>
            <a:pPr marL="453390" lvl="1" indent="-226695">
              <a:lnSpc>
                <a:spcPts val="2940"/>
              </a:lnSpc>
              <a:buFont typeface="Arial"/>
              <a:buChar char="•"/>
            </a:pPr>
            <a:r>
              <a:rPr lang="en-US" sz="2100">
                <a:solidFill>
                  <a:srgbClr val="3B3B3B"/>
                </a:solidFill>
                <a:latin typeface="HK Grotesk Light"/>
              </a:rPr>
              <a:t>Extend Loop condition</a:t>
            </a:r>
          </a:p>
          <a:p>
            <a:pPr marL="453390" lvl="1" indent="-226695">
              <a:lnSpc>
                <a:spcPts val="2940"/>
              </a:lnSpc>
              <a:buFont typeface="Arial"/>
              <a:buChar char="•"/>
            </a:pPr>
            <a:r>
              <a:rPr lang="en-US" sz="2100">
                <a:solidFill>
                  <a:srgbClr val="3B3B3B"/>
                </a:solidFill>
                <a:latin typeface="HK Grotesk Light"/>
              </a:rPr>
              <a:t>Add Redundant Operands</a:t>
            </a:r>
          </a:p>
          <a:p>
            <a:pPr marL="453390" lvl="1" indent="-226695">
              <a:lnSpc>
                <a:spcPts val="2940"/>
              </a:lnSpc>
              <a:buFont typeface="Arial"/>
              <a:buChar char="•"/>
            </a:pPr>
            <a:r>
              <a:rPr lang="en-US" sz="2100">
                <a:solidFill>
                  <a:srgbClr val="3B3B3B"/>
                </a:solidFill>
                <a:latin typeface="HK Grotesk Light"/>
              </a:rPr>
              <a:t>Reorder Statements and Expressions </a:t>
            </a:r>
          </a:p>
          <a:p>
            <a:pPr marL="453390" lvl="1" indent="-226695">
              <a:lnSpc>
                <a:spcPts val="2940"/>
              </a:lnSpc>
              <a:buFont typeface="Arial"/>
              <a:buChar char="•"/>
            </a:pPr>
            <a:r>
              <a:rPr lang="en-US" sz="2100">
                <a:solidFill>
                  <a:srgbClr val="3B3B3B"/>
                </a:solidFill>
                <a:latin typeface="HK Grotesk Light"/>
              </a:rPr>
              <a:t>Reorder Loop</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80230" y="1028700"/>
            <a:ext cx="179070" cy="179070"/>
          </a:xfrm>
          <a:prstGeom prst="rect">
            <a:avLst/>
          </a:prstGeom>
        </p:spPr>
      </p:pic>
      <p:sp>
        <p:nvSpPr>
          <p:cNvPr id="6" name="TextBox 6"/>
          <p:cNvSpPr txBox="1"/>
          <p:nvPr/>
        </p:nvSpPr>
        <p:spPr>
          <a:xfrm>
            <a:off x="1807080" y="5786212"/>
            <a:ext cx="8832031" cy="479598"/>
          </a:xfrm>
          <a:prstGeom prst="rect">
            <a:avLst/>
          </a:prstGeom>
        </p:spPr>
        <p:txBody>
          <a:bodyPr lIns="0" tIns="0" rIns="0" bIns="0" rtlCol="0" anchor="t">
            <a:spAutoFit/>
          </a:bodyPr>
          <a:lstStyle/>
          <a:p>
            <a:pPr>
              <a:lnSpc>
                <a:spcPts val="3919"/>
              </a:lnSpc>
            </a:pPr>
            <a:r>
              <a:rPr lang="en-US" sz="2800">
                <a:solidFill>
                  <a:srgbClr val="3B3B3B"/>
                </a:solidFill>
                <a:latin typeface="HK Grotesk Medium Bold"/>
              </a:rPr>
              <a:t>Technique that consider to be Data obfuscation</a:t>
            </a:r>
          </a:p>
        </p:txBody>
      </p:sp>
      <p:sp>
        <p:nvSpPr>
          <p:cNvPr id="7" name="TextBox 7"/>
          <p:cNvSpPr txBox="1"/>
          <p:nvPr/>
        </p:nvSpPr>
        <p:spPr>
          <a:xfrm>
            <a:off x="1807080" y="6722654"/>
            <a:ext cx="12735301" cy="1855990"/>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Merging Scalar Variables</a:t>
            </a:r>
          </a:p>
          <a:p>
            <a:pPr marL="453390" lvl="1" indent="-226695">
              <a:lnSpc>
                <a:spcPts val="2940"/>
              </a:lnSpc>
              <a:buFont typeface="Arial"/>
              <a:buChar char="•"/>
            </a:pPr>
            <a:r>
              <a:rPr lang="en-US" sz="2100">
                <a:solidFill>
                  <a:srgbClr val="3B3B3B"/>
                </a:solidFill>
                <a:latin typeface="HK Grotesk Light"/>
              </a:rPr>
              <a:t>Class Transformations</a:t>
            </a:r>
          </a:p>
          <a:p>
            <a:pPr marL="453390" lvl="1" indent="-226695">
              <a:lnSpc>
                <a:spcPts val="2940"/>
              </a:lnSpc>
              <a:buFont typeface="Arial"/>
              <a:buChar char="•"/>
            </a:pPr>
            <a:r>
              <a:rPr lang="en-US" sz="2100">
                <a:solidFill>
                  <a:srgbClr val="3B3B3B"/>
                </a:solidFill>
                <a:latin typeface="HK Grotesk Light"/>
              </a:rPr>
              <a:t>Change Encoding</a:t>
            </a:r>
          </a:p>
          <a:p>
            <a:pPr marL="453390" lvl="1" indent="-226695">
              <a:lnSpc>
                <a:spcPts val="2940"/>
              </a:lnSpc>
              <a:buFont typeface="Arial"/>
              <a:buChar char="•"/>
            </a:pPr>
            <a:r>
              <a:rPr lang="en-US" sz="2100">
                <a:solidFill>
                  <a:srgbClr val="3B3B3B"/>
                </a:solidFill>
                <a:latin typeface="HK Grotesk Light"/>
              </a:rPr>
              <a:t>Split Variables</a:t>
            </a:r>
          </a:p>
          <a:p>
            <a:pPr marL="453390" lvl="1" indent="-226695">
              <a:lnSpc>
                <a:spcPts val="2940"/>
              </a:lnSpc>
              <a:buFont typeface="Arial"/>
              <a:buChar char="•"/>
            </a:pPr>
            <a:r>
              <a:rPr lang="en-US" sz="2100">
                <a:solidFill>
                  <a:srgbClr val="3B3B3B"/>
                </a:solidFill>
                <a:latin typeface="HK Grotesk Light"/>
              </a:rPr>
              <a:t>Data ordering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28700" y="904875"/>
            <a:ext cx="6549623" cy="1095606"/>
          </a:xfrm>
          <a:prstGeom prst="rect">
            <a:avLst/>
          </a:prstGeom>
        </p:spPr>
        <p:txBody>
          <a:bodyPr lIns="0" tIns="0" rIns="0" bIns="0" rtlCol="0" anchor="t">
            <a:spAutoFit/>
          </a:bodyPr>
          <a:lstStyle/>
          <a:p>
            <a:pPr>
              <a:lnSpc>
                <a:spcPts val="8960"/>
              </a:lnSpc>
            </a:pPr>
            <a:r>
              <a:rPr lang="en-US" sz="6400">
                <a:solidFill>
                  <a:srgbClr val="3B3B3B"/>
                </a:solidFill>
                <a:latin typeface="HK Grotesk Bold"/>
              </a:rPr>
              <a:t>Related Work</a:t>
            </a:r>
          </a:p>
        </p:txBody>
      </p:sp>
      <p:sp>
        <p:nvSpPr>
          <p:cNvPr id="3" name="TextBox 3"/>
          <p:cNvSpPr txBox="1"/>
          <p:nvPr/>
        </p:nvSpPr>
        <p:spPr>
          <a:xfrm>
            <a:off x="1807080" y="2343249"/>
            <a:ext cx="8072381" cy="479598"/>
          </a:xfrm>
          <a:prstGeom prst="rect">
            <a:avLst/>
          </a:prstGeom>
        </p:spPr>
        <p:txBody>
          <a:bodyPr lIns="0" tIns="0" rIns="0" bIns="0" rtlCol="0" anchor="t">
            <a:spAutoFit/>
          </a:bodyPr>
          <a:lstStyle/>
          <a:p>
            <a:pPr>
              <a:lnSpc>
                <a:spcPts val="3919"/>
              </a:lnSpc>
            </a:pPr>
            <a:r>
              <a:rPr lang="en-US" sz="2800">
                <a:solidFill>
                  <a:srgbClr val="3B3B3B"/>
                </a:solidFill>
                <a:latin typeface="HK Grotesk Medium Bold"/>
              </a:rPr>
              <a:t>Technique that consider to be Layout obfuscation</a:t>
            </a:r>
          </a:p>
        </p:txBody>
      </p:sp>
      <p:sp>
        <p:nvSpPr>
          <p:cNvPr id="4" name="TextBox 4"/>
          <p:cNvSpPr txBox="1"/>
          <p:nvPr/>
        </p:nvSpPr>
        <p:spPr>
          <a:xfrm>
            <a:off x="1807080" y="3890513"/>
            <a:ext cx="12815311" cy="366626"/>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Renaming for class, methods and variables</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80230" y="1028700"/>
            <a:ext cx="179070" cy="179070"/>
          </a:xfrm>
          <a:prstGeom prst="rect">
            <a:avLst/>
          </a:prstGeom>
        </p:spPr>
      </p:pic>
      <p:sp>
        <p:nvSpPr>
          <p:cNvPr id="6" name="TextBox 6"/>
          <p:cNvSpPr txBox="1"/>
          <p:nvPr/>
        </p:nvSpPr>
        <p:spPr>
          <a:xfrm>
            <a:off x="1807080" y="5486335"/>
            <a:ext cx="9066718" cy="479598"/>
          </a:xfrm>
          <a:prstGeom prst="rect">
            <a:avLst/>
          </a:prstGeom>
        </p:spPr>
        <p:txBody>
          <a:bodyPr lIns="0" tIns="0" rIns="0" bIns="0" rtlCol="0" anchor="t">
            <a:spAutoFit/>
          </a:bodyPr>
          <a:lstStyle/>
          <a:p>
            <a:pPr>
              <a:lnSpc>
                <a:spcPts val="3919"/>
              </a:lnSpc>
            </a:pPr>
            <a:r>
              <a:rPr lang="en-US" sz="2800">
                <a:solidFill>
                  <a:srgbClr val="3B3B3B"/>
                </a:solidFill>
                <a:latin typeface="HK Grotesk Medium Bold"/>
              </a:rPr>
              <a:t>Technique that consider to be Preventive transformations</a:t>
            </a:r>
          </a:p>
        </p:txBody>
      </p:sp>
      <p:sp>
        <p:nvSpPr>
          <p:cNvPr id="7" name="TextBox 7"/>
          <p:cNvSpPr txBox="1"/>
          <p:nvPr/>
        </p:nvSpPr>
        <p:spPr>
          <a:xfrm>
            <a:off x="1807080" y="7281166"/>
            <a:ext cx="12735301" cy="738967"/>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Bytecode Encryption</a:t>
            </a:r>
          </a:p>
          <a:p>
            <a:pPr marL="453390" lvl="1" indent="-226695">
              <a:lnSpc>
                <a:spcPts val="2940"/>
              </a:lnSpc>
              <a:buFont typeface="Arial"/>
              <a:buChar char="•"/>
            </a:pPr>
            <a:r>
              <a:rPr lang="en-US" sz="2100">
                <a:solidFill>
                  <a:srgbClr val="3B3B3B"/>
                </a:solidFill>
                <a:latin typeface="HK Grotesk Light"/>
              </a:rPr>
              <a:t>String Encryption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28700" y="904875"/>
            <a:ext cx="6549623" cy="1095606"/>
          </a:xfrm>
          <a:prstGeom prst="rect">
            <a:avLst/>
          </a:prstGeom>
        </p:spPr>
        <p:txBody>
          <a:bodyPr lIns="0" tIns="0" rIns="0" bIns="0" rtlCol="0" anchor="t">
            <a:spAutoFit/>
          </a:bodyPr>
          <a:lstStyle/>
          <a:p>
            <a:pPr>
              <a:lnSpc>
                <a:spcPts val="8960"/>
              </a:lnSpc>
            </a:pPr>
            <a:r>
              <a:rPr lang="en-US" sz="6400">
                <a:solidFill>
                  <a:srgbClr val="3B3B3B"/>
                </a:solidFill>
                <a:latin typeface="HK Grotesk Bold"/>
              </a:rPr>
              <a:t>Related Work</a:t>
            </a:r>
          </a:p>
        </p:txBody>
      </p:sp>
      <p:sp>
        <p:nvSpPr>
          <p:cNvPr id="3" name="TextBox 3"/>
          <p:cNvSpPr txBox="1"/>
          <p:nvPr/>
        </p:nvSpPr>
        <p:spPr>
          <a:xfrm>
            <a:off x="1807080" y="2343249"/>
            <a:ext cx="2322571" cy="479598"/>
          </a:xfrm>
          <a:prstGeom prst="rect">
            <a:avLst/>
          </a:prstGeom>
        </p:spPr>
        <p:txBody>
          <a:bodyPr lIns="0" tIns="0" rIns="0" bIns="0" rtlCol="0" anchor="t">
            <a:spAutoFit/>
          </a:bodyPr>
          <a:lstStyle/>
          <a:p>
            <a:pPr>
              <a:lnSpc>
                <a:spcPts val="3919"/>
              </a:lnSpc>
            </a:pPr>
            <a:r>
              <a:rPr lang="en-US" sz="2800">
                <a:solidFill>
                  <a:srgbClr val="3B3B3B"/>
                </a:solidFill>
                <a:latin typeface="HK Grotesk Medium Bold"/>
              </a:rPr>
              <a:t>Class splitting</a:t>
            </a:r>
          </a:p>
        </p:txBody>
      </p:sp>
      <p:sp>
        <p:nvSpPr>
          <p:cNvPr id="4" name="TextBox 4"/>
          <p:cNvSpPr txBox="1"/>
          <p:nvPr/>
        </p:nvSpPr>
        <p:spPr>
          <a:xfrm>
            <a:off x="1807080" y="3145831"/>
            <a:ext cx="12815311" cy="1855990"/>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The class splitting, class coalescing and type hiding methods are proposed by Sosonkin et al. </a:t>
            </a:r>
          </a:p>
          <a:p>
            <a:pPr marL="453390" lvl="1" indent="-226695">
              <a:lnSpc>
                <a:spcPts val="2940"/>
              </a:lnSpc>
              <a:buFont typeface="Arial"/>
              <a:buChar char="•"/>
            </a:pPr>
            <a:r>
              <a:rPr lang="en-US" sz="2100">
                <a:solidFill>
                  <a:srgbClr val="3B3B3B"/>
                </a:solidFill>
                <a:latin typeface="HK Grotesk Light"/>
              </a:rPr>
              <a:t>Class splitting is where an original class is split into two classes and methods of the original may exist in one of both of the split classes. </a:t>
            </a:r>
          </a:p>
          <a:p>
            <a:pPr marL="453390" lvl="1" indent="-226695">
              <a:lnSpc>
                <a:spcPts val="2940"/>
              </a:lnSpc>
              <a:buFont typeface="Arial"/>
              <a:buChar char="•"/>
            </a:pPr>
            <a:r>
              <a:rPr lang="en-US" sz="2100">
                <a:solidFill>
                  <a:srgbClr val="3B3B3B"/>
                </a:solidFill>
                <a:latin typeface="HK Grotesk Light"/>
              </a:rPr>
              <a:t>The type hiding method uses an interface that is used in variables, fields and methods declaration and casting operations.</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80230" y="1028700"/>
            <a:ext cx="179070" cy="179070"/>
          </a:xfrm>
          <a:prstGeom prst="rect">
            <a:avLst/>
          </a:prstGeom>
        </p:spPr>
      </p:pic>
      <p:sp>
        <p:nvSpPr>
          <p:cNvPr id="6" name="TextBox 6"/>
          <p:cNvSpPr txBox="1"/>
          <p:nvPr/>
        </p:nvSpPr>
        <p:spPr>
          <a:xfrm>
            <a:off x="1807080" y="5486335"/>
            <a:ext cx="3421212" cy="479598"/>
          </a:xfrm>
          <a:prstGeom prst="rect">
            <a:avLst/>
          </a:prstGeom>
        </p:spPr>
        <p:txBody>
          <a:bodyPr lIns="0" tIns="0" rIns="0" bIns="0" rtlCol="0" anchor="t">
            <a:spAutoFit/>
          </a:bodyPr>
          <a:lstStyle/>
          <a:p>
            <a:pPr>
              <a:lnSpc>
                <a:spcPts val="3919"/>
              </a:lnSpc>
            </a:pPr>
            <a:r>
              <a:rPr lang="en-US" sz="2800">
                <a:solidFill>
                  <a:srgbClr val="3B3B3B"/>
                </a:solidFill>
                <a:latin typeface="HK Grotesk Medium Bold"/>
              </a:rPr>
              <a:t>Identifier Mangling </a:t>
            </a:r>
          </a:p>
        </p:txBody>
      </p:sp>
      <p:sp>
        <p:nvSpPr>
          <p:cNvPr id="7" name="TextBox 7"/>
          <p:cNvSpPr txBox="1"/>
          <p:nvPr/>
        </p:nvSpPr>
        <p:spPr>
          <a:xfrm>
            <a:off x="1807080" y="6350313"/>
            <a:ext cx="12735301" cy="2600671"/>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The number of obfuscation techniques is defined by Schulz to protect software and algorithms. Dalvik bytecode and x86 architecture are the two main research. </a:t>
            </a:r>
          </a:p>
          <a:p>
            <a:pPr marL="453390" lvl="1" indent="-226695">
              <a:lnSpc>
                <a:spcPts val="2940"/>
              </a:lnSpc>
              <a:buFont typeface="Arial"/>
              <a:buChar char="•"/>
            </a:pPr>
            <a:r>
              <a:rPr lang="en-US" sz="2100">
                <a:solidFill>
                  <a:srgbClr val="3B3B3B"/>
                </a:solidFill>
                <a:latin typeface="HK Grotesk Light"/>
              </a:rPr>
              <a:t>Identifier mangling, string obfuscation, dynamic code loading and Jumpbytes are considered to be a technique that is under x86. </a:t>
            </a:r>
          </a:p>
          <a:p>
            <a:pPr marL="453390" lvl="1" indent="-226695">
              <a:lnSpc>
                <a:spcPts val="2940"/>
              </a:lnSpc>
              <a:buFont typeface="Arial"/>
              <a:buChar char="•"/>
            </a:pPr>
            <a:r>
              <a:rPr lang="en-US" sz="2100">
                <a:solidFill>
                  <a:srgbClr val="3B3B3B"/>
                </a:solidFill>
                <a:latin typeface="HK Grotesk Light"/>
              </a:rPr>
              <a:t>Dynamic code loading requires an unpacking stub that executes when starting the application.</a:t>
            </a:r>
          </a:p>
          <a:p>
            <a:pPr marL="453390" lvl="1" indent="-226695">
              <a:lnSpc>
                <a:spcPts val="2940"/>
              </a:lnSpc>
              <a:buFont typeface="Arial"/>
              <a:buChar char="•"/>
            </a:pPr>
            <a:r>
              <a:rPr lang="en-US" sz="2100">
                <a:solidFill>
                  <a:srgbClr val="3B3B3B"/>
                </a:solidFill>
                <a:latin typeface="HK Grotesk Light"/>
              </a:rPr>
              <a:t>Dynamic code loading and junk byte are the limitations that we have because it is a compiler level of obfuscation, it is not considered in our proposed idea but this technique can be used in future research.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28700" y="917913"/>
            <a:ext cx="6549623" cy="1095606"/>
          </a:xfrm>
          <a:prstGeom prst="rect">
            <a:avLst/>
          </a:prstGeom>
        </p:spPr>
        <p:txBody>
          <a:bodyPr lIns="0" tIns="0" rIns="0" bIns="0" rtlCol="0" anchor="t">
            <a:spAutoFit/>
          </a:bodyPr>
          <a:lstStyle/>
          <a:p>
            <a:pPr>
              <a:lnSpc>
                <a:spcPts val="8960"/>
              </a:lnSpc>
            </a:pPr>
            <a:r>
              <a:rPr lang="en-US" sz="6400">
                <a:solidFill>
                  <a:srgbClr val="3B3B3B"/>
                </a:solidFill>
                <a:latin typeface="HK Grotesk Bold"/>
              </a:rPr>
              <a:t>Related Work</a:t>
            </a:r>
          </a:p>
        </p:txBody>
      </p:sp>
      <p:sp>
        <p:nvSpPr>
          <p:cNvPr id="3" name="TextBox 3"/>
          <p:cNvSpPr txBox="1"/>
          <p:nvPr/>
        </p:nvSpPr>
        <p:spPr>
          <a:xfrm>
            <a:off x="1807080" y="2356287"/>
            <a:ext cx="3978412" cy="479598"/>
          </a:xfrm>
          <a:prstGeom prst="rect">
            <a:avLst/>
          </a:prstGeom>
        </p:spPr>
        <p:txBody>
          <a:bodyPr lIns="0" tIns="0" rIns="0" bIns="0" rtlCol="0" anchor="t">
            <a:spAutoFit/>
          </a:bodyPr>
          <a:lstStyle/>
          <a:p>
            <a:pPr>
              <a:lnSpc>
                <a:spcPts val="3919"/>
              </a:lnSpc>
            </a:pPr>
            <a:r>
              <a:rPr lang="en-US" sz="2800">
                <a:solidFill>
                  <a:srgbClr val="3B3B3B"/>
                </a:solidFill>
                <a:latin typeface="HK Grotesk Medium Bold"/>
              </a:rPr>
              <a:t>Data Aggregation</a:t>
            </a:r>
          </a:p>
        </p:txBody>
      </p:sp>
      <p:sp>
        <p:nvSpPr>
          <p:cNvPr id="4" name="TextBox 4"/>
          <p:cNvSpPr txBox="1"/>
          <p:nvPr/>
        </p:nvSpPr>
        <p:spPr>
          <a:xfrm>
            <a:off x="1807080" y="3158869"/>
            <a:ext cx="12815311" cy="1855990"/>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The article introduced by Faruki et. al. proposed different techniques for data obfuscation. </a:t>
            </a:r>
          </a:p>
          <a:p>
            <a:pPr marL="453390" lvl="1" indent="-226695">
              <a:lnSpc>
                <a:spcPts val="2940"/>
              </a:lnSpc>
              <a:buFont typeface="Arial"/>
              <a:buChar char="•"/>
            </a:pPr>
            <a:r>
              <a:rPr lang="en-US" sz="2100">
                <a:solidFill>
                  <a:srgbClr val="3B3B3B"/>
                </a:solidFill>
                <a:latin typeface="HK Grotesk Light"/>
              </a:rPr>
              <a:t>Data aggregation, data storage and encoding and data ordering is the main approach. </a:t>
            </a:r>
          </a:p>
          <a:p>
            <a:pPr marL="453390" lvl="1" indent="-226695">
              <a:lnSpc>
                <a:spcPts val="2940"/>
              </a:lnSpc>
              <a:buFont typeface="Arial"/>
              <a:buChar char="•"/>
            </a:pPr>
            <a:r>
              <a:rPr lang="en-US" sz="2100">
                <a:solidFill>
                  <a:srgbClr val="3B3B3B"/>
                </a:solidFill>
                <a:latin typeface="HK Grotesk Light"/>
              </a:rPr>
              <a:t>Having a large number of expressions gives an explicit view of our variables, therefore applying this to only a few numbers of index variable and obfuscate with other techniques enable our program to be more difficult to understand and read.</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80230" y="1041738"/>
            <a:ext cx="179070" cy="1790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28700" y="904875"/>
            <a:ext cx="6549623" cy="1095606"/>
          </a:xfrm>
          <a:prstGeom prst="rect">
            <a:avLst/>
          </a:prstGeom>
        </p:spPr>
        <p:txBody>
          <a:bodyPr lIns="0" tIns="0" rIns="0" bIns="0" rtlCol="0" anchor="t">
            <a:spAutoFit/>
          </a:bodyPr>
          <a:lstStyle/>
          <a:p>
            <a:pPr>
              <a:lnSpc>
                <a:spcPts val="8960"/>
              </a:lnSpc>
            </a:pPr>
            <a:r>
              <a:rPr lang="en-US" sz="6400">
                <a:solidFill>
                  <a:srgbClr val="3B3B3B"/>
                </a:solidFill>
                <a:latin typeface="HK Grotesk Bold"/>
              </a:rPr>
              <a:t>Related Work</a:t>
            </a:r>
          </a:p>
        </p:txBody>
      </p:sp>
      <p:sp>
        <p:nvSpPr>
          <p:cNvPr id="3" name="TextBox 3"/>
          <p:cNvSpPr txBox="1"/>
          <p:nvPr/>
        </p:nvSpPr>
        <p:spPr>
          <a:xfrm>
            <a:off x="1028700" y="2320461"/>
            <a:ext cx="6585961" cy="616874"/>
          </a:xfrm>
          <a:prstGeom prst="rect">
            <a:avLst/>
          </a:prstGeom>
        </p:spPr>
        <p:txBody>
          <a:bodyPr lIns="0" tIns="0" rIns="0" bIns="0" rtlCol="0" anchor="t">
            <a:spAutoFit/>
          </a:bodyPr>
          <a:lstStyle/>
          <a:p>
            <a:pPr>
              <a:lnSpc>
                <a:spcPts val="5040"/>
              </a:lnSpc>
            </a:pPr>
            <a:r>
              <a:rPr lang="en-US" sz="3600">
                <a:solidFill>
                  <a:srgbClr val="3B3B3B"/>
                </a:solidFill>
                <a:latin typeface="HK Grotesk Bold"/>
              </a:rPr>
              <a:t>Tools that we use </a:t>
            </a:r>
          </a:p>
        </p:txBody>
      </p:sp>
      <p:sp>
        <p:nvSpPr>
          <p:cNvPr id="4" name="TextBox 4"/>
          <p:cNvSpPr txBox="1"/>
          <p:nvPr/>
        </p:nvSpPr>
        <p:spPr>
          <a:xfrm>
            <a:off x="1759080" y="3429099"/>
            <a:ext cx="1556761" cy="479598"/>
          </a:xfrm>
          <a:prstGeom prst="rect">
            <a:avLst/>
          </a:prstGeom>
        </p:spPr>
        <p:txBody>
          <a:bodyPr lIns="0" tIns="0" rIns="0" bIns="0" rtlCol="0" anchor="t">
            <a:spAutoFit/>
          </a:bodyPr>
          <a:lstStyle/>
          <a:p>
            <a:pPr>
              <a:lnSpc>
                <a:spcPts val="3919"/>
              </a:lnSpc>
            </a:pPr>
            <a:r>
              <a:rPr lang="en-US" sz="2800">
                <a:solidFill>
                  <a:srgbClr val="3B3B3B"/>
                </a:solidFill>
                <a:latin typeface="HK Grotesk Medium Bold"/>
              </a:rPr>
              <a:t>Proguard</a:t>
            </a:r>
          </a:p>
        </p:txBody>
      </p:sp>
      <p:sp>
        <p:nvSpPr>
          <p:cNvPr id="5" name="TextBox 5"/>
          <p:cNvSpPr txBox="1"/>
          <p:nvPr/>
        </p:nvSpPr>
        <p:spPr>
          <a:xfrm>
            <a:off x="1921380" y="4256215"/>
            <a:ext cx="12815311" cy="1483649"/>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Proguard is a tool that consists of a shrinker, optimizer, obfuscator and pre-verification feature. </a:t>
            </a:r>
          </a:p>
          <a:p>
            <a:pPr marL="453390" lvl="1" indent="-226695">
              <a:lnSpc>
                <a:spcPts val="2940"/>
              </a:lnSpc>
              <a:buFont typeface="Arial"/>
              <a:buChar char="•"/>
            </a:pPr>
            <a:r>
              <a:rPr lang="en-US" sz="2100">
                <a:solidFill>
                  <a:srgbClr val="3B3B3B"/>
                </a:solidFill>
                <a:latin typeface="HK Grotesk Light"/>
              </a:rPr>
              <a:t>Detecting and removing unused class, fields, methods and attributes. </a:t>
            </a:r>
          </a:p>
          <a:p>
            <a:pPr marL="453390" lvl="1" indent="-226695">
              <a:lnSpc>
                <a:spcPts val="2940"/>
              </a:lnSpc>
              <a:buFont typeface="Arial"/>
              <a:buChar char="•"/>
            </a:pPr>
            <a:r>
              <a:rPr lang="en-US" sz="2100">
                <a:solidFill>
                  <a:srgbClr val="3B3B3B"/>
                </a:solidFill>
                <a:latin typeface="HK Grotesk Light"/>
              </a:rPr>
              <a:t>It generates automatic obfuscation through renames the classes, fields and method with meaningless names.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80230" y="1028700"/>
            <a:ext cx="179070" cy="179070"/>
          </a:xfrm>
          <a:prstGeom prst="rect">
            <a:avLst/>
          </a:prstGeom>
        </p:spPr>
      </p:pic>
      <p:sp>
        <p:nvSpPr>
          <p:cNvPr id="7" name="TextBox 7"/>
          <p:cNvSpPr txBox="1"/>
          <p:nvPr/>
        </p:nvSpPr>
        <p:spPr>
          <a:xfrm>
            <a:off x="1759080" y="6190394"/>
            <a:ext cx="1556761" cy="479598"/>
          </a:xfrm>
          <a:prstGeom prst="rect">
            <a:avLst/>
          </a:prstGeom>
        </p:spPr>
        <p:txBody>
          <a:bodyPr lIns="0" tIns="0" rIns="0" bIns="0" rtlCol="0" anchor="t">
            <a:spAutoFit/>
          </a:bodyPr>
          <a:lstStyle/>
          <a:p>
            <a:pPr>
              <a:lnSpc>
                <a:spcPts val="3919"/>
              </a:lnSpc>
            </a:pPr>
            <a:r>
              <a:rPr lang="en-US" sz="2800">
                <a:solidFill>
                  <a:srgbClr val="3B3B3B"/>
                </a:solidFill>
                <a:latin typeface="HK Grotesk Medium Bold"/>
              </a:rPr>
              <a:t>Mess</a:t>
            </a:r>
          </a:p>
        </p:txBody>
      </p:sp>
      <p:sp>
        <p:nvSpPr>
          <p:cNvPr id="8" name="TextBox 8"/>
          <p:cNvSpPr txBox="1"/>
          <p:nvPr/>
        </p:nvSpPr>
        <p:spPr>
          <a:xfrm>
            <a:off x="1921380" y="7007035"/>
            <a:ext cx="12735301" cy="1483649"/>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3B3B3B"/>
                </a:solidFill>
                <a:latin typeface="HK Grotesk Light"/>
              </a:rPr>
              <a:t>Mess is the Gradle plugin for obfuscation. </a:t>
            </a:r>
          </a:p>
          <a:p>
            <a:pPr marL="453390" lvl="1" indent="-226695">
              <a:lnSpc>
                <a:spcPts val="2940"/>
              </a:lnSpc>
              <a:buFont typeface="Arial"/>
              <a:buChar char="•"/>
            </a:pPr>
            <a:r>
              <a:rPr lang="en-US" sz="2100">
                <a:solidFill>
                  <a:srgbClr val="3B3B3B"/>
                </a:solidFill>
                <a:latin typeface="HK Grotesk Light"/>
              </a:rPr>
              <a:t>It obfuscates code including activity, service, receiver, provider and custom view. </a:t>
            </a:r>
          </a:p>
          <a:p>
            <a:pPr marL="453390" lvl="1" indent="-226695">
              <a:lnSpc>
                <a:spcPts val="2940"/>
              </a:lnSpc>
              <a:buFont typeface="Arial"/>
              <a:buChar char="•"/>
            </a:pPr>
            <a:r>
              <a:rPr lang="en-US" sz="2100">
                <a:solidFill>
                  <a:srgbClr val="3B3B3B"/>
                </a:solidFill>
                <a:latin typeface="HK Grotesk Light"/>
              </a:rPr>
              <a:t>This tool reduces the code readability after reverse engineering. </a:t>
            </a:r>
          </a:p>
          <a:p>
            <a:pPr marL="453390" lvl="1" indent="-226695">
              <a:lnSpc>
                <a:spcPts val="2940"/>
              </a:lnSpc>
              <a:buFont typeface="Arial"/>
              <a:buChar char="•"/>
            </a:pPr>
            <a:r>
              <a:rPr lang="en-US" sz="2100">
                <a:solidFill>
                  <a:srgbClr val="3B3B3B"/>
                </a:solidFill>
                <a:latin typeface="HK Grotesk Light"/>
              </a:rPr>
              <a:t>It runs after Proguard, and mess hooks it just to read the obfuscation mapping reference.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28700" y="1085850"/>
            <a:ext cx="4708921" cy="2699789"/>
          </a:xfrm>
          <a:prstGeom prst="rect">
            <a:avLst/>
          </a:prstGeom>
        </p:spPr>
        <p:txBody>
          <a:bodyPr lIns="0" tIns="0" rIns="0" bIns="0" rtlCol="0" anchor="t">
            <a:spAutoFit/>
          </a:bodyPr>
          <a:lstStyle/>
          <a:p>
            <a:pPr>
              <a:lnSpc>
                <a:spcPts val="7039"/>
              </a:lnSpc>
            </a:pPr>
            <a:r>
              <a:rPr lang="en-US" sz="6400">
                <a:solidFill>
                  <a:srgbClr val="3B3B3B"/>
                </a:solidFill>
                <a:latin typeface="HK Grotesk Bold Bold"/>
              </a:rPr>
              <a:t>Proposed Obfuscation</a:t>
            </a:r>
          </a:p>
          <a:p>
            <a:pPr>
              <a:lnSpc>
                <a:spcPts val="7040"/>
              </a:lnSpc>
            </a:pPr>
            <a:r>
              <a:rPr lang="en-US" sz="6400">
                <a:solidFill>
                  <a:srgbClr val="3B3B3B"/>
                </a:solidFill>
                <a:latin typeface="HK Grotesk Bold Bold"/>
              </a:rPr>
              <a:t>Idea</a:t>
            </a:r>
          </a:p>
        </p:txBody>
      </p:sp>
      <p:grpSp>
        <p:nvGrpSpPr>
          <p:cNvPr id="3" name="Group 3"/>
          <p:cNvGrpSpPr/>
          <p:nvPr/>
        </p:nvGrpSpPr>
        <p:grpSpPr>
          <a:xfrm>
            <a:off x="9269559" y="3259029"/>
            <a:ext cx="7989741" cy="1838066"/>
            <a:chOff x="0" y="0"/>
            <a:chExt cx="10652989" cy="2450754"/>
          </a:xfrm>
        </p:grpSpPr>
        <p:sp>
          <p:nvSpPr>
            <p:cNvPr id="4" name="TextBox 4"/>
            <p:cNvSpPr txBox="1"/>
            <p:nvPr/>
          </p:nvSpPr>
          <p:spPr>
            <a:xfrm>
              <a:off x="0" y="997627"/>
              <a:ext cx="6487509" cy="1453127"/>
            </a:xfrm>
            <a:prstGeom prst="rect">
              <a:avLst/>
            </a:prstGeom>
          </p:spPr>
          <p:txBody>
            <a:bodyPr lIns="0" tIns="0" rIns="0" bIns="0" rtlCol="0" anchor="t">
              <a:spAutoFit/>
            </a:bodyPr>
            <a:lstStyle/>
            <a:p>
              <a:pPr>
                <a:lnSpc>
                  <a:spcPts val="2192"/>
                </a:lnSpc>
              </a:pPr>
              <a:r>
                <a:rPr lang="en-US" sz="1827">
                  <a:solidFill>
                    <a:srgbClr val="3B3B3B"/>
                  </a:solidFill>
                  <a:latin typeface="HK Grotesk Light"/>
                </a:rPr>
                <a:t>Our goal is to disrupt the original design of the code so that it is difficult for the attacker to understand the structure and functionality of the entire code. </a:t>
              </a:r>
            </a:p>
          </p:txBody>
        </p:sp>
        <p:sp>
          <p:nvSpPr>
            <p:cNvPr id="5" name="TextBox 5"/>
            <p:cNvSpPr txBox="1"/>
            <p:nvPr/>
          </p:nvSpPr>
          <p:spPr>
            <a:xfrm>
              <a:off x="0" y="134098"/>
              <a:ext cx="6487509" cy="583745"/>
            </a:xfrm>
            <a:prstGeom prst="rect">
              <a:avLst/>
            </a:prstGeom>
          </p:spPr>
          <p:txBody>
            <a:bodyPr lIns="0" tIns="0" rIns="0" bIns="0" rtlCol="0" anchor="t">
              <a:spAutoFit/>
            </a:bodyPr>
            <a:lstStyle/>
            <a:p>
              <a:pPr>
                <a:lnSpc>
                  <a:spcPts val="3410"/>
                </a:lnSpc>
              </a:pPr>
              <a:r>
                <a:rPr lang="en-US" sz="2842">
                  <a:solidFill>
                    <a:srgbClr val="3B3B3B"/>
                  </a:solidFill>
                  <a:latin typeface="HK Grotesk Bold"/>
                </a:rPr>
                <a:t>Design Obfuscation</a:t>
              </a:r>
            </a:p>
          </p:txBody>
        </p:sp>
        <p:sp>
          <p:nvSpPr>
            <p:cNvPr id="6" name="AutoShape 6"/>
            <p:cNvSpPr/>
            <p:nvPr/>
          </p:nvSpPr>
          <p:spPr>
            <a:xfrm>
              <a:off x="17641" y="0"/>
              <a:ext cx="10635348" cy="12891"/>
            </a:xfrm>
            <a:prstGeom prst="rect">
              <a:avLst/>
            </a:prstGeom>
            <a:solidFill>
              <a:srgbClr val="BDBDBD"/>
            </a:solidFill>
          </p:spPr>
        </p:sp>
      </p:grpSp>
      <p:grpSp>
        <p:nvGrpSpPr>
          <p:cNvPr id="7" name="Group 7"/>
          <p:cNvGrpSpPr/>
          <p:nvPr/>
        </p:nvGrpSpPr>
        <p:grpSpPr>
          <a:xfrm>
            <a:off x="9269559" y="5205138"/>
            <a:ext cx="7989741" cy="1916928"/>
            <a:chOff x="0" y="0"/>
            <a:chExt cx="10652989" cy="2555903"/>
          </a:xfrm>
        </p:grpSpPr>
        <p:sp>
          <p:nvSpPr>
            <p:cNvPr id="8" name="TextBox 8"/>
            <p:cNvSpPr txBox="1"/>
            <p:nvPr/>
          </p:nvSpPr>
          <p:spPr>
            <a:xfrm>
              <a:off x="0" y="1124267"/>
              <a:ext cx="6391562" cy="1431636"/>
            </a:xfrm>
            <a:prstGeom prst="rect">
              <a:avLst/>
            </a:prstGeom>
          </p:spPr>
          <p:txBody>
            <a:bodyPr lIns="0" tIns="0" rIns="0" bIns="0" rtlCol="0" anchor="t">
              <a:spAutoFit/>
            </a:bodyPr>
            <a:lstStyle/>
            <a:p>
              <a:pPr>
                <a:lnSpc>
                  <a:spcPts val="2160"/>
                </a:lnSpc>
              </a:pPr>
              <a:r>
                <a:rPr lang="en-US" sz="1800">
                  <a:solidFill>
                    <a:srgbClr val="3B3B3B"/>
                  </a:solidFill>
                  <a:latin typeface="HK Grotesk Light"/>
                </a:rPr>
                <a:t>Our goal is to make the important data and name unreadable or incomplete to make it harder for an attacker to attack. </a:t>
              </a:r>
            </a:p>
            <a:p>
              <a:pPr>
                <a:lnSpc>
                  <a:spcPts val="2160"/>
                </a:lnSpc>
              </a:pPr>
              <a:endParaRPr lang="en-US" sz="1800">
                <a:solidFill>
                  <a:srgbClr val="3B3B3B"/>
                </a:solidFill>
                <a:latin typeface="HK Grotesk Light"/>
              </a:endParaRPr>
            </a:p>
          </p:txBody>
        </p:sp>
        <p:sp>
          <p:nvSpPr>
            <p:cNvPr id="9" name="TextBox 9"/>
            <p:cNvSpPr txBox="1"/>
            <p:nvPr/>
          </p:nvSpPr>
          <p:spPr>
            <a:xfrm>
              <a:off x="0" y="282894"/>
              <a:ext cx="6391562" cy="565727"/>
            </a:xfrm>
            <a:prstGeom prst="rect">
              <a:avLst/>
            </a:prstGeom>
          </p:spPr>
          <p:txBody>
            <a:bodyPr lIns="0" tIns="0" rIns="0" bIns="0" rtlCol="0" anchor="t">
              <a:spAutoFit/>
            </a:bodyPr>
            <a:lstStyle/>
            <a:p>
              <a:pPr>
                <a:lnSpc>
                  <a:spcPts val="3360"/>
                </a:lnSpc>
              </a:pPr>
              <a:r>
                <a:rPr lang="en-US" sz="2800">
                  <a:solidFill>
                    <a:srgbClr val="3B3B3B"/>
                  </a:solidFill>
                  <a:latin typeface="HK Grotesk Bold"/>
                </a:rPr>
                <a:t>Data Obfuscation</a:t>
              </a:r>
            </a:p>
          </p:txBody>
        </p:sp>
        <p:sp>
          <p:nvSpPr>
            <p:cNvPr id="10" name="AutoShape 10"/>
            <p:cNvSpPr/>
            <p:nvPr/>
          </p:nvSpPr>
          <p:spPr>
            <a:xfrm>
              <a:off x="17380" y="0"/>
              <a:ext cx="10635609" cy="12700"/>
            </a:xfrm>
            <a:prstGeom prst="rect">
              <a:avLst/>
            </a:prstGeom>
            <a:solidFill>
              <a:srgbClr val="BDBDBD"/>
            </a:solidFill>
          </p:spPr>
        </p:sp>
      </p:grpSp>
      <p:grpSp>
        <p:nvGrpSpPr>
          <p:cNvPr id="11" name="Group 11"/>
          <p:cNvGrpSpPr/>
          <p:nvPr/>
        </p:nvGrpSpPr>
        <p:grpSpPr>
          <a:xfrm>
            <a:off x="9269559" y="1028700"/>
            <a:ext cx="7989741" cy="2230329"/>
            <a:chOff x="0" y="0"/>
            <a:chExt cx="10652989" cy="2973772"/>
          </a:xfrm>
        </p:grpSpPr>
        <p:sp>
          <p:nvSpPr>
            <p:cNvPr id="12" name="TextBox 12"/>
            <p:cNvSpPr txBox="1"/>
            <p:nvPr/>
          </p:nvSpPr>
          <p:spPr>
            <a:xfrm>
              <a:off x="0" y="1117897"/>
              <a:ext cx="6594448" cy="1855876"/>
            </a:xfrm>
            <a:prstGeom prst="rect">
              <a:avLst/>
            </a:prstGeom>
          </p:spPr>
          <p:txBody>
            <a:bodyPr lIns="0" tIns="0" rIns="0" bIns="0" rtlCol="0" anchor="t">
              <a:spAutoFit/>
            </a:bodyPr>
            <a:lstStyle/>
            <a:p>
              <a:pPr>
                <a:lnSpc>
                  <a:spcPts val="2228"/>
                </a:lnSpc>
              </a:pPr>
              <a:r>
                <a:rPr lang="en-US" sz="1857">
                  <a:solidFill>
                    <a:srgbClr val="3B3B3B"/>
                  </a:solidFill>
                  <a:latin typeface="HK Grotesk Light"/>
                </a:rPr>
                <a:t>Our goal is to change the formatting of the source code to make it hard to read. Rename some variable names and filenames to make them indistinguishable and unreadable.</a:t>
              </a:r>
            </a:p>
            <a:p>
              <a:pPr>
                <a:lnSpc>
                  <a:spcPts val="2228"/>
                </a:lnSpc>
              </a:pPr>
              <a:endParaRPr lang="en-US" sz="1857">
                <a:solidFill>
                  <a:srgbClr val="3B3B3B"/>
                </a:solidFill>
                <a:latin typeface="HK Grotesk Light"/>
              </a:endParaRPr>
            </a:p>
          </p:txBody>
        </p:sp>
        <p:sp>
          <p:nvSpPr>
            <p:cNvPr id="13" name="TextBox 13"/>
            <p:cNvSpPr txBox="1"/>
            <p:nvPr/>
          </p:nvSpPr>
          <p:spPr>
            <a:xfrm>
              <a:off x="0" y="249816"/>
              <a:ext cx="6594448" cy="593210"/>
            </a:xfrm>
            <a:prstGeom prst="rect">
              <a:avLst/>
            </a:prstGeom>
          </p:spPr>
          <p:txBody>
            <a:bodyPr lIns="0" tIns="0" rIns="0" bIns="0" rtlCol="0" anchor="t">
              <a:spAutoFit/>
            </a:bodyPr>
            <a:lstStyle/>
            <a:p>
              <a:pPr>
                <a:lnSpc>
                  <a:spcPts val="3466"/>
                </a:lnSpc>
              </a:pPr>
              <a:r>
                <a:rPr lang="en-US" sz="2888">
                  <a:solidFill>
                    <a:srgbClr val="3B3B3B"/>
                  </a:solidFill>
                  <a:latin typeface="HK Grotesk Bold"/>
                </a:rPr>
                <a:t>Layout Obfuscation</a:t>
              </a:r>
            </a:p>
          </p:txBody>
        </p:sp>
        <p:sp>
          <p:nvSpPr>
            <p:cNvPr id="14" name="AutoShape 14"/>
            <p:cNvSpPr/>
            <p:nvPr/>
          </p:nvSpPr>
          <p:spPr>
            <a:xfrm>
              <a:off x="17931" y="0"/>
              <a:ext cx="10635057" cy="13103"/>
            </a:xfrm>
            <a:prstGeom prst="rect">
              <a:avLst/>
            </a:prstGeom>
            <a:solidFill>
              <a:srgbClr val="BDBDBD"/>
            </a:solidFill>
          </p:spPr>
        </p:sp>
      </p:grpSp>
      <p:grpSp>
        <p:nvGrpSpPr>
          <p:cNvPr id="15" name="Group 15"/>
          <p:cNvGrpSpPr/>
          <p:nvPr/>
        </p:nvGrpSpPr>
        <p:grpSpPr>
          <a:xfrm>
            <a:off x="9269559" y="7122066"/>
            <a:ext cx="7989741" cy="1688242"/>
            <a:chOff x="0" y="0"/>
            <a:chExt cx="10652989" cy="2250988"/>
          </a:xfrm>
        </p:grpSpPr>
        <p:sp>
          <p:nvSpPr>
            <p:cNvPr id="16" name="TextBox 16"/>
            <p:cNvSpPr txBox="1"/>
            <p:nvPr/>
          </p:nvSpPr>
          <p:spPr>
            <a:xfrm>
              <a:off x="0" y="1124268"/>
              <a:ext cx="6391562" cy="1126720"/>
            </a:xfrm>
            <a:prstGeom prst="rect">
              <a:avLst/>
            </a:prstGeom>
          </p:spPr>
          <p:txBody>
            <a:bodyPr lIns="0" tIns="0" rIns="0" bIns="0" rtlCol="0" anchor="t">
              <a:spAutoFit/>
            </a:bodyPr>
            <a:lstStyle/>
            <a:p>
              <a:pPr>
                <a:lnSpc>
                  <a:spcPts val="2160"/>
                </a:lnSpc>
              </a:pPr>
              <a:r>
                <a:rPr lang="en-US" sz="1800" dirty="0">
                  <a:solidFill>
                    <a:srgbClr val="3B3B3B"/>
                  </a:solidFill>
                  <a:latin typeface="HK Grotesk Light"/>
                </a:rPr>
                <a:t>Our goal is decomposing basic blocks to make it difficult for an attacker to follow the control flow. </a:t>
              </a:r>
            </a:p>
          </p:txBody>
        </p:sp>
        <p:sp>
          <p:nvSpPr>
            <p:cNvPr id="17" name="TextBox 17"/>
            <p:cNvSpPr txBox="1"/>
            <p:nvPr/>
          </p:nvSpPr>
          <p:spPr>
            <a:xfrm>
              <a:off x="0" y="282894"/>
              <a:ext cx="6391562" cy="565727"/>
            </a:xfrm>
            <a:prstGeom prst="rect">
              <a:avLst/>
            </a:prstGeom>
          </p:spPr>
          <p:txBody>
            <a:bodyPr lIns="0" tIns="0" rIns="0" bIns="0" rtlCol="0" anchor="t">
              <a:spAutoFit/>
            </a:bodyPr>
            <a:lstStyle/>
            <a:p>
              <a:pPr>
                <a:lnSpc>
                  <a:spcPts val="3360"/>
                </a:lnSpc>
              </a:pPr>
              <a:r>
                <a:rPr lang="en-US" sz="2800">
                  <a:solidFill>
                    <a:srgbClr val="3B3B3B"/>
                  </a:solidFill>
                  <a:latin typeface="HK Grotesk Bold"/>
                </a:rPr>
                <a:t>Control Obfuscation</a:t>
              </a:r>
            </a:p>
          </p:txBody>
        </p:sp>
        <p:sp>
          <p:nvSpPr>
            <p:cNvPr id="18" name="AutoShape 18"/>
            <p:cNvSpPr/>
            <p:nvPr/>
          </p:nvSpPr>
          <p:spPr>
            <a:xfrm>
              <a:off x="17380" y="0"/>
              <a:ext cx="10635609" cy="12700"/>
            </a:xfrm>
            <a:prstGeom prst="rect">
              <a:avLst/>
            </a:prstGeom>
            <a:solidFill>
              <a:srgbClr val="BDBDBD"/>
            </a:solidFill>
          </p:spPr>
        </p:sp>
      </p:grpSp>
      <p:sp>
        <p:nvSpPr>
          <p:cNvPr id="19" name="TextBox 19"/>
          <p:cNvSpPr txBox="1"/>
          <p:nvPr/>
        </p:nvSpPr>
        <p:spPr>
          <a:xfrm>
            <a:off x="1028700" y="4482393"/>
            <a:ext cx="5717913" cy="1407391"/>
          </a:xfrm>
          <a:prstGeom prst="rect">
            <a:avLst/>
          </a:prstGeom>
        </p:spPr>
        <p:txBody>
          <a:bodyPr lIns="0" tIns="0" rIns="0" bIns="0" rtlCol="0" anchor="t">
            <a:spAutoFit/>
          </a:bodyPr>
          <a:lstStyle/>
          <a:p>
            <a:pPr>
              <a:lnSpc>
                <a:spcPts val="2799"/>
              </a:lnSpc>
            </a:pPr>
            <a:r>
              <a:rPr lang="en-US" sz="1999">
                <a:solidFill>
                  <a:srgbClr val="3B3B3B"/>
                </a:solidFill>
                <a:latin typeface="HK Grotesk Light"/>
              </a:rPr>
              <a:t>For better security, we first manually obfuscated our program and then make custom rules for existing automation obfuscate tools such as Proguard to automate obfuscation.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1326</Words>
  <Application>Microsoft Office PowerPoint</Application>
  <PresentationFormat>Custom</PresentationFormat>
  <Paragraphs>158</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HK Grotesk Medium Bold</vt:lpstr>
      <vt:lpstr>HK Grotesk Bold Bold</vt:lpstr>
      <vt:lpstr>Calibri</vt:lpstr>
      <vt:lpstr>HK Grotesk Bold</vt:lpstr>
      <vt:lpstr>HK Grotesk Medium</vt:lpstr>
      <vt:lpstr>HK Grotesk Light</vt:lpstr>
      <vt:lpstr>Arial</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White Modular Grid Content Strategy Professional Presentation</dc:title>
  <dc:creator>saire t</dc:creator>
  <cp:lastModifiedBy>Derrick Chen</cp:lastModifiedBy>
  <cp:revision>15</cp:revision>
  <dcterms:created xsi:type="dcterms:W3CDTF">2006-08-16T00:00:00Z</dcterms:created>
  <dcterms:modified xsi:type="dcterms:W3CDTF">2021-05-25T22:51:40Z</dcterms:modified>
  <dc:identifier>DAEfd8Y5fh0</dc:identifier>
</cp:coreProperties>
</file>