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1" r:id="rId17"/>
    <p:sldId id="279" r:id="rId18"/>
    <p:sldId id="276" r:id="rId19"/>
    <p:sldId id="282" r:id="rId20"/>
    <p:sldId id="283" r:id="rId21"/>
    <p:sldId id="284" r:id="rId22"/>
    <p:sldId id="285" r:id="rId23"/>
    <p:sldId id="278" r:id="rId24"/>
    <p:sldId id="280" r:id="rId25"/>
    <p:sldId id="286" r:id="rId26"/>
    <p:sldId id="290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5" autoAdjust="0"/>
    <p:restoredTop sz="80263" autoAdjust="0"/>
  </p:normalViewPr>
  <p:slideViewPr>
    <p:cSldViewPr snapToGrid="0" snapToObjects="1">
      <p:cViewPr varScale="1">
        <p:scale>
          <a:sx n="54" d="100"/>
          <a:sy n="54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E3F08-936D-43D6-9A85-B7924DBDFEA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9C49AF-6856-458E-8CC0-2A7A1A4F7218}">
      <dgm:prSet phldrT="[Text]"/>
      <dgm:spPr/>
      <dgm:t>
        <a:bodyPr/>
        <a:lstStyle/>
        <a:p>
          <a:r>
            <a:rPr lang="en-NZ" dirty="0"/>
            <a:t>The Internet</a:t>
          </a:r>
          <a:endParaRPr lang="en-US" dirty="0"/>
        </a:p>
      </dgm:t>
    </dgm:pt>
    <dgm:pt modelId="{66067994-84F0-4D08-9847-B6D43913B895}" type="parTrans" cxnId="{50F262DF-79D6-4A96-92A5-627EC9899203}">
      <dgm:prSet/>
      <dgm:spPr/>
      <dgm:t>
        <a:bodyPr/>
        <a:lstStyle/>
        <a:p>
          <a:endParaRPr lang="en-US"/>
        </a:p>
      </dgm:t>
    </dgm:pt>
    <dgm:pt modelId="{E2A177BE-A662-4918-A4C9-0BBD64B3701A}" type="sibTrans" cxnId="{50F262DF-79D6-4A96-92A5-627EC9899203}">
      <dgm:prSet/>
      <dgm:spPr/>
      <dgm:t>
        <a:bodyPr/>
        <a:lstStyle/>
        <a:p>
          <a:endParaRPr lang="en-US"/>
        </a:p>
      </dgm:t>
    </dgm:pt>
    <dgm:pt modelId="{308CC5A7-006D-42F0-AE72-F80CEF480E36}">
      <dgm:prSet phldrT="[Text]"/>
      <dgm:spPr/>
      <dgm:t>
        <a:bodyPr/>
        <a:lstStyle/>
        <a:p>
          <a:r>
            <a:rPr lang="en-NZ" dirty="0"/>
            <a:t>Networking hardware</a:t>
          </a:r>
          <a:endParaRPr lang="en-US" dirty="0"/>
        </a:p>
      </dgm:t>
    </dgm:pt>
    <dgm:pt modelId="{9764F157-AF9D-4B3B-9A17-FA7C99030C42}" type="parTrans" cxnId="{F52B4F83-7FBC-41D6-AABE-314E69E9DE77}">
      <dgm:prSet/>
      <dgm:spPr/>
      <dgm:t>
        <a:bodyPr/>
        <a:lstStyle/>
        <a:p>
          <a:endParaRPr lang="en-US"/>
        </a:p>
      </dgm:t>
    </dgm:pt>
    <dgm:pt modelId="{A96D3F0F-F8F3-4C4E-B03E-6991D222DB0F}" type="sibTrans" cxnId="{F52B4F83-7FBC-41D6-AABE-314E69E9DE77}">
      <dgm:prSet/>
      <dgm:spPr/>
      <dgm:t>
        <a:bodyPr/>
        <a:lstStyle/>
        <a:p>
          <a:endParaRPr lang="en-US"/>
        </a:p>
      </dgm:t>
    </dgm:pt>
    <dgm:pt modelId="{6834B01E-81A4-4123-95F2-012BDC1E2690}">
      <dgm:prSet phldrT="[Text]"/>
      <dgm:spPr/>
      <dgm:t>
        <a:bodyPr/>
        <a:lstStyle/>
        <a:p>
          <a:r>
            <a:rPr lang="en-NZ" dirty="0"/>
            <a:t>Protocols</a:t>
          </a:r>
          <a:endParaRPr lang="en-US" dirty="0"/>
        </a:p>
      </dgm:t>
    </dgm:pt>
    <dgm:pt modelId="{8498FB29-8549-4C41-9714-D8DCF794BA77}" type="parTrans" cxnId="{A0FF4490-8BC3-4658-BA19-1079EF76CDB7}">
      <dgm:prSet/>
      <dgm:spPr/>
      <dgm:t>
        <a:bodyPr/>
        <a:lstStyle/>
        <a:p>
          <a:endParaRPr lang="en-US"/>
        </a:p>
      </dgm:t>
    </dgm:pt>
    <dgm:pt modelId="{35E8A777-4C1E-4C06-88BA-75AF5F04ED35}" type="sibTrans" cxnId="{A0FF4490-8BC3-4658-BA19-1079EF76CDB7}">
      <dgm:prSet/>
      <dgm:spPr/>
      <dgm:t>
        <a:bodyPr/>
        <a:lstStyle/>
        <a:p>
          <a:endParaRPr lang="en-US"/>
        </a:p>
      </dgm:t>
    </dgm:pt>
    <dgm:pt modelId="{F91317F4-1BA0-43E5-9D48-33407BCEA0FE}">
      <dgm:prSet phldrT="[Text]"/>
      <dgm:spPr/>
      <dgm:t>
        <a:bodyPr/>
        <a:lstStyle/>
        <a:p>
          <a:r>
            <a:rPr lang="en-NZ" dirty="0"/>
            <a:t>IP addresses and Domain names</a:t>
          </a:r>
          <a:endParaRPr lang="en-US" dirty="0"/>
        </a:p>
      </dgm:t>
    </dgm:pt>
    <dgm:pt modelId="{6CBA50F3-3767-4F5C-A71F-AFA47B28C3E1}" type="parTrans" cxnId="{C584CA99-92E1-472D-9C73-554227840CEC}">
      <dgm:prSet/>
      <dgm:spPr/>
      <dgm:t>
        <a:bodyPr/>
        <a:lstStyle/>
        <a:p>
          <a:endParaRPr lang="en-US"/>
        </a:p>
      </dgm:t>
    </dgm:pt>
    <dgm:pt modelId="{250A5AFF-1015-4A40-8B87-E4D999C59FBB}" type="sibTrans" cxnId="{C584CA99-92E1-472D-9C73-554227840CEC}">
      <dgm:prSet/>
      <dgm:spPr/>
      <dgm:t>
        <a:bodyPr/>
        <a:lstStyle/>
        <a:p>
          <a:endParaRPr lang="en-US"/>
        </a:p>
      </dgm:t>
    </dgm:pt>
    <dgm:pt modelId="{26A2CBCA-1F20-4374-8AAF-63AB0213F407}">
      <dgm:prSet phldrT="[Text]"/>
      <dgm:spPr/>
      <dgm:t>
        <a:bodyPr/>
        <a:lstStyle/>
        <a:p>
          <a:r>
            <a:rPr lang="en-NZ" dirty="0"/>
            <a:t>Client and server software</a:t>
          </a:r>
          <a:endParaRPr lang="en-US" dirty="0"/>
        </a:p>
      </dgm:t>
    </dgm:pt>
    <dgm:pt modelId="{2A1A5C07-6627-4CF8-A1F2-087C12046323}" type="parTrans" cxnId="{C3EFF055-A27B-4BE3-96B8-61DBBEC0040F}">
      <dgm:prSet/>
      <dgm:spPr/>
      <dgm:t>
        <a:bodyPr/>
        <a:lstStyle/>
        <a:p>
          <a:endParaRPr lang="en-US"/>
        </a:p>
      </dgm:t>
    </dgm:pt>
    <dgm:pt modelId="{4F9B4848-DF38-4C70-8853-C307C9EF4A0C}" type="sibTrans" cxnId="{C3EFF055-A27B-4BE3-96B8-61DBBEC0040F}">
      <dgm:prSet/>
      <dgm:spPr/>
      <dgm:t>
        <a:bodyPr/>
        <a:lstStyle/>
        <a:p>
          <a:endParaRPr lang="en-US"/>
        </a:p>
      </dgm:t>
    </dgm:pt>
    <dgm:pt modelId="{5C8D0600-2E59-4025-95F2-AE84893C29F0}" type="pres">
      <dgm:prSet presAssocID="{8DAE3F08-936D-43D6-9A85-B7924DBDFEA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28BBE7-2AD5-47E2-8E5B-4F729BE97307}" type="pres">
      <dgm:prSet presAssocID="{8DAE3F08-936D-43D6-9A85-B7924DBDFEA3}" presName="matrix" presStyleCnt="0"/>
      <dgm:spPr/>
    </dgm:pt>
    <dgm:pt modelId="{41F5E952-396F-4C2A-BE85-7A3512FC2B03}" type="pres">
      <dgm:prSet presAssocID="{8DAE3F08-936D-43D6-9A85-B7924DBDFEA3}" presName="tile1" presStyleLbl="node1" presStyleIdx="0" presStyleCnt="4"/>
      <dgm:spPr/>
    </dgm:pt>
    <dgm:pt modelId="{A7619EB4-5CBD-4278-93A6-B439240BD603}" type="pres">
      <dgm:prSet presAssocID="{8DAE3F08-936D-43D6-9A85-B7924DBDFEA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4D14637-428A-4A8E-B97C-2BBE45491F0B}" type="pres">
      <dgm:prSet presAssocID="{8DAE3F08-936D-43D6-9A85-B7924DBDFEA3}" presName="tile2" presStyleLbl="node1" presStyleIdx="1" presStyleCnt="4"/>
      <dgm:spPr/>
    </dgm:pt>
    <dgm:pt modelId="{11E077CD-9815-4FC6-93AD-80D811BE2C53}" type="pres">
      <dgm:prSet presAssocID="{8DAE3F08-936D-43D6-9A85-B7924DBDFEA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FDD0089-AEBE-4BC9-A0D9-6540FDE57791}" type="pres">
      <dgm:prSet presAssocID="{8DAE3F08-936D-43D6-9A85-B7924DBDFEA3}" presName="tile3" presStyleLbl="node1" presStyleIdx="2" presStyleCnt="4"/>
      <dgm:spPr/>
    </dgm:pt>
    <dgm:pt modelId="{C9D719ED-9F4D-4809-8B8F-E48BAD249F0C}" type="pres">
      <dgm:prSet presAssocID="{8DAE3F08-936D-43D6-9A85-B7924DBDFEA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75C602A-C2B4-42FA-98B0-DE5A47DEA2A8}" type="pres">
      <dgm:prSet presAssocID="{8DAE3F08-936D-43D6-9A85-B7924DBDFEA3}" presName="tile4" presStyleLbl="node1" presStyleIdx="3" presStyleCnt="4"/>
      <dgm:spPr/>
    </dgm:pt>
    <dgm:pt modelId="{B9F8588C-D70F-4FE5-A679-B2C2EC628585}" type="pres">
      <dgm:prSet presAssocID="{8DAE3F08-936D-43D6-9A85-B7924DBDFEA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0C9A858-CC8B-47E2-8E6C-3127109D76C9}" type="pres">
      <dgm:prSet presAssocID="{8DAE3F08-936D-43D6-9A85-B7924DBDFEA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FBB4E80-9DB6-4AC2-ABF5-830CC9F60F62}" type="presOf" srcId="{8DAE3F08-936D-43D6-9A85-B7924DBDFEA3}" destId="{5C8D0600-2E59-4025-95F2-AE84893C29F0}" srcOrd="0" destOrd="0" presId="urn:microsoft.com/office/officeart/2005/8/layout/matrix1"/>
    <dgm:cxn modelId="{A0FF4490-8BC3-4658-BA19-1079EF76CDB7}" srcId="{A39C49AF-6856-458E-8CC0-2A7A1A4F7218}" destId="{6834B01E-81A4-4123-95F2-012BDC1E2690}" srcOrd="1" destOrd="0" parTransId="{8498FB29-8549-4C41-9714-D8DCF794BA77}" sibTransId="{35E8A777-4C1E-4C06-88BA-75AF5F04ED35}"/>
    <dgm:cxn modelId="{5C0AA788-5528-466E-91CC-9F69D8D6D5D6}" type="presOf" srcId="{F91317F4-1BA0-43E5-9D48-33407BCEA0FE}" destId="{0FDD0089-AEBE-4BC9-A0D9-6540FDE57791}" srcOrd="0" destOrd="0" presId="urn:microsoft.com/office/officeart/2005/8/layout/matrix1"/>
    <dgm:cxn modelId="{50F262DF-79D6-4A96-92A5-627EC9899203}" srcId="{8DAE3F08-936D-43D6-9A85-B7924DBDFEA3}" destId="{A39C49AF-6856-458E-8CC0-2A7A1A4F7218}" srcOrd="0" destOrd="0" parTransId="{66067994-84F0-4D08-9847-B6D43913B895}" sibTransId="{E2A177BE-A662-4918-A4C9-0BBD64B3701A}"/>
    <dgm:cxn modelId="{8F541CC1-CD75-4ABE-B404-9FE5159E50E9}" type="presOf" srcId="{6834B01E-81A4-4123-95F2-012BDC1E2690}" destId="{04D14637-428A-4A8E-B97C-2BBE45491F0B}" srcOrd="0" destOrd="0" presId="urn:microsoft.com/office/officeart/2005/8/layout/matrix1"/>
    <dgm:cxn modelId="{D2406D9D-5EBF-4945-ABE2-038E517B8E47}" type="presOf" srcId="{A39C49AF-6856-458E-8CC0-2A7A1A4F7218}" destId="{A0C9A858-CC8B-47E2-8E6C-3127109D76C9}" srcOrd="0" destOrd="0" presId="urn:microsoft.com/office/officeart/2005/8/layout/matrix1"/>
    <dgm:cxn modelId="{0FBF1516-050E-4BC0-88D1-B7BF483766EC}" type="presOf" srcId="{26A2CBCA-1F20-4374-8AAF-63AB0213F407}" destId="{B9F8588C-D70F-4FE5-A679-B2C2EC628585}" srcOrd="1" destOrd="0" presId="urn:microsoft.com/office/officeart/2005/8/layout/matrix1"/>
    <dgm:cxn modelId="{854668CC-4482-4137-8972-3F9EF83BBD64}" type="presOf" srcId="{308CC5A7-006D-42F0-AE72-F80CEF480E36}" destId="{A7619EB4-5CBD-4278-93A6-B439240BD603}" srcOrd="1" destOrd="0" presId="urn:microsoft.com/office/officeart/2005/8/layout/matrix1"/>
    <dgm:cxn modelId="{4ED29EAD-AD4F-463E-9856-CFDC2835540D}" type="presOf" srcId="{F91317F4-1BA0-43E5-9D48-33407BCEA0FE}" destId="{C9D719ED-9F4D-4809-8B8F-E48BAD249F0C}" srcOrd="1" destOrd="0" presId="urn:microsoft.com/office/officeart/2005/8/layout/matrix1"/>
    <dgm:cxn modelId="{C3EFF055-A27B-4BE3-96B8-61DBBEC0040F}" srcId="{A39C49AF-6856-458E-8CC0-2A7A1A4F7218}" destId="{26A2CBCA-1F20-4374-8AAF-63AB0213F407}" srcOrd="3" destOrd="0" parTransId="{2A1A5C07-6627-4CF8-A1F2-087C12046323}" sibTransId="{4F9B4848-DF38-4C70-8853-C307C9EF4A0C}"/>
    <dgm:cxn modelId="{78BA6AA0-D5CF-4D88-86B5-B47A1B65D508}" type="presOf" srcId="{308CC5A7-006D-42F0-AE72-F80CEF480E36}" destId="{41F5E952-396F-4C2A-BE85-7A3512FC2B03}" srcOrd="0" destOrd="0" presId="urn:microsoft.com/office/officeart/2005/8/layout/matrix1"/>
    <dgm:cxn modelId="{C584CA99-92E1-472D-9C73-554227840CEC}" srcId="{A39C49AF-6856-458E-8CC0-2A7A1A4F7218}" destId="{F91317F4-1BA0-43E5-9D48-33407BCEA0FE}" srcOrd="2" destOrd="0" parTransId="{6CBA50F3-3767-4F5C-A71F-AFA47B28C3E1}" sibTransId="{250A5AFF-1015-4A40-8B87-E4D999C59FBB}"/>
    <dgm:cxn modelId="{F52B4F83-7FBC-41D6-AABE-314E69E9DE77}" srcId="{A39C49AF-6856-458E-8CC0-2A7A1A4F7218}" destId="{308CC5A7-006D-42F0-AE72-F80CEF480E36}" srcOrd="0" destOrd="0" parTransId="{9764F157-AF9D-4B3B-9A17-FA7C99030C42}" sibTransId="{A96D3F0F-F8F3-4C4E-B03E-6991D222DB0F}"/>
    <dgm:cxn modelId="{E559D284-AF08-4664-8C52-AE56AB9D6173}" type="presOf" srcId="{26A2CBCA-1F20-4374-8AAF-63AB0213F407}" destId="{375C602A-C2B4-42FA-98B0-DE5A47DEA2A8}" srcOrd="0" destOrd="0" presId="urn:microsoft.com/office/officeart/2005/8/layout/matrix1"/>
    <dgm:cxn modelId="{F6D4F339-4DE9-4EA3-9199-89C95EBAEE7E}" type="presOf" srcId="{6834B01E-81A4-4123-95F2-012BDC1E2690}" destId="{11E077CD-9815-4FC6-93AD-80D811BE2C53}" srcOrd="1" destOrd="0" presId="urn:microsoft.com/office/officeart/2005/8/layout/matrix1"/>
    <dgm:cxn modelId="{63E49F02-696F-473F-BEF6-63A1988CDC40}" type="presParOf" srcId="{5C8D0600-2E59-4025-95F2-AE84893C29F0}" destId="{8328BBE7-2AD5-47E2-8E5B-4F729BE97307}" srcOrd="0" destOrd="0" presId="urn:microsoft.com/office/officeart/2005/8/layout/matrix1"/>
    <dgm:cxn modelId="{337A867B-35D9-4DFE-8E8B-C6D3691A5A18}" type="presParOf" srcId="{8328BBE7-2AD5-47E2-8E5B-4F729BE97307}" destId="{41F5E952-396F-4C2A-BE85-7A3512FC2B03}" srcOrd="0" destOrd="0" presId="urn:microsoft.com/office/officeart/2005/8/layout/matrix1"/>
    <dgm:cxn modelId="{61E951D7-51FD-44FB-A549-63E42D9DBC0A}" type="presParOf" srcId="{8328BBE7-2AD5-47E2-8E5B-4F729BE97307}" destId="{A7619EB4-5CBD-4278-93A6-B439240BD603}" srcOrd="1" destOrd="0" presId="urn:microsoft.com/office/officeart/2005/8/layout/matrix1"/>
    <dgm:cxn modelId="{17CBB674-7B18-4044-9297-CDBE39B64776}" type="presParOf" srcId="{8328BBE7-2AD5-47E2-8E5B-4F729BE97307}" destId="{04D14637-428A-4A8E-B97C-2BBE45491F0B}" srcOrd="2" destOrd="0" presId="urn:microsoft.com/office/officeart/2005/8/layout/matrix1"/>
    <dgm:cxn modelId="{654EE420-215E-4722-B759-963793462550}" type="presParOf" srcId="{8328BBE7-2AD5-47E2-8E5B-4F729BE97307}" destId="{11E077CD-9815-4FC6-93AD-80D811BE2C53}" srcOrd="3" destOrd="0" presId="urn:microsoft.com/office/officeart/2005/8/layout/matrix1"/>
    <dgm:cxn modelId="{05DEAE11-9E20-4174-ACFB-358AA40498F1}" type="presParOf" srcId="{8328BBE7-2AD5-47E2-8E5B-4F729BE97307}" destId="{0FDD0089-AEBE-4BC9-A0D9-6540FDE57791}" srcOrd="4" destOrd="0" presId="urn:microsoft.com/office/officeart/2005/8/layout/matrix1"/>
    <dgm:cxn modelId="{93556A45-0AAC-46D1-87B3-F4DBD623F56C}" type="presParOf" srcId="{8328BBE7-2AD5-47E2-8E5B-4F729BE97307}" destId="{C9D719ED-9F4D-4809-8B8F-E48BAD249F0C}" srcOrd="5" destOrd="0" presId="urn:microsoft.com/office/officeart/2005/8/layout/matrix1"/>
    <dgm:cxn modelId="{12E66176-2DAA-488E-912B-F7FB4FDBF163}" type="presParOf" srcId="{8328BBE7-2AD5-47E2-8E5B-4F729BE97307}" destId="{375C602A-C2B4-42FA-98B0-DE5A47DEA2A8}" srcOrd="6" destOrd="0" presId="urn:microsoft.com/office/officeart/2005/8/layout/matrix1"/>
    <dgm:cxn modelId="{63F1F59F-66AD-4DD9-A840-99D5519C8DDC}" type="presParOf" srcId="{8328BBE7-2AD5-47E2-8E5B-4F729BE97307}" destId="{B9F8588C-D70F-4FE5-A679-B2C2EC628585}" srcOrd="7" destOrd="0" presId="urn:microsoft.com/office/officeart/2005/8/layout/matrix1"/>
    <dgm:cxn modelId="{5808CC1A-75B2-4C6B-A3CB-1E657515EC58}" type="presParOf" srcId="{5C8D0600-2E59-4025-95F2-AE84893C29F0}" destId="{A0C9A858-CC8B-47E2-8E6C-3127109D76C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5E952-396F-4C2A-BE85-7A3512FC2B03}">
      <dsp:nvSpPr>
        <dsp:cNvPr id="0" name=""/>
        <dsp:cNvSpPr/>
      </dsp:nvSpPr>
      <dsp:spPr>
        <a:xfrm rot="16200000">
          <a:off x="616346" y="-616346"/>
          <a:ext cx="2397125" cy="36298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 dirty="0"/>
            <a:t>Networking hardware</a:t>
          </a:r>
          <a:endParaRPr lang="en-US" sz="3100" kern="1200" dirty="0"/>
        </a:p>
      </dsp:txBody>
      <dsp:txXfrm rot="5400000">
        <a:off x="0" y="0"/>
        <a:ext cx="3629818" cy="1797843"/>
      </dsp:txXfrm>
    </dsp:sp>
    <dsp:sp modelId="{04D14637-428A-4A8E-B97C-2BBE45491F0B}">
      <dsp:nvSpPr>
        <dsp:cNvPr id="0" name=""/>
        <dsp:cNvSpPr/>
      </dsp:nvSpPr>
      <dsp:spPr>
        <a:xfrm>
          <a:off x="3629818" y="0"/>
          <a:ext cx="3629818" cy="23971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 dirty="0"/>
            <a:t>Protocols</a:t>
          </a:r>
          <a:endParaRPr lang="en-US" sz="3100" kern="1200" dirty="0"/>
        </a:p>
      </dsp:txBody>
      <dsp:txXfrm>
        <a:off x="3629818" y="0"/>
        <a:ext cx="3629818" cy="1797843"/>
      </dsp:txXfrm>
    </dsp:sp>
    <dsp:sp modelId="{0FDD0089-AEBE-4BC9-A0D9-6540FDE57791}">
      <dsp:nvSpPr>
        <dsp:cNvPr id="0" name=""/>
        <dsp:cNvSpPr/>
      </dsp:nvSpPr>
      <dsp:spPr>
        <a:xfrm rot="10800000">
          <a:off x="0" y="2397125"/>
          <a:ext cx="3629818" cy="23971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 dirty="0"/>
            <a:t>IP addresses and Domain names</a:t>
          </a:r>
          <a:endParaRPr lang="en-US" sz="3100" kern="1200" dirty="0"/>
        </a:p>
      </dsp:txBody>
      <dsp:txXfrm rot="10800000">
        <a:off x="0" y="2996406"/>
        <a:ext cx="3629818" cy="1797843"/>
      </dsp:txXfrm>
    </dsp:sp>
    <dsp:sp modelId="{375C602A-C2B4-42FA-98B0-DE5A47DEA2A8}">
      <dsp:nvSpPr>
        <dsp:cNvPr id="0" name=""/>
        <dsp:cNvSpPr/>
      </dsp:nvSpPr>
      <dsp:spPr>
        <a:xfrm rot="5400000">
          <a:off x="4246165" y="1780778"/>
          <a:ext cx="2397125" cy="36298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 dirty="0"/>
            <a:t>Client and server software</a:t>
          </a:r>
          <a:endParaRPr lang="en-US" sz="3100" kern="1200" dirty="0"/>
        </a:p>
      </dsp:txBody>
      <dsp:txXfrm rot="-5400000">
        <a:off x="3629818" y="2996405"/>
        <a:ext cx="3629818" cy="1797843"/>
      </dsp:txXfrm>
    </dsp:sp>
    <dsp:sp modelId="{A0C9A858-CC8B-47E2-8E6C-3127109D76C9}">
      <dsp:nvSpPr>
        <dsp:cNvPr id="0" name=""/>
        <dsp:cNvSpPr/>
      </dsp:nvSpPr>
      <dsp:spPr>
        <a:xfrm>
          <a:off x="2540872" y="1797843"/>
          <a:ext cx="2177891" cy="119856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 dirty="0"/>
            <a:t>The Internet</a:t>
          </a:r>
          <a:endParaRPr lang="en-US" sz="3100" kern="1200" dirty="0"/>
        </a:p>
      </dsp:txBody>
      <dsp:txXfrm>
        <a:off x="2599381" y="1856352"/>
        <a:ext cx="2060873" cy="1081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A6F9B-41D6-4B7B-B1C0-1FDF3B36D53A}" type="datetimeFigureOut">
              <a:rPr lang="en-NZ" smtClean="0"/>
              <a:t>8/04/2016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F0CD0-C454-4FB0-8DB3-5965B3240E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375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0158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7263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4807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480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9579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4658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4612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3657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4121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8320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123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4518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423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666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1966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75106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4603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10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972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114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6817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880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1920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438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7856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724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5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0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3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2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4793057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3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08-Apr-16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08-Apr-16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721645" y="1"/>
            <a:ext cx="1439693" cy="6866466"/>
          </a:xfrm>
          <a:custGeom>
            <a:avLst/>
            <a:gdLst/>
            <a:ahLst/>
            <a:cxn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7917436" y="-8467"/>
            <a:ext cx="1235869" cy="6866467"/>
          </a:xfrm>
          <a:custGeom>
            <a:avLst/>
            <a:gdLst/>
            <a:ahLst/>
            <a:cxn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7556901" y="3920066"/>
            <a:ext cx="1594560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7793904" y="-8467"/>
            <a:ext cx="1359401" cy="6866467"/>
          </a:xfrm>
          <a:custGeom>
            <a:avLst/>
            <a:gdLst/>
            <a:ahLst/>
            <a:cxn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609304" y="-8467"/>
            <a:ext cx="544002" cy="6866467"/>
          </a:xfrm>
          <a:custGeom>
            <a:avLst/>
            <a:gdLst/>
            <a:ahLst/>
            <a:cxn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8460313" y="4893733"/>
            <a:ext cx="694069" cy="1964267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96333" y="338667"/>
            <a:ext cx="7260568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96332" y="1540933"/>
            <a:ext cx="7260569" cy="45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13745" y="6223925"/>
            <a:ext cx="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6332" y="622392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044263" y="622392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marinecablemap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437190"/>
            <a:ext cx="5826719" cy="1646302"/>
          </a:xfrm>
        </p:spPr>
        <p:txBody>
          <a:bodyPr/>
          <a:lstStyle/>
          <a:p>
            <a:r>
              <a:rPr lang="en-US" dirty="0"/>
              <a:t>Networking and the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2063481"/>
            <a:ext cx="5826719" cy="1096899"/>
          </a:xfrm>
        </p:spPr>
        <p:txBody>
          <a:bodyPr/>
          <a:lstStyle/>
          <a:p>
            <a:r>
              <a:rPr lang="en-NZ" dirty="0"/>
              <a:t>Lecture 4 </a:t>
            </a:r>
            <a:r>
              <a:rPr lang="en-NZ"/>
              <a:t>– COMPSCI111/111G </a:t>
            </a:r>
            <a:r>
              <a:rPr lang="en-NZ" dirty="0"/>
              <a:t>SS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6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ARPANET to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Networks similar to ARPANET sprang up around the USA and in other countries</a:t>
            </a:r>
          </a:p>
          <a:p>
            <a:r>
              <a:rPr lang="en-AU" dirty="0"/>
              <a:t>1984: </a:t>
            </a:r>
            <a:r>
              <a:rPr lang="en-AU" b="1" dirty="0"/>
              <a:t>domain name system</a:t>
            </a:r>
            <a:r>
              <a:rPr lang="en-AU" dirty="0"/>
              <a:t> (DNS) implemented</a:t>
            </a:r>
          </a:p>
          <a:p>
            <a:r>
              <a:rPr lang="en-AU" dirty="0"/>
              <a:t>1985: NSFNET was established</a:t>
            </a:r>
          </a:p>
          <a:p>
            <a:r>
              <a:rPr lang="en-AU" dirty="0"/>
              <a:t>1989: Waikato University connects to NSFNET</a:t>
            </a:r>
          </a:p>
          <a:p>
            <a:r>
              <a:rPr lang="en-AU" dirty="0"/>
              <a:t>1991: </a:t>
            </a:r>
            <a:r>
              <a:rPr lang="en-AU" b="1" dirty="0"/>
              <a:t>World Wide Web</a:t>
            </a:r>
            <a:r>
              <a:rPr lang="en-AU" dirty="0"/>
              <a:t> (WWW) created at </a:t>
            </a:r>
            <a:r>
              <a:rPr lang="en-AU" b="1" dirty="0"/>
              <a:t>CERN</a:t>
            </a:r>
            <a:r>
              <a:rPr lang="en-AU" dirty="0"/>
              <a:t> (European Organization for Nuclear Research) by Tim Berners-Lee</a:t>
            </a:r>
          </a:p>
          <a:p>
            <a:r>
              <a:rPr lang="en-AU" dirty="0"/>
              <a:t>1995: NSFNET is retired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843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WWW vs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World Wide Web (WWW) refers to the applications (</a:t>
            </a:r>
            <a:r>
              <a:rPr lang="en-AU" dirty="0" err="1"/>
              <a:t>eg</a:t>
            </a:r>
            <a:r>
              <a:rPr lang="en-AU" dirty="0"/>
              <a:t>. web pages, email, Skype, </a:t>
            </a:r>
            <a:r>
              <a:rPr lang="en-AU" dirty="0" err="1"/>
              <a:t>Youtube</a:t>
            </a:r>
            <a:r>
              <a:rPr lang="en-AU" dirty="0"/>
              <a:t> </a:t>
            </a:r>
            <a:r>
              <a:rPr lang="en-AU" dirty="0" err="1"/>
              <a:t>etc</a:t>
            </a:r>
            <a:r>
              <a:rPr lang="en-AU" dirty="0"/>
              <a:t>) that run on hardware</a:t>
            </a:r>
          </a:p>
          <a:p>
            <a:r>
              <a:rPr lang="en-AU" dirty="0"/>
              <a:t>The Internet refers to the hardware on which the WWW runs</a:t>
            </a:r>
          </a:p>
        </p:txBody>
      </p:sp>
    </p:spTree>
    <p:extLst>
      <p:ext uri="{BB962C8B-B14F-4D97-AF65-F5344CB8AC3E}">
        <p14:creationId xmlns:p14="http://schemas.microsoft.com/office/powerpoint/2010/main" val="178391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growth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863" y="1647865"/>
            <a:ext cx="7776920" cy="46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22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23" y="1980684"/>
            <a:ext cx="4275405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090" y="1980684"/>
            <a:ext cx="445578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1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Local Area Network (LAN)</a:t>
            </a:r>
          </a:p>
          <a:p>
            <a:pPr lvl="1"/>
            <a:r>
              <a:rPr lang="en-AU" dirty="0"/>
              <a:t>Operates within 1 km radius</a:t>
            </a:r>
          </a:p>
          <a:p>
            <a:pPr lvl="1"/>
            <a:r>
              <a:rPr lang="en-AU" dirty="0"/>
              <a:t>Client-server or peer-to-peer configuration</a:t>
            </a:r>
          </a:p>
          <a:p>
            <a:pPr lvl="1"/>
            <a:r>
              <a:rPr lang="en-AU" dirty="0"/>
              <a:t>Can connect multiple LANs to form an intranet</a:t>
            </a:r>
          </a:p>
          <a:p>
            <a:r>
              <a:rPr lang="en-AU" dirty="0"/>
              <a:t>Wide Area Network (WAN)</a:t>
            </a:r>
          </a:p>
          <a:p>
            <a:pPr lvl="1"/>
            <a:r>
              <a:rPr lang="en-AU" dirty="0"/>
              <a:t>Distances over 1km</a:t>
            </a:r>
          </a:p>
          <a:p>
            <a:r>
              <a:rPr lang="en-AU" dirty="0"/>
              <a:t>The Internet</a:t>
            </a:r>
          </a:p>
          <a:p>
            <a:pPr lvl="1"/>
            <a:r>
              <a:rPr lang="en-AU" dirty="0"/>
              <a:t>Network of networks that use the TCP/IP protocol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28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the Internet works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831514"/>
              </p:ext>
            </p:extLst>
          </p:nvPr>
        </p:nvGraphicFramePr>
        <p:xfrm>
          <a:off x="296863" y="1430338"/>
          <a:ext cx="7259637" cy="479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146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Networking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141383"/>
          </a:xfrm>
        </p:spPr>
        <p:txBody>
          <a:bodyPr>
            <a:normAutofit fontScale="92500"/>
          </a:bodyPr>
          <a:lstStyle/>
          <a:p>
            <a:r>
              <a:rPr lang="en-NZ" dirty="0"/>
              <a:t>Connection</a:t>
            </a:r>
          </a:p>
          <a:p>
            <a:pPr lvl="1"/>
            <a:r>
              <a:rPr lang="en-NZ" dirty="0"/>
              <a:t>Wired, </a:t>
            </a:r>
            <a:r>
              <a:rPr lang="en-NZ" dirty="0" err="1"/>
              <a:t>eg</a:t>
            </a:r>
            <a:r>
              <a:rPr lang="en-NZ" dirty="0"/>
              <a:t>. Ethernet</a:t>
            </a:r>
          </a:p>
          <a:p>
            <a:pPr lvl="1"/>
            <a:r>
              <a:rPr lang="en-NZ" dirty="0"/>
              <a:t>Wireless, </a:t>
            </a:r>
            <a:r>
              <a:rPr lang="en-NZ" dirty="0" err="1"/>
              <a:t>eg</a:t>
            </a:r>
            <a:r>
              <a:rPr lang="en-NZ" dirty="0"/>
              <a:t>. Wi-Fi, cellular</a:t>
            </a:r>
          </a:p>
          <a:p>
            <a:r>
              <a:rPr lang="en-NZ" dirty="0"/>
              <a:t>Network card</a:t>
            </a:r>
          </a:p>
          <a:p>
            <a:pPr lvl="1"/>
            <a:r>
              <a:rPr lang="en-NZ" dirty="0"/>
              <a:t>Can be built into the motherboard or an expansion card</a:t>
            </a:r>
          </a:p>
          <a:p>
            <a:pPr lvl="1"/>
            <a:r>
              <a:rPr lang="en-NZ" dirty="0"/>
              <a:t>Some network cards support wired and wireless connections</a:t>
            </a:r>
          </a:p>
          <a:p>
            <a:r>
              <a:rPr lang="en-NZ" dirty="0"/>
              <a:t>Switch</a:t>
            </a:r>
          </a:p>
          <a:p>
            <a:pPr lvl="1"/>
            <a:r>
              <a:rPr lang="en-NZ" dirty="0"/>
              <a:t>Used to connect multiple devices</a:t>
            </a:r>
            <a:br>
              <a:rPr lang="en-NZ" dirty="0"/>
            </a:br>
            <a:r>
              <a:rPr lang="en-NZ" dirty="0"/>
              <a:t>to the same network</a:t>
            </a:r>
          </a:p>
          <a:p>
            <a:r>
              <a:rPr lang="en-NZ" dirty="0"/>
              <a:t>Router</a:t>
            </a:r>
          </a:p>
          <a:p>
            <a:pPr lvl="1"/>
            <a:r>
              <a:rPr lang="en-NZ" dirty="0"/>
              <a:t>Directs traffic around the network</a:t>
            </a:r>
            <a:br>
              <a:rPr lang="en-NZ" dirty="0"/>
            </a:br>
            <a:r>
              <a:rPr lang="en-NZ" dirty="0"/>
              <a:t>and connects networks together</a:t>
            </a:r>
          </a:p>
          <a:p>
            <a:pPr lvl="1"/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162" y="1259415"/>
            <a:ext cx="2550425" cy="1834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491" y="4286646"/>
            <a:ext cx="1943099" cy="1092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491" y="5492786"/>
            <a:ext cx="1893096" cy="13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2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Networking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Modem (modulator/demodulator)</a:t>
            </a:r>
          </a:p>
          <a:p>
            <a:pPr lvl="1"/>
            <a:r>
              <a:rPr lang="en-NZ" dirty="0"/>
              <a:t>Responsible for transmitting data on the medium and receiving data from the medium</a:t>
            </a:r>
          </a:p>
          <a:p>
            <a:pPr lvl="1"/>
            <a:r>
              <a:rPr lang="en-NZ" dirty="0"/>
              <a:t>For example, a modem:</a:t>
            </a:r>
          </a:p>
          <a:p>
            <a:pPr lvl="2"/>
            <a:r>
              <a:rPr lang="en-NZ" b="1" dirty="0"/>
              <a:t>Modulates</a:t>
            </a:r>
            <a:r>
              <a:rPr lang="en-NZ" dirty="0"/>
              <a:t> data from computer/router onto a phone line </a:t>
            </a:r>
          </a:p>
          <a:p>
            <a:pPr lvl="2"/>
            <a:r>
              <a:rPr lang="en-NZ" b="1" dirty="0"/>
              <a:t>Demodulates</a:t>
            </a:r>
            <a:r>
              <a:rPr lang="en-NZ" dirty="0"/>
              <a:t> signals from a phone line and sends to the computer/router</a:t>
            </a:r>
          </a:p>
          <a:p>
            <a:r>
              <a:rPr lang="en-NZ" dirty="0"/>
              <a:t>There are different kinds of modems</a:t>
            </a:r>
          </a:p>
          <a:p>
            <a:pPr lvl="1"/>
            <a:r>
              <a:rPr lang="en-NZ" dirty="0"/>
              <a:t>Dial-up modems up to 56 </a:t>
            </a:r>
            <a:r>
              <a:rPr lang="en-NZ" dirty="0" err="1"/>
              <a:t>kbit</a:t>
            </a:r>
            <a:r>
              <a:rPr lang="en-NZ" dirty="0"/>
              <a:t>/s</a:t>
            </a:r>
          </a:p>
          <a:p>
            <a:pPr lvl="1"/>
            <a:r>
              <a:rPr lang="en-NZ" dirty="0"/>
              <a:t>Broadband (DSL; digital subscriber line) modems between </a:t>
            </a:r>
            <a:r>
              <a:rPr lang="en-US" dirty="0"/>
              <a:t>256 </a:t>
            </a:r>
            <a:r>
              <a:rPr lang="en-US" dirty="0" err="1"/>
              <a:t>kbit</a:t>
            </a:r>
            <a:r>
              <a:rPr lang="en-US" dirty="0"/>
              <a:t>/s to 20 </a:t>
            </a:r>
            <a:r>
              <a:rPr lang="en-US" dirty="0" err="1"/>
              <a:t>mbit</a:t>
            </a:r>
            <a:r>
              <a:rPr lang="en-US" dirty="0"/>
              <a:t>/</a:t>
            </a:r>
            <a:r>
              <a:rPr lang="en-NZ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82454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Protocol: a standardised method of communication</a:t>
            </a:r>
          </a:p>
          <a:p>
            <a:r>
              <a:rPr lang="en-NZ" dirty="0"/>
              <a:t>Very important in a network in order for the sender and receiver to communicate properly</a:t>
            </a:r>
          </a:p>
          <a:p>
            <a:r>
              <a:rPr lang="en-NZ" dirty="0"/>
              <a:t>Protocols include rules for:</a:t>
            </a:r>
          </a:p>
          <a:p>
            <a:pPr lvl="1"/>
            <a:r>
              <a:rPr lang="en-NZ" dirty="0"/>
              <a:t>Opening and maintaining a connection</a:t>
            </a:r>
          </a:p>
          <a:p>
            <a:pPr lvl="1"/>
            <a:r>
              <a:rPr lang="en-NZ" dirty="0"/>
              <a:t>Sending and receiving data</a:t>
            </a:r>
          </a:p>
          <a:p>
            <a:pPr lvl="1"/>
            <a:r>
              <a:rPr lang="en-NZ" dirty="0"/>
              <a:t>Ending the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03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Common Internet protocols:</a:t>
            </a:r>
          </a:p>
          <a:p>
            <a:pPr lvl="1"/>
            <a:r>
              <a:rPr lang="en-NZ" dirty="0"/>
              <a:t>TCP/IP: transports data reliably</a:t>
            </a:r>
          </a:p>
          <a:p>
            <a:pPr lvl="1"/>
            <a:r>
              <a:rPr lang="en-NZ" dirty="0"/>
              <a:t>UDP: transports data faster but less reliably</a:t>
            </a:r>
          </a:p>
          <a:p>
            <a:pPr lvl="1"/>
            <a:r>
              <a:rPr lang="en-NZ" dirty="0"/>
              <a:t>FTP: used for transferring files</a:t>
            </a:r>
          </a:p>
          <a:p>
            <a:pPr lvl="1"/>
            <a:r>
              <a:rPr lang="en-NZ" dirty="0"/>
              <a:t>HTTP: used for client/server communication, mostly web pages. </a:t>
            </a:r>
          </a:p>
          <a:p>
            <a:pPr lvl="1"/>
            <a:r>
              <a:rPr lang="en-NZ" dirty="0"/>
              <a:t>POP3, IMAP, SMTP: used for email</a:t>
            </a:r>
          </a:p>
          <a:p>
            <a:r>
              <a:rPr lang="en-NZ" dirty="0"/>
              <a:t>Many protocols used in networking are defined in their RFC (Request for Comments)</a:t>
            </a:r>
          </a:p>
          <a:p>
            <a:pPr lvl="1"/>
            <a:r>
              <a:rPr lang="en-NZ" dirty="0"/>
              <a:t>RFC 791: IP</a:t>
            </a:r>
          </a:p>
          <a:p>
            <a:pPr lvl="1"/>
            <a:r>
              <a:rPr lang="en-NZ" dirty="0"/>
              <a:t>RFC 2616: HTTP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2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the Internet</a:t>
            </a:r>
          </a:p>
          <a:p>
            <a:r>
              <a:rPr lang="en-US" dirty="0"/>
              <a:t>How the Internet works</a:t>
            </a:r>
          </a:p>
          <a:p>
            <a:r>
              <a:rPr lang="en-US" dirty="0"/>
              <a:t>Network protocols</a:t>
            </a:r>
          </a:p>
        </p:txBody>
      </p:sp>
    </p:spTree>
    <p:extLst>
      <p:ext uri="{BB962C8B-B14F-4D97-AF65-F5344CB8AC3E}">
        <p14:creationId xmlns:p14="http://schemas.microsoft.com/office/powerpoint/2010/main" val="53050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Protocols – TCP/IP, UDP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593026" cy="4793057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IP - Internet Protocol:</a:t>
            </a:r>
          </a:p>
          <a:p>
            <a:pPr lvl="1"/>
            <a:r>
              <a:rPr lang="en-NZ" dirty="0"/>
              <a:t>A unique identifier for computers on the network</a:t>
            </a:r>
          </a:p>
          <a:p>
            <a:pPr lvl="1"/>
            <a:r>
              <a:rPr lang="en-NZ" dirty="0"/>
              <a:t>Defines routing information</a:t>
            </a:r>
          </a:p>
          <a:p>
            <a:pPr lvl="1"/>
            <a:r>
              <a:rPr lang="en-NZ" dirty="0"/>
              <a:t>v4: 32-bit addresses (</a:t>
            </a:r>
            <a:r>
              <a:rPr lang="en-NZ" dirty="0" err="1"/>
              <a:t>eg</a:t>
            </a:r>
            <a:r>
              <a:rPr lang="en-NZ" dirty="0"/>
              <a:t>. 192.168.1.1), ran out of addresses</a:t>
            </a:r>
          </a:p>
          <a:p>
            <a:pPr lvl="1"/>
            <a:r>
              <a:rPr lang="en-NZ" dirty="0"/>
              <a:t>v6: 128-bit addresses (</a:t>
            </a:r>
            <a:r>
              <a:rPr lang="en-NZ" dirty="0" err="1"/>
              <a:t>eg</a:t>
            </a:r>
            <a:r>
              <a:rPr lang="en-NZ" dirty="0"/>
              <a:t>. </a:t>
            </a:r>
            <a:r>
              <a:rPr lang="is-IS" sz="1500" dirty="0"/>
              <a:t>2001:0db8:0a0b:12f0:0000:0000:0000:0001</a:t>
            </a:r>
            <a:r>
              <a:rPr lang="is-IS" dirty="0"/>
              <a:t>)</a:t>
            </a:r>
            <a:endParaRPr lang="en-NZ" dirty="0"/>
          </a:p>
          <a:p>
            <a:r>
              <a:rPr lang="en-NZ" dirty="0"/>
              <a:t>TCP - Transmission Control Protocol:</a:t>
            </a:r>
          </a:p>
          <a:p>
            <a:pPr lvl="1"/>
            <a:r>
              <a:rPr lang="en-NZ" dirty="0"/>
              <a:t>Divides the message into packets (typically about 1 KB)</a:t>
            </a:r>
          </a:p>
          <a:p>
            <a:pPr lvl="1"/>
            <a:r>
              <a:rPr lang="en-NZ" dirty="0"/>
              <a:t>Checks that all packets arrive (error detection)</a:t>
            </a:r>
          </a:p>
          <a:p>
            <a:pPr lvl="1"/>
            <a:r>
              <a:rPr lang="en-NZ" dirty="0"/>
              <a:t>Ensures packets are not sent faster than they can be received (flow control)</a:t>
            </a:r>
          </a:p>
          <a:p>
            <a:pPr lvl="1"/>
            <a:r>
              <a:rPr lang="en-NZ" dirty="0"/>
              <a:t>Combines packets to recreate the data</a:t>
            </a:r>
          </a:p>
          <a:p>
            <a:r>
              <a:rPr lang="en-NZ" dirty="0"/>
              <a:t>UDP – User Datagram Protocol:</a:t>
            </a:r>
          </a:p>
          <a:p>
            <a:pPr lvl="1"/>
            <a:r>
              <a:rPr lang="en-NZ" dirty="0"/>
              <a:t>Lacks error detection and flow control, better suited to real-time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Protocols - HTTP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/>
              <a:t>HyperText</a:t>
            </a:r>
            <a:r>
              <a:rPr lang="en-NZ" dirty="0"/>
              <a:t> Transfer Protocol</a:t>
            </a:r>
          </a:p>
          <a:p>
            <a:r>
              <a:rPr lang="en-NZ" dirty="0"/>
              <a:t>Used by web browsers to request objects (</a:t>
            </a:r>
            <a:r>
              <a:rPr lang="en-NZ" dirty="0" err="1"/>
              <a:t>eg</a:t>
            </a:r>
            <a:r>
              <a:rPr lang="en-NZ" dirty="0"/>
              <a:t>. webpages, images, sounds </a:t>
            </a:r>
            <a:r>
              <a:rPr lang="en-NZ" dirty="0" err="1"/>
              <a:t>etc</a:t>
            </a:r>
            <a:r>
              <a:rPr lang="en-NZ" dirty="0"/>
              <a:t>) from the server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2054" y="3086100"/>
            <a:ext cx="5547592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90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Protocols –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These protocols are used by email clients (</a:t>
            </a:r>
            <a:r>
              <a:rPr lang="en-NZ" dirty="0" err="1"/>
              <a:t>eg</a:t>
            </a:r>
            <a:r>
              <a:rPr lang="en-NZ" dirty="0"/>
              <a:t>. Outlook, Apple Mail) to send and receive email </a:t>
            </a:r>
          </a:p>
          <a:p>
            <a:r>
              <a:rPr lang="en-NZ" dirty="0"/>
              <a:t>POP3 – Post Office Protocol v3:</a:t>
            </a:r>
          </a:p>
          <a:p>
            <a:pPr lvl="1"/>
            <a:r>
              <a:rPr lang="en-NZ" dirty="0"/>
              <a:t>Emails downloaded from server to email client</a:t>
            </a:r>
          </a:p>
          <a:p>
            <a:pPr lvl="1"/>
            <a:r>
              <a:rPr lang="en-NZ" dirty="0"/>
              <a:t>Emails are then deleted from server</a:t>
            </a:r>
          </a:p>
          <a:p>
            <a:r>
              <a:rPr lang="en-NZ" dirty="0"/>
              <a:t>IMAP – Internet Message Access Protocol:</a:t>
            </a:r>
          </a:p>
          <a:p>
            <a:pPr lvl="1"/>
            <a:r>
              <a:rPr lang="en-NZ" dirty="0"/>
              <a:t>Downloads messages to email client and keeps them on the server</a:t>
            </a:r>
          </a:p>
          <a:p>
            <a:r>
              <a:rPr lang="en-NZ" dirty="0"/>
              <a:t>SMTP - Simple Mail Transfer Protocol:</a:t>
            </a:r>
          </a:p>
          <a:p>
            <a:pPr lvl="1"/>
            <a:r>
              <a:rPr lang="en-NZ" dirty="0"/>
              <a:t>Used to send emails from an email client via the email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34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IP addresses and domain names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Domain name system (DNS)</a:t>
            </a:r>
            <a:r>
              <a:rPr lang="en-NZ" dirty="0"/>
              <a:t> is used to convert between IP addresses and human-readable text (domain name)</a:t>
            </a:r>
          </a:p>
          <a:p>
            <a:r>
              <a:rPr lang="en-NZ" dirty="0"/>
              <a:t>A domain name against an IP address</a:t>
            </a:r>
          </a:p>
          <a:p>
            <a:r>
              <a:rPr lang="en-NZ" dirty="0"/>
              <a:t>DNS servers perform the translation between IP address and URL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296121" y="4709877"/>
            <a:ext cx="5848350" cy="1074738"/>
            <a:chOff x="1114" y="1934"/>
            <a:chExt cx="3684" cy="677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541" y="1934"/>
              <a:ext cx="846" cy="6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NZ" b="1" dirty="0"/>
                <a:t>DNS server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130" y="1934"/>
              <a:ext cx="11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NZ">
                  <a:solidFill>
                    <a:schemeClr val="bg1"/>
                  </a:solidFill>
                </a:rPr>
                <a:t>Name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130" y="2273"/>
              <a:ext cx="125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3557" y="2273"/>
              <a:ext cx="124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726" y="193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NZ">
                  <a:solidFill>
                    <a:schemeClr val="bg1"/>
                  </a:solidFill>
                </a:rPr>
                <a:t>IP Address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557" y="2329"/>
              <a:ext cx="12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NZ" dirty="0"/>
                <a:t>130.216.158.22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114" y="2320"/>
              <a:ext cx="12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NZ" dirty="0"/>
                <a:t>cs.auckland.ac.nz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980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400" dirty="0"/>
              <a:t>Client and server software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Client software:</a:t>
            </a:r>
          </a:p>
          <a:p>
            <a:pPr lvl="1"/>
            <a:r>
              <a:rPr lang="en-NZ" dirty="0"/>
              <a:t>Web browsers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r>
              <a:rPr lang="en-NZ" dirty="0"/>
              <a:t>Email clients: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r>
              <a:rPr lang="en-NZ" dirty="0"/>
              <a:t>Server software: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348" y="1847850"/>
            <a:ext cx="3112475" cy="1123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348" y="3401945"/>
            <a:ext cx="4064000" cy="85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761" y="4682990"/>
            <a:ext cx="2913062" cy="13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38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400" dirty="0"/>
              <a:t>Connecting to the Internet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Internet Service Provider (ISP) provides you with an IP address and a connection to the Internet</a:t>
            </a:r>
          </a:p>
          <a:p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883607" y="3489455"/>
            <a:ext cx="1344612" cy="538162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Modem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890468" y="4116914"/>
            <a:ext cx="1344612" cy="538163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Modem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890468" y="4744374"/>
            <a:ext cx="1344612" cy="538162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Modem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436818" y="3399761"/>
            <a:ext cx="1254125" cy="1882775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ISP</a:t>
            </a:r>
            <a:b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</a:b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Server</a:t>
            </a: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H="1" flipV="1">
            <a:off x="2225554" y="4996786"/>
            <a:ext cx="1227138" cy="174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 flipV="1">
            <a:off x="2235080" y="4373692"/>
            <a:ext cx="1217612" cy="1190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2241429" y="3758536"/>
            <a:ext cx="12112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rot="16200000" flipV="1">
            <a:off x="5407699" y="3682157"/>
            <a:ext cx="0" cy="143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6094803" y="4009889"/>
            <a:ext cx="17748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NZ" b="1" dirty="0">
                <a:solidFill>
                  <a:prstClr val="black"/>
                </a:solidFill>
                <a:latin typeface="Helvetica" pitchFamily="34" charset="0"/>
              </a:rPr>
              <a:t>Other Servers,</a:t>
            </a:r>
            <a:br>
              <a:rPr lang="en-NZ" b="1">
                <a:solidFill>
                  <a:prstClr val="black"/>
                </a:solidFill>
                <a:latin typeface="Helvetica" pitchFamily="34" charset="0"/>
              </a:rPr>
            </a:br>
            <a:r>
              <a:rPr lang="en-NZ" b="1">
                <a:solidFill>
                  <a:prstClr val="black"/>
                </a:solidFill>
                <a:latin typeface="Helvetica" pitchFamily="34" charset="0"/>
              </a:rPr>
              <a:t>Internet</a:t>
            </a:r>
            <a:endParaRPr lang="en-NZ" b="1" dirty="0">
              <a:solidFill>
                <a:prstClr val="black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47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Connecting to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At home, you plug your modem into your phone jack</a:t>
            </a:r>
          </a:p>
          <a:p>
            <a:r>
              <a:rPr lang="en-AU" dirty="0"/>
              <a:t>Your modem sends and receives information from the Internet over your phone line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25758" y="3871214"/>
            <a:ext cx="1522412" cy="985837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Computer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306763" y="5493706"/>
            <a:ext cx="1522412" cy="985838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Modem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4829175" y="5731831"/>
            <a:ext cx="1435100" cy="419100"/>
          </a:xfrm>
          <a:custGeom>
            <a:avLst/>
            <a:gdLst>
              <a:gd name="T0" fmla="*/ 0 w 904"/>
              <a:gd name="T1" fmla="*/ 132 h 264"/>
              <a:gd name="T2" fmla="*/ 283 w 904"/>
              <a:gd name="T3" fmla="*/ 19 h 264"/>
              <a:gd name="T4" fmla="*/ 678 w 904"/>
              <a:gd name="T5" fmla="*/ 245 h 264"/>
              <a:gd name="T6" fmla="*/ 904 w 904"/>
              <a:gd name="T7" fmla="*/ 132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904"/>
              <a:gd name="T13" fmla="*/ 0 h 264"/>
              <a:gd name="T14" fmla="*/ 904 w 904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4" h="264">
                <a:moveTo>
                  <a:pt x="0" y="132"/>
                </a:moveTo>
                <a:cubicBezTo>
                  <a:pt x="85" y="66"/>
                  <a:pt x="170" y="0"/>
                  <a:pt x="283" y="19"/>
                </a:cubicBezTo>
                <a:cubicBezTo>
                  <a:pt x="396" y="38"/>
                  <a:pt x="575" y="226"/>
                  <a:pt x="678" y="245"/>
                </a:cubicBezTo>
                <a:cubicBezTo>
                  <a:pt x="781" y="264"/>
                  <a:pt x="842" y="198"/>
                  <a:pt x="904" y="13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264275" y="5673094"/>
            <a:ext cx="536575" cy="536575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6427308" y="5851687"/>
            <a:ext cx="177800" cy="179388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827693" y="6288878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NZ" b="1" dirty="0">
                <a:solidFill>
                  <a:prstClr val="black"/>
                </a:solidFill>
                <a:latin typeface="Helvetica" pitchFamily="34" charset="0"/>
              </a:rPr>
              <a:t>Phone Jack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277595" y="3871213"/>
            <a:ext cx="1522412" cy="985838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Router</a:t>
            </a: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H="1">
            <a:off x="2548170" y="4386264"/>
            <a:ext cx="729424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rot="5400000" flipH="1" flipV="1">
            <a:off x="3750464" y="5174557"/>
            <a:ext cx="641284" cy="627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86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Internet’s backbone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High-capacity fibre cables, on land and under the sea</a:t>
            </a:r>
          </a:p>
          <a:p>
            <a:r>
              <a:rPr lang="en-NZ" dirty="0"/>
              <a:t>Owned by a few carriers who rent out capacity</a:t>
            </a:r>
          </a:p>
          <a:p>
            <a:r>
              <a:rPr lang="en-NZ" dirty="0"/>
              <a:t>See </a:t>
            </a:r>
            <a:r>
              <a:rPr lang="en-NZ" dirty="0">
                <a:hlinkClick r:id="rId3"/>
              </a:rPr>
              <a:t>www.submarinecablemap.com</a:t>
            </a:r>
            <a:r>
              <a:rPr lang="en-NZ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766" y="3706336"/>
            <a:ext cx="7559749" cy="30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1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is packet-switching network consisting of multiple networks joined together</a:t>
            </a:r>
          </a:p>
          <a:p>
            <a:r>
              <a:rPr lang="en-US" dirty="0"/>
              <a:t>A number of protocols and technologies underpin the Internet</a:t>
            </a:r>
          </a:p>
          <a:p>
            <a:r>
              <a:rPr lang="en-US" dirty="0"/>
              <a:t>As more people use the Internet, authorities tasked with maintaining it need to ensure the Internet can handle the increased demand (</a:t>
            </a:r>
            <a:r>
              <a:rPr lang="en-US" dirty="0" err="1"/>
              <a:t>eg</a:t>
            </a:r>
            <a:r>
              <a:rPr lang="en-US" dirty="0"/>
              <a:t>. IPv4 to IPv6)</a:t>
            </a:r>
          </a:p>
        </p:txBody>
      </p:sp>
    </p:spTree>
    <p:extLst>
      <p:ext uri="{BB962C8B-B14F-4D97-AF65-F5344CB8AC3E}">
        <p14:creationId xmlns:p14="http://schemas.microsoft.com/office/powerpoint/2010/main" val="51525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telephone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1876: first successful bi-directional </a:t>
            </a:r>
            <a:br>
              <a:rPr lang="en-NZ" dirty="0"/>
            </a:br>
            <a:r>
              <a:rPr lang="en-NZ" dirty="0"/>
              <a:t>transmission of clear speech </a:t>
            </a:r>
            <a:br>
              <a:rPr lang="en-NZ" dirty="0"/>
            </a:br>
            <a:r>
              <a:rPr lang="en-NZ" dirty="0"/>
              <a:t>by Alexander Bell and Thomas Watson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1940: first successful transmission </a:t>
            </a:r>
            <a:br>
              <a:rPr lang="en-NZ" dirty="0"/>
            </a:br>
            <a:r>
              <a:rPr lang="en-NZ" dirty="0"/>
              <a:t>of digital data through over</a:t>
            </a:r>
            <a:br>
              <a:rPr lang="en-NZ" dirty="0"/>
            </a:br>
            <a:r>
              <a:rPr lang="en-NZ" dirty="0"/>
              <a:t>telegraph wires by George Stibitz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819" y="1430865"/>
            <a:ext cx="2682204" cy="220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1819" y="4097965"/>
            <a:ext cx="2682204" cy="185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1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WWII and the Cold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Computer technology played an important role in code-breaking during WW2</a:t>
            </a:r>
          </a:p>
          <a:p>
            <a:r>
              <a:rPr lang="en-AU" dirty="0"/>
              <a:t>Cold War between US and USSR led to a technology and arms race</a:t>
            </a:r>
          </a:p>
          <a:p>
            <a:r>
              <a:rPr lang="en-AU" dirty="0"/>
              <a:t>1958: Advanced Research Projects Agency (ARPA) established</a:t>
            </a:r>
          </a:p>
          <a:p>
            <a:r>
              <a:rPr lang="en-AU" dirty="0"/>
              <a:t>April 1969: construction of ARPANET begins, a packet-switching network</a:t>
            </a:r>
          </a:p>
        </p:txBody>
      </p:sp>
    </p:spTree>
    <p:extLst>
      <p:ext uri="{BB962C8B-B14F-4D97-AF65-F5344CB8AC3E}">
        <p14:creationId xmlns:p14="http://schemas.microsoft.com/office/powerpoint/2010/main" val="117911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Circuit-switching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Nodes are connected physically via a central node</a:t>
            </a:r>
          </a:p>
          <a:p>
            <a:r>
              <a:rPr lang="en-AU" dirty="0"/>
              <a:t>Used by the telephone network</a:t>
            </a:r>
          </a:p>
          <a:p>
            <a:r>
              <a:rPr lang="en-AU" dirty="0"/>
              <a:t>Originally, switchboard operators had to manually connect phone calls, today this is done electronically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32558" y="4399472"/>
            <a:ext cx="4208453" cy="2337758"/>
            <a:chOff x="5289550" y="998538"/>
            <a:chExt cx="3843338" cy="2171700"/>
          </a:xfrm>
        </p:grpSpPr>
        <p:sp>
          <p:nvSpPr>
            <p:cNvPr id="57" name="Oval 29"/>
            <p:cNvSpPr>
              <a:spLocks noChangeArrowheads="1"/>
            </p:cNvSpPr>
            <p:nvPr/>
          </p:nvSpPr>
          <p:spPr bwMode="auto">
            <a:xfrm>
              <a:off x="5378450" y="1419225"/>
              <a:ext cx="217488" cy="217488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58" name="Oval 30"/>
            <p:cNvSpPr>
              <a:spLocks noChangeArrowheads="1"/>
            </p:cNvSpPr>
            <p:nvPr/>
          </p:nvSpPr>
          <p:spPr bwMode="auto">
            <a:xfrm>
              <a:off x="5289550" y="2046288"/>
              <a:ext cx="217488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59" name="Oval 31"/>
            <p:cNvSpPr>
              <a:spLocks noChangeArrowheads="1"/>
            </p:cNvSpPr>
            <p:nvPr/>
          </p:nvSpPr>
          <p:spPr bwMode="auto">
            <a:xfrm>
              <a:off x="5916613" y="2763838"/>
              <a:ext cx="217487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6902450" y="1778000"/>
              <a:ext cx="611188" cy="606425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1" name="Oval 34"/>
            <p:cNvSpPr>
              <a:spLocks noChangeArrowheads="1"/>
            </p:cNvSpPr>
            <p:nvPr/>
          </p:nvSpPr>
          <p:spPr bwMode="auto">
            <a:xfrm>
              <a:off x="7515225" y="998538"/>
              <a:ext cx="217488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2" name="Oval 35"/>
            <p:cNvSpPr>
              <a:spLocks noChangeArrowheads="1"/>
            </p:cNvSpPr>
            <p:nvPr/>
          </p:nvSpPr>
          <p:spPr bwMode="auto">
            <a:xfrm>
              <a:off x="8577263" y="1509713"/>
              <a:ext cx="217487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3" name="Oval 37"/>
            <p:cNvSpPr>
              <a:spLocks noChangeArrowheads="1"/>
            </p:cNvSpPr>
            <p:nvPr/>
          </p:nvSpPr>
          <p:spPr bwMode="auto">
            <a:xfrm>
              <a:off x="8686800" y="2592388"/>
              <a:ext cx="217488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4" name="Oval 38"/>
            <p:cNvSpPr>
              <a:spLocks noChangeArrowheads="1"/>
            </p:cNvSpPr>
            <p:nvPr/>
          </p:nvSpPr>
          <p:spPr bwMode="auto">
            <a:xfrm>
              <a:off x="8794750" y="2016125"/>
              <a:ext cx="217488" cy="217488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5" name="Oval 39"/>
            <p:cNvSpPr>
              <a:spLocks noChangeArrowheads="1"/>
            </p:cNvSpPr>
            <p:nvPr/>
          </p:nvSpPr>
          <p:spPr bwMode="auto">
            <a:xfrm>
              <a:off x="6610350" y="998538"/>
              <a:ext cx="217488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6005513" y="1957388"/>
              <a:ext cx="357187" cy="358775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7" name="Oval 43"/>
            <p:cNvSpPr>
              <a:spLocks noChangeArrowheads="1"/>
            </p:cNvSpPr>
            <p:nvPr/>
          </p:nvSpPr>
          <p:spPr bwMode="auto">
            <a:xfrm>
              <a:off x="7977188" y="1957388"/>
              <a:ext cx="357187" cy="358775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cxnSp>
          <p:nvCxnSpPr>
            <p:cNvPr id="68" name="AutoShape 44"/>
            <p:cNvCxnSpPr>
              <a:cxnSpLocks noChangeShapeType="1"/>
              <a:stCxn id="72" idx="5"/>
              <a:endCxn id="68" idx="1"/>
            </p:cNvCxnSpPr>
            <p:nvPr/>
          </p:nvCxnSpPr>
          <p:spPr bwMode="auto">
            <a:xfrm>
              <a:off x="8281988" y="2263775"/>
              <a:ext cx="436562" cy="360363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69" name="AutoShape 45"/>
            <p:cNvCxnSpPr>
              <a:cxnSpLocks noChangeShapeType="1"/>
              <a:stCxn id="63" idx="6"/>
              <a:endCxn id="71" idx="2"/>
            </p:cNvCxnSpPr>
            <p:nvPr/>
          </p:nvCxnSpPr>
          <p:spPr bwMode="auto">
            <a:xfrm flipV="1">
              <a:off x="5507038" y="2136775"/>
              <a:ext cx="498475" cy="19050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70" name="AutoShape 46"/>
            <p:cNvCxnSpPr>
              <a:cxnSpLocks noChangeShapeType="1"/>
              <a:stCxn id="64" idx="0"/>
              <a:endCxn id="71" idx="4"/>
            </p:cNvCxnSpPr>
            <p:nvPr/>
          </p:nvCxnSpPr>
          <p:spPr bwMode="auto">
            <a:xfrm flipV="1">
              <a:off x="6026150" y="2316163"/>
              <a:ext cx="158750" cy="447675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71" name="AutoShape 47"/>
            <p:cNvCxnSpPr>
              <a:cxnSpLocks noChangeShapeType="1"/>
              <a:stCxn id="65" idx="1"/>
              <a:endCxn id="70" idx="4"/>
            </p:cNvCxnSpPr>
            <p:nvPr/>
          </p:nvCxnSpPr>
          <p:spPr bwMode="auto">
            <a:xfrm flipH="1" flipV="1">
              <a:off x="6719888" y="1216025"/>
              <a:ext cx="271462" cy="650875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72" name="AutoShape 48"/>
            <p:cNvCxnSpPr>
              <a:cxnSpLocks noChangeShapeType="1"/>
              <a:stCxn id="71" idx="6"/>
              <a:endCxn id="65" idx="2"/>
            </p:cNvCxnSpPr>
            <p:nvPr/>
          </p:nvCxnSpPr>
          <p:spPr bwMode="auto">
            <a:xfrm flipV="1">
              <a:off x="6362700" y="2081213"/>
              <a:ext cx="539750" cy="555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73" name="AutoShape 49"/>
            <p:cNvCxnSpPr>
              <a:cxnSpLocks noChangeShapeType="1"/>
              <a:stCxn id="65" idx="7"/>
              <a:endCxn id="66" idx="4"/>
            </p:cNvCxnSpPr>
            <p:nvPr/>
          </p:nvCxnSpPr>
          <p:spPr bwMode="auto">
            <a:xfrm flipV="1">
              <a:off x="7424738" y="1216025"/>
              <a:ext cx="200025" cy="650875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74" name="AutoShape 50"/>
            <p:cNvCxnSpPr>
              <a:cxnSpLocks noChangeShapeType="1"/>
              <a:stCxn id="72" idx="7"/>
              <a:endCxn id="67" idx="3"/>
            </p:cNvCxnSpPr>
            <p:nvPr/>
          </p:nvCxnSpPr>
          <p:spPr bwMode="auto">
            <a:xfrm flipV="1">
              <a:off x="8281988" y="1695450"/>
              <a:ext cx="327025" cy="314325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75" name="AutoShape 51"/>
            <p:cNvCxnSpPr>
              <a:cxnSpLocks noChangeShapeType="1"/>
              <a:stCxn id="72" idx="6"/>
              <a:endCxn id="69" idx="2"/>
            </p:cNvCxnSpPr>
            <p:nvPr/>
          </p:nvCxnSpPr>
          <p:spPr bwMode="auto">
            <a:xfrm flipV="1">
              <a:off x="8334375" y="2125663"/>
              <a:ext cx="460375" cy="11112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76" name="AutoShape 52"/>
            <p:cNvCxnSpPr>
              <a:cxnSpLocks noChangeShapeType="1"/>
              <a:stCxn id="71" idx="1"/>
              <a:endCxn id="62" idx="5"/>
            </p:cNvCxnSpPr>
            <p:nvPr/>
          </p:nvCxnSpPr>
          <p:spPr bwMode="auto">
            <a:xfrm flipH="1" flipV="1">
              <a:off x="5564188" y="1604963"/>
              <a:ext cx="493712" cy="404812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77" name="AutoShape 53"/>
            <p:cNvCxnSpPr>
              <a:cxnSpLocks noChangeShapeType="1"/>
              <a:stCxn id="65" idx="6"/>
              <a:endCxn id="72" idx="2"/>
            </p:cNvCxnSpPr>
            <p:nvPr/>
          </p:nvCxnSpPr>
          <p:spPr bwMode="auto">
            <a:xfrm>
              <a:off x="7513638" y="2081213"/>
              <a:ext cx="463550" cy="555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</p:cxnSp>
        <p:sp>
          <p:nvSpPr>
            <p:cNvPr id="78" name="Oval 54"/>
            <p:cNvSpPr>
              <a:spLocks noChangeArrowheads="1"/>
            </p:cNvSpPr>
            <p:nvPr/>
          </p:nvSpPr>
          <p:spPr bwMode="auto">
            <a:xfrm>
              <a:off x="7081838" y="2801938"/>
              <a:ext cx="217487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cxnSp>
          <p:nvCxnSpPr>
            <p:cNvPr id="79" name="AutoShape 55"/>
            <p:cNvCxnSpPr>
              <a:cxnSpLocks noChangeShapeType="1"/>
              <a:endCxn id="65" idx="4"/>
            </p:cNvCxnSpPr>
            <p:nvPr/>
          </p:nvCxnSpPr>
          <p:spPr bwMode="auto">
            <a:xfrm flipV="1">
              <a:off x="7191375" y="2384425"/>
              <a:ext cx="17463" cy="417513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sp>
          <p:nvSpPr>
            <p:cNvPr id="80" name="Text Box 56"/>
            <p:cNvSpPr txBox="1">
              <a:spLocks noChangeArrowheads="1"/>
            </p:cNvSpPr>
            <p:nvPr/>
          </p:nvSpPr>
          <p:spPr bwMode="auto">
            <a:xfrm>
              <a:off x="5618163" y="2713038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</a:rPr>
                <a:t>A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81" name="Text Box 57"/>
            <p:cNvSpPr txBox="1">
              <a:spLocks noChangeArrowheads="1"/>
            </p:cNvSpPr>
            <p:nvPr/>
          </p:nvSpPr>
          <p:spPr bwMode="auto">
            <a:xfrm>
              <a:off x="8745538" y="1360488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</a:rPr>
                <a:t>B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</p:grpSp>
      <p:pic>
        <p:nvPicPr>
          <p:cNvPr id="82" name="Picture 2" descr="File:JT Switchboard 770x5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849" y="4445155"/>
            <a:ext cx="3133141" cy="217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1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Packet-switching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Data is broken into </a:t>
            </a:r>
            <a:r>
              <a:rPr lang="en-AU" b="1" dirty="0"/>
              <a:t>packets</a:t>
            </a:r>
            <a:r>
              <a:rPr lang="en-AU" dirty="0"/>
              <a:t>, which are then sent on the best route in the network</a:t>
            </a:r>
          </a:p>
          <a:p>
            <a:r>
              <a:rPr lang="en-AU" dirty="0"/>
              <a:t>Each node on the route sends the packet onto its next destination, avoiding congested or broken nodes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354" y="3655236"/>
            <a:ext cx="5693802" cy="32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ARPANET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October 1969: ARPANET is completed with four nodes</a:t>
            </a:r>
          </a:p>
          <a:p>
            <a:r>
              <a:rPr lang="en-AU" dirty="0"/>
              <a:t>1973: Norway connects to ARPANET via satellite, followed by London via a terrestrial link</a:t>
            </a:r>
          </a:p>
        </p:txBody>
      </p:sp>
    </p:spTree>
    <p:extLst>
      <p:ext uri="{BB962C8B-B14F-4D97-AF65-F5344CB8AC3E}">
        <p14:creationId xmlns:p14="http://schemas.microsoft.com/office/powerpoint/2010/main" val="29031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ARPANET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99" y="1430337"/>
            <a:ext cx="7178846" cy="5141525"/>
          </a:xfrm>
        </p:spPr>
      </p:pic>
    </p:spTree>
    <p:extLst>
      <p:ext uri="{BB962C8B-B14F-4D97-AF65-F5344CB8AC3E}">
        <p14:creationId xmlns:p14="http://schemas.microsoft.com/office/powerpoint/2010/main" val="9021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ARPANET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1983: TCP/IP implemented in ARPANET</a:t>
            </a:r>
          </a:p>
          <a:p>
            <a:r>
              <a:rPr lang="en-AU" dirty="0"/>
              <a:t>1990: ARPANET is formally decommissioned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84742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1016</Words>
  <Application>Microsoft Office PowerPoint</Application>
  <PresentationFormat>On-screen Show (4:3)</PresentationFormat>
  <Paragraphs>188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Helvetica</vt:lpstr>
      <vt:lpstr>Trebuchet MS</vt:lpstr>
      <vt:lpstr>Wingdings 3</vt:lpstr>
      <vt:lpstr>Facet</vt:lpstr>
      <vt:lpstr>Networking and the Internet</vt:lpstr>
      <vt:lpstr>Today’s lecture</vt:lpstr>
      <vt:lpstr>The telephone</vt:lpstr>
      <vt:lpstr>WWII and the Cold War</vt:lpstr>
      <vt:lpstr>Circuit-switching network</vt:lpstr>
      <vt:lpstr>Packet-switching network</vt:lpstr>
      <vt:lpstr>ARPANET</vt:lpstr>
      <vt:lpstr>ARPANET</vt:lpstr>
      <vt:lpstr>ARPANET</vt:lpstr>
      <vt:lpstr>ARPANET to the Internet</vt:lpstr>
      <vt:lpstr>WWW vs Internet</vt:lpstr>
      <vt:lpstr>Internet growth</vt:lpstr>
      <vt:lpstr>Internet usage</vt:lpstr>
      <vt:lpstr>Types of networks</vt:lpstr>
      <vt:lpstr>How the Internet works</vt:lpstr>
      <vt:lpstr>Networking hardware</vt:lpstr>
      <vt:lpstr>Networking hardware</vt:lpstr>
      <vt:lpstr>Protocol</vt:lpstr>
      <vt:lpstr>Protocols</vt:lpstr>
      <vt:lpstr>Protocols – TCP/IP, UDP</vt:lpstr>
      <vt:lpstr>Protocols - HTTP</vt:lpstr>
      <vt:lpstr>Protocols – Email</vt:lpstr>
      <vt:lpstr>IP addresses and domain names</vt:lpstr>
      <vt:lpstr>Client and server software</vt:lpstr>
      <vt:lpstr>Connecting to the Internet</vt:lpstr>
      <vt:lpstr>Connecting to the Internet</vt:lpstr>
      <vt:lpstr>The Internet’s backbone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2016-04-08T05:50:50Z</dcterms:created>
  <dcterms:modified xsi:type="dcterms:W3CDTF">2016-04-08T05:50:54Z</dcterms:modified>
  <cp:category/>
</cp:coreProperties>
</file>