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7" r:id="rId13"/>
    <p:sldId id="268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84503" autoAdjust="0"/>
  </p:normalViewPr>
  <p:slideViewPr>
    <p:cSldViewPr snapToGrid="0" snapToObjects="1">
      <p:cViewPr varScale="1">
        <p:scale>
          <a:sx n="57" d="100"/>
          <a:sy n="57" d="100"/>
        </p:scale>
        <p:origin x="16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B720D7-B7AD-4C34-8958-F414744CC0D0}" type="datetimeFigureOut">
              <a:rPr lang="en-NZ" smtClean="0"/>
              <a:t>8/04/2016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6C8FB0-94B8-4BC6-8D79-F0A6845E4D5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1011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C8FB0-94B8-4BC6-8D79-F0A6845E4D5E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23331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C8FB0-94B8-4BC6-8D79-F0A6845E4D5E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4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052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291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4609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639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923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431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742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73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332" y="1430866"/>
            <a:ext cx="7260569" cy="4793057"/>
          </a:xfrm>
        </p:spPr>
        <p:txBody>
          <a:bodyPr/>
          <a:lstStyle>
            <a:lvl1pPr>
              <a:spcBef>
                <a:spcPts val="200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40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40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40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40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335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55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08-Apr-16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25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69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184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08-Apr-16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230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45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7721645" y="1"/>
            <a:ext cx="1439693" cy="6866466"/>
          </a:xfrm>
          <a:custGeom>
            <a:avLst/>
            <a:gdLst/>
            <a:ahLst/>
            <a:cxnLst/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7917436" y="-8467"/>
            <a:ext cx="1235869" cy="6866467"/>
          </a:xfrm>
          <a:custGeom>
            <a:avLst/>
            <a:gdLst/>
            <a:ahLst/>
            <a:cxnLst/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11"/>
          <p:cNvSpPr/>
          <p:nvPr/>
        </p:nvSpPr>
        <p:spPr>
          <a:xfrm>
            <a:off x="7556901" y="3920066"/>
            <a:ext cx="1594560" cy="2937933"/>
          </a:xfrm>
          <a:custGeom>
            <a:avLst/>
            <a:gdLst/>
            <a:ahLst/>
            <a:cxnLst/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12"/>
          <p:cNvSpPr/>
          <p:nvPr/>
        </p:nvSpPr>
        <p:spPr>
          <a:xfrm>
            <a:off x="7793904" y="-8467"/>
            <a:ext cx="1359401" cy="6866467"/>
          </a:xfrm>
          <a:custGeom>
            <a:avLst/>
            <a:gdLst/>
            <a:ahLst/>
            <a:cxnLst/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Freeform 13"/>
          <p:cNvSpPr/>
          <p:nvPr/>
        </p:nvSpPr>
        <p:spPr>
          <a:xfrm>
            <a:off x="8609304" y="-8467"/>
            <a:ext cx="544002" cy="6866467"/>
          </a:xfrm>
          <a:custGeom>
            <a:avLst/>
            <a:gdLst/>
            <a:ahLst/>
            <a:cxnLst/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8460313" y="4893733"/>
            <a:ext cx="694069" cy="1964267"/>
          </a:xfrm>
          <a:custGeom>
            <a:avLst/>
            <a:gdLst/>
            <a:ahLst/>
            <a:cxnLst/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296333" y="338667"/>
            <a:ext cx="7260568" cy="1092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296332" y="1540933"/>
            <a:ext cx="7260569" cy="45889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6213745" y="6223925"/>
            <a:ext cx="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296332" y="6223925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7044263" y="6223924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654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45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5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Python 3 – Turtle graphics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/>
              <a:t>Lecture 24 – COMPSCI111/111G SS 2016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54" y="5147733"/>
            <a:ext cx="1612605" cy="1383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263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Turtle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2590800"/>
            <a:ext cx="6534150" cy="349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560388" y="3105150"/>
            <a:ext cx="6176962" cy="2720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r>
              <a:rPr lang="en-US" altLang="en-US" sz="2000" dirty="0">
                <a:latin typeface="Courier New" panose="02070309020205020404" pitchFamily="49" charset="0"/>
              </a:rPr>
              <a:t>&gt;&gt;&gt; import turtle</a:t>
            </a:r>
          </a:p>
          <a:p>
            <a:pPr>
              <a:spcBef>
                <a:spcPct val="10000"/>
              </a:spcBef>
              <a:buSzPct val="171000"/>
              <a:buFont typeface="Gill Sans" charset="0"/>
              <a:buNone/>
            </a:pPr>
            <a:r>
              <a:rPr lang="en-US" altLang="en-US" sz="2000" dirty="0">
                <a:latin typeface="Courier New" panose="02070309020205020404" pitchFamily="49" charset="0"/>
                <a:ea typeface="ヒラギノ角ゴ ProN W3" charset="-128"/>
              </a:rPr>
              <a:t>&gt;&gt;&gt; </a:t>
            </a:r>
          </a:p>
          <a:p>
            <a:pPr>
              <a:spcBef>
                <a:spcPct val="10000"/>
              </a:spcBef>
              <a:buSzPct val="171000"/>
              <a:buFont typeface="Gill Sans" charset="0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</a:rPr>
              <a:t>turtle.forward</a:t>
            </a:r>
            <a:r>
              <a:rPr lang="en-US" altLang="en-US" sz="2000" dirty="0">
                <a:latin typeface="Courier New" panose="02070309020205020404" pitchFamily="49" charset="0"/>
              </a:rPr>
              <a:t>(200)</a:t>
            </a:r>
            <a:endParaRPr lang="en-US" altLang="en-US" sz="2000" dirty="0">
              <a:latin typeface="Courier New" panose="02070309020205020404" pitchFamily="49" charset="0"/>
              <a:ea typeface="ヒラギノ角ゴ ProN W3" charset="-128"/>
            </a:endParaRPr>
          </a:p>
          <a:p>
            <a:pPr>
              <a:spcBef>
                <a:spcPct val="10000"/>
              </a:spcBef>
              <a:buSzPct val="171000"/>
              <a:buFont typeface="Gill Sans" charset="0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</a:rPr>
              <a:t>turtle.left</a:t>
            </a:r>
            <a:r>
              <a:rPr lang="en-US" altLang="en-US" sz="2000" dirty="0">
                <a:latin typeface="Courier New" panose="02070309020205020404" pitchFamily="49" charset="0"/>
              </a:rPr>
              <a:t>(90)</a:t>
            </a:r>
            <a:endParaRPr lang="en-US" altLang="en-US" sz="2000" dirty="0">
              <a:latin typeface="Courier New" panose="02070309020205020404" pitchFamily="49" charset="0"/>
              <a:ea typeface="ヒラギノ角ゴ ProN W3" charset="-128"/>
            </a:endParaRPr>
          </a:p>
          <a:p>
            <a:pPr>
              <a:spcBef>
                <a:spcPct val="10000"/>
              </a:spcBef>
              <a:buSzPct val="171000"/>
              <a:buFont typeface="Gill Sans" charset="0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</a:rPr>
              <a:t>turtle.forward</a:t>
            </a:r>
            <a:r>
              <a:rPr lang="en-US" altLang="en-US" sz="2000" dirty="0">
                <a:latin typeface="Courier New" panose="02070309020205020404" pitchFamily="49" charset="0"/>
              </a:rPr>
              <a:t>(200)</a:t>
            </a:r>
            <a:endParaRPr lang="en-US" altLang="en-US" sz="2000" dirty="0">
              <a:latin typeface="Courier New" panose="02070309020205020404" pitchFamily="49" charset="0"/>
              <a:ea typeface="ヒラギノ角ゴ ProN W3" charset="-128"/>
            </a:endParaRPr>
          </a:p>
          <a:p>
            <a:pPr>
              <a:spcBef>
                <a:spcPct val="10000"/>
              </a:spcBef>
              <a:buSzPct val="171000"/>
              <a:buFont typeface="Gill Sans" charset="0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</a:rPr>
              <a:t>turtle.left</a:t>
            </a:r>
            <a:r>
              <a:rPr lang="en-US" altLang="en-US" sz="2000" dirty="0">
                <a:latin typeface="Courier New" panose="02070309020205020404" pitchFamily="49" charset="0"/>
              </a:rPr>
              <a:t>(135)</a:t>
            </a:r>
          </a:p>
          <a:p>
            <a:pPr>
              <a:spcBef>
                <a:spcPct val="10000"/>
              </a:spcBef>
              <a:buSzPct val="171000"/>
              <a:buFont typeface="Gill Sans" charset="0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endParaRPr lang="en-US" altLang="en-US" sz="2000" dirty="0">
              <a:latin typeface="Courier New" panose="02070309020205020404" pitchFamily="49" charset="0"/>
              <a:ea typeface="ヒラギノ角ゴ ProN W3" charset="-128"/>
            </a:endParaRPr>
          </a:p>
        </p:txBody>
      </p:sp>
      <p:pic>
        <p:nvPicPr>
          <p:cNvPr id="6" name="Picture 10" descr="tiangle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4363" y="2155825"/>
            <a:ext cx="4570412" cy="443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7338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Turtle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Working out the length of the longest side using the Pythagoras’ formula 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4" y="2590799"/>
            <a:ext cx="8409082" cy="3633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560387" y="3105150"/>
            <a:ext cx="7965047" cy="28384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r>
              <a:rPr lang="en-US" altLang="en-US" sz="2000" dirty="0">
                <a:latin typeface="Courier New" panose="02070309020205020404" pitchFamily="49" charset="0"/>
              </a:rPr>
              <a:t>&gt;&gt;&gt; import turtle</a:t>
            </a:r>
          </a:p>
          <a:p>
            <a:pPr>
              <a:spcBef>
                <a:spcPct val="10000"/>
              </a:spcBef>
              <a:buSzPct val="171000"/>
              <a:buFont typeface="Gill Sans" charset="0"/>
              <a:buNone/>
            </a:pPr>
            <a:r>
              <a:rPr lang="en-US" altLang="en-US" sz="2000" dirty="0">
                <a:latin typeface="Courier New" panose="02070309020205020404" pitchFamily="49" charset="0"/>
                <a:ea typeface="ヒラギノ角ゴ ProN W3" charset="-128"/>
              </a:rPr>
              <a:t>&gt;&gt;&gt; </a:t>
            </a:r>
          </a:p>
          <a:p>
            <a:pPr>
              <a:spcBef>
                <a:spcPct val="10000"/>
              </a:spcBef>
              <a:buSzPct val="171000"/>
              <a:buFont typeface="Gill Sans" charset="0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</a:rPr>
              <a:t>turtle.forward</a:t>
            </a:r>
            <a:r>
              <a:rPr lang="en-US" altLang="en-US" sz="2000" dirty="0">
                <a:latin typeface="Courier New" panose="02070309020205020404" pitchFamily="49" charset="0"/>
              </a:rPr>
              <a:t>(200)</a:t>
            </a:r>
            <a:endParaRPr lang="en-US" altLang="en-US" sz="2000" dirty="0">
              <a:latin typeface="Courier New" panose="02070309020205020404" pitchFamily="49" charset="0"/>
              <a:ea typeface="ヒラギノ角ゴ ProN W3" charset="-128"/>
            </a:endParaRPr>
          </a:p>
          <a:p>
            <a:pPr>
              <a:spcBef>
                <a:spcPct val="10000"/>
              </a:spcBef>
              <a:buSzPct val="171000"/>
              <a:buFont typeface="Gill Sans" charset="0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</a:rPr>
              <a:t>turtle.left</a:t>
            </a:r>
            <a:r>
              <a:rPr lang="en-US" altLang="en-US" sz="2000" dirty="0">
                <a:latin typeface="Courier New" panose="02070309020205020404" pitchFamily="49" charset="0"/>
              </a:rPr>
              <a:t>(90)</a:t>
            </a:r>
            <a:endParaRPr lang="en-US" altLang="en-US" sz="2000" dirty="0">
              <a:latin typeface="Courier New" panose="02070309020205020404" pitchFamily="49" charset="0"/>
              <a:ea typeface="ヒラギノ角ゴ ProN W3" charset="-128"/>
            </a:endParaRPr>
          </a:p>
          <a:p>
            <a:pPr>
              <a:spcBef>
                <a:spcPct val="10000"/>
              </a:spcBef>
              <a:buSzPct val="171000"/>
              <a:buFont typeface="Gill Sans" charset="0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</a:rPr>
              <a:t>turtle.forward</a:t>
            </a:r>
            <a:r>
              <a:rPr lang="en-US" altLang="en-US" sz="2000" dirty="0">
                <a:latin typeface="Courier New" panose="02070309020205020404" pitchFamily="49" charset="0"/>
              </a:rPr>
              <a:t>(200)</a:t>
            </a:r>
            <a:endParaRPr lang="en-US" altLang="en-US" sz="2000" dirty="0">
              <a:latin typeface="Courier New" panose="02070309020205020404" pitchFamily="49" charset="0"/>
              <a:ea typeface="ヒラギノ角ゴ ProN W3" charset="-128"/>
            </a:endParaRPr>
          </a:p>
          <a:p>
            <a:pPr>
              <a:spcBef>
                <a:spcPct val="10000"/>
              </a:spcBef>
              <a:buSzPct val="171000"/>
              <a:buFont typeface="Gill Sans" charset="0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</a:rPr>
              <a:t>turtle.left</a:t>
            </a:r>
            <a:r>
              <a:rPr lang="en-US" altLang="en-US" sz="2000" dirty="0">
                <a:latin typeface="Courier New" panose="02070309020205020404" pitchFamily="49" charset="0"/>
              </a:rPr>
              <a:t>(135)</a:t>
            </a:r>
          </a:p>
          <a:p>
            <a:pPr>
              <a:spcBef>
                <a:spcPct val="10000"/>
              </a:spcBef>
              <a:buSzPct val="171000"/>
              <a:buFont typeface="Gill Sans" charset="0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&gt;&gt;&gt; c = ((200**2)+(200**2))**0.5  #around 283 steps</a:t>
            </a:r>
            <a:endParaRPr lang="en-US" altLang="en-US" sz="2000" dirty="0">
              <a:latin typeface="Courier New" panose="02070309020205020404" pitchFamily="49" charset="0"/>
              <a:ea typeface="ヒラギノ角ゴ ProN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6831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Turtle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The finished image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3105150"/>
            <a:ext cx="6534150" cy="349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560388" y="3619500"/>
            <a:ext cx="6176962" cy="2720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r>
              <a:rPr lang="en-US" altLang="en-US" sz="2000" dirty="0">
                <a:latin typeface="Courier New" panose="02070309020205020404" pitchFamily="49" charset="0"/>
              </a:rPr>
              <a:t>&gt;&gt;&gt; import turtle</a:t>
            </a:r>
          </a:p>
          <a:p>
            <a:pPr>
              <a:spcBef>
                <a:spcPct val="10000"/>
              </a:spcBef>
              <a:buSzPct val="171000"/>
              <a:buFont typeface="Gill Sans" charset="0"/>
              <a:buNone/>
            </a:pPr>
            <a:r>
              <a:rPr lang="en-US" altLang="en-US" sz="2000" dirty="0">
                <a:latin typeface="Courier New" panose="02070309020205020404" pitchFamily="49" charset="0"/>
                <a:ea typeface="ヒラギノ角ゴ ProN W3" charset="-128"/>
              </a:rPr>
              <a:t>&gt;&gt;&gt; </a:t>
            </a:r>
          </a:p>
          <a:p>
            <a:pPr>
              <a:spcBef>
                <a:spcPct val="10000"/>
              </a:spcBef>
              <a:buSzPct val="171000"/>
              <a:buFont typeface="Gill Sans" charset="0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</a:rPr>
              <a:t>turtle.forward</a:t>
            </a:r>
            <a:r>
              <a:rPr lang="en-US" altLang="en-US" sz="2000" dirty="0">
                <a:latin typeface="Courier New" panose="02070309020205020404" pitchFamily="49" charset="0"/>
              </a:rPr>
              <a:t>(200)</a:t>
            </a:r>
            <a:endParaRPr lang="en-US" altLang="en-US" sz="2000" dirty="0">
              <a:latin typeface="Courier New" panose="02070309020205020404" pitchFamily="49" charset="0"/>
              <a:ea typeface="ヒラギノ角ゴ ProN W3" charset="-128"/>
            </a:endParaRPr>
          </a:p>
          <a:p>
            <a:pPr>
              <a:spcBef>
                <a:spcPct val="10000"/>
              </a:spcBef>
              <a:buSzPct val="171000"/>
              <a:buFont typeface="Gill Sans" charset="0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</a:rPr>
              <a:t>turtle.left</a:t>
            </a:r>
            <a:r>
              <a:rPr lang="en-US" altLang="en-US" sz="2000" dirty="0">
                <a:latin typeface="Courier New" panose="02070309020205020404" pitchFamily="49" charset="0"/>
              </a:rPr>
              <a:t>(90)</a:t>
            </a:r>
            <a:endParaRPr lang="en-US" altLang="en-US" sz="2000" dirty="0">
              <a:latin typeface="Courier New" panose="02070309020205020404" pitchFamily="49" charset="0"/>
              <a:ea typeface="ヒラギノ角ゴ ProN W3" charset="-128"/>
            </a:endParaRPr>
          </a:p>
          <a:p>
            <a:pPr>
              <a:spcBef>
                <a:spcPct val="10000"/>
              </a:spcBef>
              <a:buSzPct val="171000"/>
              <a:buFont typeface="Gill Sans" charset="0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</a:rPr>
              <a:t>turtle.forward</a:t>
            </a:r>
            <a:r>
              <a:rPr lang="en-US" altLang="en-US" sz="2000" dirty="0">
                <a:latin typeface="Courier New" panose="02070309020205020404" pitchFamily="49" charset="0"/>
              </a:rPr>
              <a:t>(200)</a:t>
            </a:r>
            <a:endParaRPr lang="en-US" altLang="en-US" sz="2000" dirty="0">
              <a:latin typeface="Courier New" panose="02070309020205020404" pitchFamily="49" charset="0"/>
              <a:ea typeface="ヒラギノ角ゴ ProN W3" charset="-128"/>
            </a:endParaRPr>
          </a:p>
          <a:p>
            <a:pPr>
              <a:spcBef>
                <a:spcPct val="10000"/>
              </a:spcBef>
              <a:buSzPct val="171000"/>
              <a:buFont typeface="Gill Sans" charset="0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</a:rPr>
              <a:t>turtle.left</a:t>
            </a:r>
            <a:r>
              <a:rPr lang="en-US" altLang="en-US" sz="2000" dirty="0">
                <a:latin typeface="Courier New" panose="02070309020205020404" pitchFamily="49" charset="0"/>
              </a:rPr>
              <a:t>(135)</a:t>
            </a:r>
          </a:p>
          <a:p>
            <a:pPr>
              <a:spcBef>
                <a:spcPct val="10000"/>
              </a:spcBef>
              <a:buSzPct val="171000"/>
              <a:buFont typeface="Gill Sans" charset="0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&gt;&gt;&gt; c = ((200**2)+(200**2))**0.5)</a:t>
            </a:r>
          </a:p>
          <a:p>
            <a:pPr>
              <a:spcBef>
                <a:spcPct val="10000"/>
              </a:spcBef>
              <a:buSzPct val="171000"/>
              <a:buFont typeface="Gill Sans" charset="0"/>
              <a:buNone/>
            </a:pPr>
            <a:r>
              <a:rPr lang="en-US" altLang="en-US" sz="2000" dirty="0">
                <a:latin typeface="Courier New" panose="02070309020205020404" pitchFamily="49" charset="0"/>
                <a:ea typeface="ヒラギノ角ゴ ProN W3" charset="-128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  <a:ea typeface="ヒラギノ角ゴ ProN W3" charset="-128"/>
              </a:rPr>
              <a:t>turtle.forward</a:t>
            </a:r>
            <a:r>
              <a:rPr lang="en-US" altLang="en-US" sz="2000" dirty="0">
                <a:latin typeface="Courier New" panose="02070309020205020404" pitchFamily="49" charset="0"/>
                <a:ea typeface="ヒラギノ角ゴ ProN W3" charset="-128"/>
              </a:rPr>
              <a:t>(c)</a:t>
            </a:r>
          </a:p>
        </p:txBody>
      </p:sp>
      <p:pic>
        <p:nvPicPr>
          <p:cNvPr id="6" name="Picture 12" descr="triangle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257" y="1229148"/>
            <a:ext cx="4570412" cy="443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773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Turtle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332" y="1430866"/>
            <a:ext cx="7260569" cy="5189390"/>
          </a:xfrm>
        </p:spPr>
        <p:txBody>
          <a:bodyPr>
            <a:normAutofit/>
          </a:bodyPr>
          <a:lstStyle/>
          <a:p>
            <a:r>
              <a:rPr lang="en-NZ" dirty="0"/>
              <a:t>We can use loops when drawing shapes using Turtle graphics</a:t>
            </a:r>
          </a:p>
          <a:p>
            <a:r>
              <a:rPr lang="en-NZ" dirty="0"/>
              <a:t>Write a program that will draw a square using a loop</a:t>
            </a:r>
          </a:p>
          <a:p>
            <a:pPr marL="0" indent="0">
              <a:buNone/>
            </a:pPr>
            <a:endParaRPr lang="en-NZ" dirty="0"/>
          </a:p>
          <a:p>
            <a:pPr>
              <a:lnSpc>
                <a:spcPct val="110000"/>
              </a:lnSpc>
              <a:spcBef>
                <a:spcPts val="0"/>
              </a:spcBef>
              <a:buSzPct val="171000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import turtle</a:t>
            </a:r>
          </a:p>
          <a:p>
            <a:pPr>
              <a:lnSpc>
                <a:spcPct val="110000"/>
              </a:lnSpc>
              <a:spcBef>
                <a:spcPts val="0"/>
              </a:spcBef>
              <a:buSzPct val="171000"/>
              <a:buNone/>
            </a:pPr>
            <a:endParaRPr lang="en-US" altLang="en-US" sz="1050" dirty="0">
              <a:latin typeface="Courier New" panose="02070309020205020404" pitchFamily="49" charset="0"/>
              <a:ea typeface="ヒラギノ角ゴ ProN W3" charset="-128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SzPct val="171000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count = 0</a:t>
            </a:r>
            <a:endParaRPr lang="en-US" altLang="en-US" dirty="0">
              <a:latin typeface="Courier New" panose="02070309020205020404" pitchFamily="49" charset="0"/>
              <a:ea typeface="ヒラギノ角ゴ ProN W3" charset="-128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SzPct val="171000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while count &lt; 4:</a:t>
            </a:r>
            <a:endParaRPr lang="en-US" altLang="en-US" dirty="0">
              <a:latin typeface="Courier New" panose="02070309020205020404" pitchFamily="49" charset="0"/>
              <a:ea typeface="ヒラギノ角ゴ ProN W3" charset="-128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SzPct val="171000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    </a:t>
            </a:r>
            <a:r>
              <a:rPr lang="en-US" altLang="en-US" dirty="0" err="1">
                <a:latin typeface="Courier New" panose="02070309020205020404" pitchFamily="49" charset="0"/>
              </a:rPr>
              <a:t>turtle.forward</a:t>
            </a:r>
            <a:r>
              <a:rPr lang="en-US" altLang="en-US" dirty="0">
                <a:latin typeface="Courier New" panose="02070309020205020404" pitchFamily="49" charset="0"/>
              </a:rPr>
              <a:t>(200)</a:t>
            </a:r>
            <a:endParaRPr lang="en-US" altLang="en-US" dirty="0">
              <a:latin typeface="Courier New" panose="02070309020205020404" pitchFamily="49" charset="0"/>
              <a:ea typeface="ヒラギノ角ゴ ProN W3" charset="-128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SzPct val="171000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    </a:t>
            </a:r>
            <a:r>
              <a:rPr lang="en-US" altLang="en-US" dirty="0" err="1">
                <a:latin typeface="Courier New" panose="02070309020205020404" pitchFamily="49" charset="0"/>
              </a:rPr>
              <a:t>turtle.left</a:t>
            </a:r>
            <a:r>
              <a:rPr lang="en-US" altLang="en-US" dirty="0">
                <a:latin typeface="Courier New" panose="02070309020205020404" pitchFamily="49" charset="0"/>
              </a:rPr>
              <a:t>(90)</a:t>
            </a:r>
          </a:p>
          <a:p>
            <a:pPr>
              <a:lnSpc>
                <a:spcPct val="110000"/>
              </a:lnSpc>
              <a:spcBef>
                <a:spcPts val="0"/>
              </a:spcBef>
              <a:buSzPct val="171000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    count = count + 1</a:t>
            </a:r>
            <a:endParaRPr lang="en-NZ" altLang="en-US" dirty="0">
              <a:solidFill>
                <a:srgbClr val="F8F8F8"/>
              </a:solidFill>
              <a:latin typeface="Courier" charset="0"/>
              <a:sym typeface="Courier" charset="0"/>
            </a:endParaRPr>
          </a:p>
          <a:p>
            <a:pPr marL="0" indent="0">
              <a:buNone/>
            </a:pP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9541" y="3076832"/>
            <a:ext cx="3482788" cy="3526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86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/>
              <a:t>Write a Python program that draws a rectangle. The long sides must be 300 steps long and the short sides must be 150 steps long</a:t>
            </a:r>
          </a:p>
          <a:p>
            <a:pPr>
              <a:lnSpc>
                <a:spcPct val="110000"/>
              </a:lnSpc>
              <a:spcBef>
                <a:spcPts val="0"/>
              </a:spcBef>
              <a:buSzPct val="171000"/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SzPct val="171000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import turtle</a:t>
            </a:r>
          </a:p>
          <a:p>
            <a:pPr>
              <a:lnSpc>
                <a:spcPct val="110000"/>
              </a:lnSpc>
              <a:spcBef>
                <a:spcPts val="0"/>
              </a:spcBef>
              <a:buSzPct val="171000"/>
              <a:buNone/>
            </a:pPr>
            <a:endParaRPr lang="en-US" altLang="en-US" sz="1050" dirty="0">
              <a:latin typeface="Courier New" panose="02070309020205020404" pitchFamily="49" charset="0"/>
              <a:ea typeface="ヒラギノ角ゴ ProN W3" charset="-128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SzPct val="171000"/>
              <a:buNone/>
            </a:pPr>
            <a:r>
              <a:rPr lang="en-US" altLang="en-US" dirty="0" err="1">
                <a:latin typeface="Courier New" panose="02070309020205020404" pitchFamily="49" charset="0"/>
              </a:rPr>
              <a:t>turtle.forward</a:t>
            </a:r>
            <a:r>
              <a:rPr lang="en-US" altLang="en-US" dirty="0">
                <a:latin typeface="Courier New" panose="02070309020205020404" pitchFamily="49" charset="0"/>
              </a:rPr>
              <a:t>(300)</a:t>
            </a:r>
          </a:p>
          <a:p>
            <a:pPr>
              <a:lnSpc>
                <a:spcPct val="110000"/>
              </a:lnSpc>
              <a:spcBef>
                <a:spcPts val="0"/>
              </a:spcBef>
              <a:buSzPct val="171000"/>
              <a:buNone/>
            </a:pPr>
            <a:r>
              <a:rPr lang="en-US" altLang="en-US" dirty="0" err="1">
                <a:latin typeface="Courier New" panose="02070309020205020404" pitchFamily="49" charset="0"/>
              </a:rPr>
              <a:t>turtle.left</a:t>
            </a:r>
            <a:r>
              <a:rPr lang="en-US" altLang="en-US" dirty="0">
                <a:latin typeface="Courier New" panose="02070309020205020404" pitchFamily="49" charset="0"/>
              </a:rPr>
              <a:t>(90)</a:t>
            </a:r>
          </a:p>
          <a:p>
            <a:pPr>
              <a:lnSpc>
                <a:spcPct val="110000"/>
              </a:lnSpc>
              <a:spcBef>
                <a:spcPts val="0"/>
              </a:spcBef>
              <a:buSzPct val="171000"/>
              <a:buNone/>
            </a:pPr>
            <a:r>
              <a:rPr lang="en-US" altLang="en-US" dirty="0" err="1">
                <a:latin typeface="Courier New" panose="02070309020205020404" pitchFamily="49" charset="0"/>
              </a:rPr>
              <a:t>turtle.forward</a:t>
            </a:r>
            <a:r>
              <a:rPr lang="en-US" altLang="en-US" dirty="0">
                <a:latin typeface="Courier New" panose="02070309020205020404" pitchFamily="49" charset="0"/>
              </a:rPr>
              <a:t>(150)</a:t>
            </a:r>
          </a:p>
          <a:p>
            <a:pPr>
              <a:lnSpc>
                <a:spcPct val="110000"/>
              </a:lnSpc>
              <a:spcBef>
                <a:spcPts val="0"/>
              </a:spcBef>
              <a:buSzPct val="171000"/>
              <a:buNone/>
            </a:pPr>
            <a:r>
              <a:rPr lang="en-US" altLang="en-US" dirty="0" err="1">
                <a:latin typeface="Courier New" panose="02070309020205020404" pitchFamily="49" charset="0"/>
              </a:rPr>
              <a:t>turtle.left</a:t>
            </a:r>
            <a:r>
              <a:rPr lang="en-US" altLang="en-US" dirty="0">
                <a:latin typeface="Courier New" panose="02070309020205020404" pitchFamily="49" charset="0"/>
              </a:rPr>
              <a:t>(90)</a:t>
            </a:r>
          </a:p>
          <a:p>
            <a:pPr>
              <a:lnSpc>
                <a:spcPct val="110000"/>
              </a:lnSpc>
              <a:spcBef>
                <a:spcPts val="0"/>
              </a:spcBef>
              <a:buSzPct val="171000"/>
              <a:buNone/>
            </a:pPr>
            <a:r>
              <a:rPr lang="en-US" altLang="en-US" dirty="0" err="1">
                <a:latin typeface="Courier New" panose="02070309020205020404" pitchFamily="49" charset="0"/>
              </a:rPr>
              <a:t>turtle.forward</a:t>
            </a:r>
            <a:r>
              <a:rPr lang="en-US" altLang="en-US" dirty="0">
                <a:latin typeface="Courier New" panose="02070309020205020404" pitchFamily="49" charset="0"/>
              </a:rPr>
              <a:t>(300)</a:t>
            </a:r>
          </a:p>
          <a:p>
            <a:pPr>
              <a:lnSpc>
                <a:spcPct val="110000"/>
              </a:lnSpc>
              <a:spcBef>
                <a:spcPts val="0"/>
              </a:spcBef>
              <a:buSzPct val="171000"/>
              <a:buNone/>
            </a:pPr>
            <a:r>
              <a:rPr lang="en-US" altLang="en-US" dirty="0" err="1">
                <a:latin typeface="Courier New" panose="02070309020205020404" pitchFamily="49" charset="0"/>
              </a:rPr>
              <a:t>turtle.left</a:t>
            </a:r>
            <a:r>
              <a:rPr lang="en-US" altLang="en-US" dirty="0">
                <a:latin typeface="Courier New" panose="02070309020205020404" pitchFamily="49" charset="0"/>
              </a:rPr>
              <a:t>(90)</a:t>
            </a:r>
          </a:p>
          <a:p>
            <a:pPr>
              <a:lnSpc>
                <a:spcPct val="110000"/>
              </a:lnSpc>
              <a:spcBef>
                <a:spcPts val="0"/>
              </a:spcBef>
              <a:buSzPct val="171000"/>
              <a:buNone/>
            </a:pPr>
            <a:r>
              <a:rPr lang="en-US" altLang="en-US" dirty="0" err="1">
                <a:latin typeface="Courier New" panose="02070309020205020404" pitchFamily="49" charset="0"/>
              </a:rPr>
              <a:t>turtle.forward</a:t>
            </a:r>
            <a:r>
              <a:rPr lang="en-US" altLang="en-US" dirty="0">
                <a:latin typeface="Courier New" panose="02070309020205020404" pitchFamily="49" charset="0"/>
              </a:rPr>
              <a:t>(150)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399" y="2649731"/>
            <a:ext cx="4467743" cy="371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06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Turtle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Write a program that will draw a circle</a:t>
            </a:r>
          </a:p>
          <a:p>
            <a:endParaRPr lang="en-NZ" dirty="0"/>
          </a:p>
          <a:p>
            <a:pPr marL="0" indent="0">
              <a:spcBef>
                <a:spcPts val="0"/>
              </a:spcBef>
              <a:buNone/>
            </a:pPr>
            <a:r>
              <a:rPr lang="en-NZ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mport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turtle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count =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while(count &lt; 360):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	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turtle.forward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(2)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	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turtle.left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	count = count + 1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print("Finished!")</a:t>
            </a:r>
            <a:endParaRPr lang="en-NZ" dirty="0">
              <a:latin typeface="Courier New" charset="0"/>
              <a:ea typeface="Courier New" charset="0"/>
              <a:cs typeface="Courier New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8553" y="2085905"/>
            <a:ext cx="4061012" cy="4521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86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/>
              <a:t>Draw the shape that is produced by the following Python program: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>
                <a:latin typeface="Courier New" charset="0"/>
                <a:ea typeface="Courier New" charset="0"/>
                <a:cs typeface="Courier New" charset="0"/>
              </a:rPr>
              <a:t>import turtle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>
                <a:latin typeface="Courier New" charset="0"/>
                <a:ea typeface="Courier New" charset="0"/>
                <a:cs typeface="Courier New" charset="0"/>
              </a:rPr>
              <a:t>count = 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>
                <a:latin typeface="Courier New" charset="0"/>
                <a:ea typeface="Courier New" charset="0"/>
                <a:cs typeface="Courier New" charset="0"/>
              </a:rPr>
              <a:t>while(count &lt; 180):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AU" dirty="0" err="1">
                <a:latin typeface="Courier New" charset="0"/>
                <a:ea typeface="Courier New" charset="0"/>
                <a:cs typeface="Courier New" charset="0"/>
              </a:rPr>
              <a:t>turtle.forward</a:t>
            </a:r>
            <a:r>
              <a:rPr lang="en-AU" dirty="0">
                <a:latin typeface="Courier New" charset="0"/>
                <a:ea typeface="Courier New" charset="0"/>
                <a:cs typeface="Courier New" charset="0"/>
              </a:rPr>
              <a:t>(2)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AU" dirty="0" err="1">
                <a:latin typeface="Courier New" charset="0"/>
                <a:ea typeface="Courier New" charset="0"/>
                <a:cs typeface="Courier New" charset="0"/>
              </a:rPr>
              <a:t>turtle.right</a:t>
            </a:r>
            <a:r>
              <a:rPr lang="en-AU" dirty="0">
                <a:latin typeface="Courier New" charset="0"/>
                <a:ea typeface="Courier New" charset="0"/>
                <a:cs typeface="Courier New" charset="0"/>
              </a:rPr>
              <a:t>(1)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>
                <a:latin typeface="Courier New" charset="0"/>
                <a:ea typeface="Courier New" charset="0"/>
                <a:cs typeface="Courier New" charset="0"/>
              </a:rPr>
              <a:t>	count = count + 1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 err="1">
                <a:latin typeface="Courier New" charset="0"/>
                <a:ea typeface="Courier New" charset="0"/>
                <a:cs typeface="Courier New" charset="0"/>
              </a:rPr>
              <a:t>turtle.right</a:t>
            </a:r>
            <a:r>
              <a:rPr lang="en-AU" dirty="0">
                <a:latin typeface="Courier New" charset="0"/>
                <a:ea typeface="Courier New" charset="0"/>
                <a:cs typeface="Courier New" charset="0"/>
              </a:rPr>
              <a:t>(45)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 err="1">
                <a:latin typeface="Courier New" charset="0"/>
                <a:ea typeface="Courier New" charset="0"/>
                <a:cs typeface="Courier New" charset="0"/>
              </a:rPr>
              <a:t>turtle.forward</a:t>
            </a:r>
            <a:r>
              <a:rPr lang="en-AU" dirty="0">
                <a:latin typeface="Courier New" charset="0"/>
                <a:ea typeface="Courier New" charset="0"/>
                <a:cs typeface="Courier New" charset="0"/>
              </a:rPr>
              <a:t>(300)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 err="1">
                <a:latin typeface="Courier New" charset="0"/>
                <a:ea typeface="Courier New" charset="0"/>
                <a:cs typeface="Courier New" charset="0"/>
              </a:rPr>
              <a:t>turtle.left</a:t>
            </a:r>
            <a:r>
              <a:rPr lang="en-AU" dirty="0">
                <a:latin typeface="Courier New" charset="0"/>
                <a:ea typeface="Courier New" charset="0"/>
                <a:cs typeface="Courier New" charset="0"/>
              </a:rPr>
              <a:t>(90)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 err="1">
                <a:latin typeface="Courier New" charset="0"/>
                <a:ea typeface="Courier New" charset="0"/>
                <a:cs typeface="Courier New" charset="0"/>
              </a:rPr>
              <a:t>turtle.back</a:t>
            </a:r>
            <a:r>
              <a:rPr lang="en-AU" dirty="0">
                <a:latin typeface="Courier New" charset="0"/>
                <a:ea typeface="Courier New" charset="0"/>
                <a:cs typeface="Courier New" charset="0"/>
              </a:rPr>
              <a:t>(150)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 err="1">
                <a:latin typeface="Courier New" charset="0"/>
                <a:ea typeface="Courier New" charset="0"/>
                <a:cs typeface="Courier New" charset="0"/>
              </a:rPr>
              <a:t>turtle.right</a:t>
            </a:r>
            <a:r>
              <a:rPr lang="en-AU" dirty="0">
                <a:latin typeface="Courier New" charset="0"/>
                <a:ea typeface="Courier New" charset="0"/>
                <a:cs typeface="Courier New" charset="0"/>
              </a:rPr>
              <a:t>(45)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 err="1">
                <a:latin typeface="Courier New" charset="0"/>
                <a:ea typeface="Courier New" charset="0"/>
                <a:cs typeface="Courier New" charset="0"/>
              </a:rPr>
              <a:t>turtle.back</a:t>
            </a:r>
            <a:r>
              <a:rPr lang="en-AU" dirty="0">
                <a:latin typeface="Courier New" charset="0"/>
                <a:ea typeface="Courier New" charset="0"/>
                <a:cs typeface="Courier New" charset="0"/>
              </a:rPr>
              <a:t>(250)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3741" y="2054216"/>
            <a:ext cx="4314806" cy="4169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34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332" y="1430866"/>
            <a:ext cx="7260569" cy="5211981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>
                <a:latin typeface="Courier New" charset="0"/>
                <a:ea typeface="Courier New" charset="0"/>
                <a:cs typeface="Courier New" charset="0"/>
              </a:rPr>
              <a:t>import turtle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 err="1">
                <a:latin typeface="Courier New" charset="0"/>
                <a:ea typeface="Courier New" charset="0"/>
                <a:cs typeface="Courier New" charset="0"/>
              </a:rPr>
              <a:t>big_line</a:t>
            </a:r>
            <a:r>
              <a:rPr lang="en-AU" dirty="0">
                <a:latin typeface="Courier New" charset="0"/>
                <a:ea typeface="Courier New" charset="0"/>
                <a:cs typeface="Courier New" charset="0"/>
              </a:rPr>
              <a:t> = 100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 err="1">
                <a:latin typeface="Courier New" charset="0"/>
                <a:ea typeface="Courier New" charset="0"/>
                <a:cs typeface="Courier New" charset="0"/>
              </a:rPr>
              <a:t>little_line</a:t>
            </a:r>
            <a:r>
              <a:rPr lang="en-AU" dirty="0">
                <a:latin typeface="Courier New" charset="0"/>
                <a:ea typeface="Courier New" charset="0"/>
                <a:cs typeface="Courier New" charset="0"/>
              </a:rPr>
              <a:t> = 50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>
                <a:latin typeface="Courier New" charset="0"/>
                <a:ea typeface="Courier New" charset="0"/>
                <a:cs typeface="Courier New" charset="0"/>
              </a:rPr>
              <a:t>angle = 90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AU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 err="1">
                <a:latin typeface="Courier New" charset="0"/>
                <a:ea typeface="Courier New" charset="0"/>
                <a:cs typeface="Courier New" charset="0"/>
              </a:rPr>
              <a:t>turtle.left</a:t>
            </a:r>
            <a:r>
              <a:rPr lang="en-AU" dirty="0">
                <a:latin typeface="Courier New" charset="0"/>
                <a:ea typeface="Courier New" charset="0"/>
                <a:cs typeface="Courier New" charset="0"/>
              </a:rPr>
              <a:t>(angle)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 err="1">
                <a:latin typeface="Courier New" charset="0"/>
                <a:ea typeface="Courier New" charset="0"/>
                <a:cs typeface="Courier New" charset="0"/>
              </a:rPr>
              <a:t>turtle.forward</a:t>
            </a:r>
            <a:r>
              <a:rPr lang="en-AU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AU" dirty="0" err="1">
                <a:latin typeface="Courier New" charset="0"/>
                <a:ea typeface="Courier New" charset="0"/>
                <a:cs typeface="Courier New" charset="0"/>
              </a:rPr>
              <a:t>big_line</a:t>
            </a:r>
            <a:r>
              <a:rPr lang="en-AU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>
                <a:latin typeface="Courier New" charset="0"/>
                <a:ea typeface="Courier New" charset="0"/>
                <a:cs typeface="Courier New" charset="0"/>
              </a:rPr>
              <a:t>count = 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>
                <a:latin typeface="Courier New" charset="0"/>
                <a:ea typeface="Courier New" charset="0"/>
                <a:cs typeface="Courier New" charset="0"/>
              </a:rPr>
              <a:t>while count &lt; 4: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AU" dirty="0" err="1">
                <a:latin typeface="Courier New" charset="0"/>
                <a:ea typeface="Courier New" charset="0"/>
                <a:cs typeface="Courier New" charset="0"/>
              </a:rPr>
              <a:t>turtle.right</a:t>
            </a:r>
            <a:r>
              <a:rPr lang="en-AU" dirty="0">
                <a:latin typeface="Courier New" charset="0"/>
                <a:ea typeface="Courier New" charset="0"/>
                <a:cs typeface="Courier New" charset="0"/>
              </a:rPr>
              <a:t>(angle//2)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>
                <a:latin typeface="Courier New" charset="0"/>
                <a:ea typeface="Courier New" charset="0"/>
                <a:cs typeface="Courier New" charset="0"/>
              </a:rPr>
              <a:t>	if count != 3: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AU" dirty="0" err="1">
                <a:latin typeface="Courier New" charset="0"/>
                <a:ea typeface="Courier New" charset="0"/>
                <a:cs typeface="Courier New" charset="0"/>
              </a:rPr>
              <a:t>turtle.forward</a:t>
            </a:r>
            <a:r>
              <a:rPr lang="en-AU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AU" dirty="0" err="1">
                <a:latin typeface="Courier New" charset="0"/>
                <a:ea typeface="Courier New" charset="0"/>
                <a:cs typeface="Courier New" charset="0"/>
              </a:rPr>
              <a:t>little_line</a:t>
            </a:r>
            <a:r>
              <a:rPr lang="en-AU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>
                <a:latin typeface="Courier New" charset="0"/>
                <a:ea typeface="Courier New" charset="0"/>
                <a:cs typeface="Courier New" charset="0"/>
              </a:rPr>
              <a:t>	else: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AU" dirty="0" err="1">
                <a:latin typeface="Courier New" charset="0"/>
                <a:ea typeface="Courier New" charset="0"/>
                <a:cs typeface="Courier New" charset="0"/>
              </a:rPr>
              <a:t>turtle.forward</a:t>
            </a:r>
            <a:r>
              <a:rPr lang="en-AU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AU" dirty="0" err="1">
                <a:latin typeface="Courier New" charset="0"/>
                <a:ea typeface="Courier New" charset="0"/>
                <a:cs typeface="Courier New" charset="0"/>
              </a:rPr>
              <a:t>big_line</a:t>
            </a:r>
            <a:r>
              <a:rPr lang="en-AU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>
                <a:latin typeface="Courier New" charset="0"/>
                <a:ea typeface="Courier New" charset="0"/>
                <a:cs typeface="Courier New" charset="0"/>
              </a:rPr>
              <a:t>	count = count + 1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 err="1">
                <a:latin typeface="Courier New" charset="0"/>
                <a:ea typeface="Courier New" charset="0"/>
                <a:cs typeface="Courier New" charset="0"/>
              </a:rPr>
              <a:t>turtle.right</a:t>
            </a:r>
            <a:r>
              <a:rPr lang="en-AU" dirty="0">
                <a:latin typeface="Courier New" charset="0"/>
                <a:ea typeface="Courier New" charset="0"/>
                <a:cs typeface="Courier New" charset="0"/>
              </a:rPr>
              <a:t>(90)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 err="1">
                <a:latin typeface="Courier New" charset="0"/>
                <a:ea typeface="Courier New" charset="0"/>
                <a:cs typeface="Courier New" charset="0"/>
              </a:rPr>
              <a:t>turtle.forward</a:t>
            </a:r>
            <a:r>
              <a:rPr lang="en-AU" dirty="0">
                <a:latin typeface="Courier New" charset="0"/>
                <a:ea typeface="Courier New" charset="0"/>
                <a:cs typeface="Courier New" charset="0"/>
              </a:rPr>
              <a:t>(130)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2539" y="1430865"/>
            <a:ext cx="3675070" cy="4034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22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Turtle package must be imported into every Python program that uses it</a:t>
            </a:r>
          </a:p>
          <a:p>
            <a:r>
              <a:rPr lang="en-AU" dirty="0"/>
              <a:t>The Turtle has four basic commands; forward, back, left and right</a:t>
            </a:r>
          </a:p>
        </p:txBody>
      </p:sp>
    </p:spTree>
    <p:extLst>
      <p:ext uri="{BB962C8B-B14F-4D97-AF65-F5344CB8AC3E}">
        <p14:creationId xmlns:p14="http://schemas.microsoft.com/office/powerpoint/2010/main" val="179639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  <a:p>
            <a:r>
              <a:rPr lang="en-US" dirty="0"/>
              <a:t>The Turtle graphics package</a:t>
            </a:r>
          </a:p>
          <a:p>
            <a:pPr lvl="1"/>
            <a:r>
              <a:rPr lang="en-US" dirty="0"/>
              <a:t>Brief history</a:t>
            </a:r>
          </a:p>
          <a:p>
            <a:pPr lvl="1"/>
            <a:r>
              <a:rPr lang="en-US" dirty="0"/>
              <a:t>Basic commands</a:t>
            </a:r>
          </a:p>
          <a:p>
            <a:pPr lvl="1"/>
            <a:r>
              <a:rPr lang="en-US" dirty="0"/>
              <a:t>Drawing shapes on screen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506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Logo and Turtle 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1967, Seymour </a:t>
            </a:r>
            <a:r>
              <a:rPr lang="en-US" dirty="0" err="1"/>
              <a:t>Papert</a:t>
            </a:r>
            <a:r>
              <a:rPr lang="en-US" dirty="0"/>
              <a:t> and Wally </a:t>
            </a:r>
            <a:r>
              <a:rPr lang="en-US" dirty="0" err="1"/>
              <a:t>Feurzeig</a:t>
            </a:r>
            <a:r>
              <a:rPr lang="en-US" dirty="0"/>
              <a:t> created an interpretive programming language called Logo.</a:t>
            </a:r>
          </a:p>
          <a:p>
            <a:r>
              <a:rPr lang="en-US" dirty="0" err="1"/>
              <a:t>Papert</a:t>
            </a:r>
            <a:r>
              <a:rPr lang="en-US" dirty="0"/>
              <a:t> added commands to Logo so that he could control a turtle robot, which drew shaped on paper, from his computer</a:t>
            </a:r>
          </a:p>
          <a:p>
            <a:r>
              <a:rPr lang="en-US" dirty="0"/>
              <a:t>Turtle graphics is now part of Python</a:t>
            </a:r>
          </a:p>
          <a:p>
            <a:r>
              <a:rPr lang="en-US" dirty="0"/>
              <a:t>Using the Turtle involves instructing the turtle to move on the screen and draw lines to create the desired shape</a:t>
            </a:r>
          </a:p>
        </p:txBody>
      </p:sp>
    </p:spTree>
    <p:extLst>
      <p:ext uri="{BB962C8B-B14F-4D97-AF65-F5344CB8AC3E}">
        <p14:creationId xmlns:p14="http://schemas.microsoft.com/office/powerpoint/2010/main" val="36996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The Turtle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332" y="1430866"/>
            <a:ext cx="7713812" cy="4793057"/>
          </a:xfrm>
        </p:spPr>
        <p:txBody>
          <a:bodyPr/>
          <a:lstStyle/>
          <a:p>
            <a:r>
              <a:rPr lang="en-NZ" dirty="0"/>
              <a:t>Some functions are part of Python’s core libraries, in other words they are ‘built-in’</a:t>
            </a:r>
          </a:p>
          <a:p>
            <a:pPr lvl="1"/>
            <a:r>
              <a:rPr lang="en-NZ" dirty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</a:p>
          <a:p>
            <a:pPr lvl="1"/>
            <a:r>
              <a:rPr lang="en-NZ" dirty="0">
                <a:latin typeface="Courier New" panose="02070309020205020404" pitchFamily="49" charset="0"/>
                <a:cs typeface="Courier New" panose="02070309020205020404" pitchFamily="49" charset="0"/>
              </a:rPr>
              <a:t>input()</a:t>
            </a:r>
          </a:p>
          <a:p>
            <a:pPr lvl="1"/>
            <a:r>
              <a:rPr lang="en-NZ" dirty="0">
                <a:latin typeface="Courier New" panose="02070309020205020404" pitchFamily="49" charset="0"/>
                <a:cs typeface="Courier New" panose="02070309020205020404" pitchFamily="49" charset="0"/>
              </a:rPr>
              <a:t>float()</a:t>
            </a:r>
          </a:p>
          <a:p>
            <a:r>
              <a:rPr lang="en-NZ" dirty="0"/>
              <a:t>Other functions need to be imported into your Python program</a:t>
            </a:r>
          </a:p>
          <a:p>
            <a:r>
              <a:rPr lang="en-NZ" dirty="0"/>
              <a:t>The </a:t>
            </a:r>
            <a:r>
              <a:rPr lang="en-NZ" dirty="0">
                <a:latin typeface="Courier New" panose="02070309020205020404" pitchFamily="49" charset="0"/>
                <a:cs typeface="Courier New" panose="02070309020205020404" pitchFamily="49" charset="0"/>
              </a:rPr>
              <a:t>turtle</a:t>
            </a:r>
            <a:r>
              <a:rPr lang="en-NZ" dirty="0"/>
              <a:t> module needs to be imported at the start of any Python program that uses it:</a:t>
            </a:r>
            <a:br>
              <a:rPr lang="en-NZ" dirty="0"/>
            </a:br>
            <a:r>
              <a:rPr lang="en-NZ" dirty="0">
                <a:latin typeface="Courier New" panose="02070309020205020404" pitchFamily="49" charset="0"/>
                <a:cs typeface="Courier New" panose="02070309020205020404" pitchFamily="49" charset="0"/>
              </a:rPr>
              <a:t>import turtle</a:t>
            </a:r>
          </a:p>
        </p:txBody>
      </p:sp>
    </p:spTree>
    <p:extLst>
      <p:ext uri="{BB962C8B-B14F-4D97-AF65-F5344CB8AC3E}">
        <p14:creationId xmlns:p14="http://schemas.microsoft.com/office/powerpoint/2010/main" val="286485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Basic Turtle commands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332" y="1430866"/>
            <a:ext cx="7604084" cy="4793057"/>
          </a:xfrm>
        </p:spPr>
        <p:txBody>
          <a:bodyPr>
            <a:normAutofit/>
          </a:bodyPr>
          <a:lstStyle/>
          <a:p>
            <a:r>
              <a:rPr lang="en-NZ" dirty="0"/>
              <a:t>There are four basic turtle commands</a:t>
            </a:r>
          </a:p>
          <a:p>
            <a:r>
              <a:rPr lang="en-NZ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turtle.forward</a:t>
            </a:r>
            <a:r>
              <a:rPr lang="en-NZ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pPr lvl="1"/>
            <a:r>
              <a:rPr lang="en-US" dirty="0"/>
              <a:t>Moves turtle forward in direction it is facing by x steps</a:t>
            </a:r>
            <a:endParaRPr lang="en-NZ" dirty="0"/>
          </a:p>
          <a:p>
            <a:r>
              <a:rPr lang="en-NZ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turtle.back</a:t>
            </a:r>
            <a:r>
              <a:rPr lang="en-NZ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pPr lvl="1"/>
            <a:r>
              <a:rPr lang="en-US" dirty="0"/>
              <a:t>Moves turtle backward from its facing direction by x steps</a:t>
            </a:r>
            <a:endParaRPr lang="en-NZ" dirty="0"/>
          </a:p>
          <a:p>
            <a:r>
              <a:rPr lang="en-NZ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turtle.left</a:t>
            </a:r>
            <a:r>
              <a:rPr lang="en-NZ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pPr lvl="1"/>
            <a:r>
              <a:rPr lang="en-US" dirty="0"/>
              <a:t>Turns the turtle x degrees counterclockwise </a:t>
            </a:r>
            <a:endParaRPr lang="en-NZ" dirty="0"/>
          </a:p>
          <a:p>
            <a:r>
              <a:rPr lang="en-NZ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turtle.right</a:t>
            </a:r>
            <a:r>
              <a:rPr lang="en-NZ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pPr lvl="1"/>
            <a:r>
              <a:rPr lang="en-NZ" dirty="0"/>
              <a:t>Turns the turtle x degrees clockwise</a:t>
            </a:r>
          </a:p>
        </p:txBody>
      </p:sp>
    </p:spTree>
    <p:extLst>
      <p:ext uri="{BB962C8B-B14F-4D97-AF65-F5344CB8AC3E}">
        <p14:creationId xmlns:p14="http://schemas.microsoft.com/office/powerpoint/2010/main" val="2465412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Turtle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Using the Python interpreter in IDLE to demonstrate how to use Turtle graphics</a:t>
            </a:r>
          </a:p>
          <a:p>
            <a:r>
              <a:rPr lang="en-NZ" dirty="0"/>
              <a:t>First, import the </a:t>
            </a:r>
            <a:r>
              <a:rPr lang="en-NZ" dirty="0">
                <a:latin typeface="Courier New" panose="02070309020205020404" pitchFamily="49" charset="0"/>
                <a:cs typeface="Courier New" panose="02070309020205020404" pitchFamily="49" charset="0"/>
              </a:rPr>
              <a:t>turtle</a:t>
            </a:r>
            <a:r>
              <a:rPr lang="en-NZ" dirty="0"/>
              <a:t> package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369" y="3105150"/>
            <a:ext cx="6534150" cy="349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255332" y="3619500"/>
            <a:ext cx="6176962" cy="2720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r>
              <a:rPr lang="en-US" altLang="en-US" sz="2000" dirty="0">
                <a:latin typeface="Courier New" panose="02070309020205020404" pitchFamily="49" charset="0"/>
              </a:rPr>
              <a:t>&gt;&gt;&gt; import turtle</a:t>
            </a:r>
          </a:p>
          <a:p>
            <a:pPr>
              <a:spcBef>
                <a:spcPct val="10000"/>
              </a:spcBef>
              <a:buSzPct val="171000"/>
              <a:buFont typeface="Gill Sans" charset="0"/>
              <a:buNone/>
            </a:pPr>
            <a:r>
              <a:rPr lang="en-US" altLang="en-US" sz="2000" dirty="0">
                <a:latin typeface="Courier New" panose="02070309020205020404" pitchFamily="49" charset="0"/>
                <a:ea typeface="ヒラギノ角ゴ ProN W3" charset="-128"/>
              </a:rPr>
              <a:t>&gt;&gt;&gt; </a:t>
            </a:r>
          </a:p>
          <a:p>
            <a:pPr>
              <a:spcBef>
                <a:spcPct val="10000"/>
              </a:spcBef>
              <a:buSzPct val="171000"/>
              <a:buFont typeface="Gill Sans" charset="0"/>
              <a:buNone/>
            </a:pPr>
            <a:endParaRPr lang="en-US" altLang="en-US" sz="14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368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Turtle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We are going to draw a right-angled triangle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2655223"/>
            <a:ext cx="6534150" cy="349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715963" y="3169573"/>
            <a:ext cx="6176962" cy="2720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r>
              <a:rPr lang="en-US" altLang="en-US" sz="2000" dirty="0">
                <a:latin typeface="Courier New" panose="02070309020205020404" pitchFamily="49" charset="0"/>
              </a:rPr>
              <a:t>&gt;&gt;&gt; import turtle</a:t>
            </a:r>
          </a:p>
          <a:p>
            <a:pPr>
              <a:spcBef>
                <a:spcPct val="10000"/>
              </a:spcBef>
              <a:buSzPct val="171000"/>
              <a:buFont typeface="Gill Sans" charset="0"/>
              <a:buNone/>
            </a:pPr>
            <a:r>
              <a:rPr lang="en-US" altLang="en-US" sz="2000" dirty="0">
                <a:latin typeface="Courier New" panose="02070309020205020404" pitchFamily="49" charset="0"/>
                <a:ea typeface="ヒラギノ角ゴ ProN W3" charset="-128"/>
              </a:rPr>
              <a:t>&gt;&gt;&gt; </a:t>
            </a:r>
          </a:p>
          <a:p>
            <a:pPr>
              <a:spcBef>
                <a:spcPct val="10000"/>
              </a:spcBef>
              <a:buSzPct val="171000"/>
              <a:buFont typeface="Gill Sans" charset="0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</a:rPr>
              <a:t>turtle.forward</a:t>
            </a:r>
            <a:r>
              <a:rPr lang="en-US" altLang="en-US" sz="2000" dirty="0">
                <a:latin typeface="Courier New" panose="02070309020205020404" pitchFamily="49" charset="0"/>
              </a:rPr>
              <a:t>(200)</a:t>
            </a:r>
            <a:endParaRPr lang="en-US" altLang="en-US" sz="2000" dirty="0">
              <a:latin typeface="Courier New" panose="02070309020205020404" pitchFamily="49" charset="0"/>
              <a:ea typeface="ヒラギノ角ゴ ProN W3" charset="-128"/>
            </a:endParaRPr>
          </a:p>
          <a:p>
            <a:pPr>
              <a:spcBef>
                <a:spcPct val="10000"/>
              </a:spcBef>
              <a:buSzPct val="171000"/>
              <a:buFont typeface="Gill Sans" charset="0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</a:p>
        </p:txBody>
      </p:sp>
      <p:pic>
        <p:nvPicPr>
          <p:cNvPr id="6" name="Picture 10" descr="triangle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588" y="2220248"/>
            <a:ext cx="4570412" cy="443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7399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Turtle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Note how the turtle is now facing upward after being turned 90 degrees left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96" y="2803685"/>
            <a:ext cx="6534150" cy="349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764159" y="3318035"/>
            <a:ext cx="6176962" cy="2720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r>
              <a:rPr lang="en-US" altLang="en-US" sz="2000" dirty="0">
                <a:latin typeface="Courier New" panose="02070309020205020404" pitchFamily="49" charset="0"/>
              </a:rPr>
              <a:t>&gt;&gt;&gt; import turtle</a:t>
            </a:r>
          </a:p>
          <a:p>
            <a:pPr>
              <a:spcBef>
                <a:spcPct val="10000"/>
              </a:spcBef>
              <a:buSzPct val="171000"/>
              <a:buFont typeface="Gill Sans" charset="0"/>
              <a:buNone/>
            </a:pPr>
            <a:r>
              <a:rPr lang="en-US" altLang="en-US" sz="2000" dirty="0">
                <a:latin typeface="Courier New" panose="02070309020205020404" pitchFamily="49" charset="0"/>
                <a:ea typeface="ヒラギノ角ゴ ProN W3" charset="-128"/>
              </a:rPr>
              <a:t>&gt;&gt;&gt; </a:t>
            </a:r>
          </a:p>
          <a:p>
            <a:pPr>
              <a:spcBef>
                <a:spcPct val="10000"/>
              </a:spcBef>
              <a:buSzPct val="171000"/>
              <a:buFont typeface="Gill Sans" charset="0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</a:rPr>
              <a:t>turtle.forward</a:t>
            </a:r>
            <a:r>
              <a:rPr lang="en-US" altLang="en-US" sz="2000" dirty="0">
                <a:latin typeface="Courier New" panose="02070309020205020404" pitchFamily="49" charset="0"/>
              </a:rPr>
              <a:t>(200)</a:t>
            </a:r>
            <a:endParaRPr lang="en-US" altLang="en-US" sz="2000" dirty="0">
              <a:latin typeface="Courier New" panose="02070309020205020404" pitchFamily="49" charset="0"/>
              <a:ea typeface="ヒラギノ角ゴ ProN W3" charset="-128"/>
            </a:endParaRPr>
          </a:p>
          <a:p>
            <a:pPr>
              <a:spcBef>
                <a:spcPct val="10000"/>
              </a:spcBef>
              <a:buSzPct val="171000"/>
              <a:buFont typeface="Gill Sans" charset="0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</a:rPr>
              <a:t>turtle.left</a:t>
            </a:r>
            <a:r>
              <a:rPr lang="en-US" altLang="en-US" sz="2000" dirty="0">
                <a:latin typeface="Courier New" panose="02070309020205020404" pitchFamily="49" charset="0"/>
              </a:rPr>
              <a:t>(90)</a:t>
            </a:r>
            <a:endParaRPr lang="en-US" altLang="en-US" sz="2000" dirty="0">
              <a:latin typeface="Courier New" panose="02070309020205020404" pitchFamily="49" charset="0"/>
              <a:ea typeface="ヒラギノ角ゴ ProN W3" charset="-128"/>
            </a:endParaRPr>
          </a:p>
          <a:p>
            <a:pPr>
              <a:spcBef>
                <a:spcPct val="10000"/>
              </a:spcBef>
              <a:buSzPct val="171000"/>
              <a:buFont typeface="Gill Sans" charset="0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br>
              <a:rPr lang="en-US" altLang="en-US" sz="1300" dirty="0">
                <a:latin typeface="Courier New" panose="02070309020205020404" pitchFamily="49" charset="0"/>
              </a:rPr>
            </a:br>
            <a:endParaRPr lang="en-US" altLang="en-US" sz="1400" dirty="0">
              <a:latin typeface="Courier New" panose="02070309020205020404" pitchFamily="49" charset="0"/>
            </a:endParaRPr>
          </a:p>
          <a:p>
            <a:pPr>
              <a:spcBef>
                <a:spcPct val="10000"/>
              </a:spcBef>
              <a:buSzPct val="171000"/>
              <a:buFont typeface="Gill Sans" charset="0"/>
              <a:buNone/>
            </a:pPr>
            <a:endParaRPr lang="en-US" altLang="en-US" sz="1400" dirty="0">
              <a:latin typeface="Courier New" panose="02070309020205020404" pitchFamily="49" charset="0"/>
            </a:endParaRPr>
          </a:p>
        </p:txBody>
      </p:sp>
      <p:pic>
        <p:nvPicPr>
          <p:cNvPr id="6" name="Picture 10" descr="triangle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721" y="2370298"/>
            <a:ext cx="4570413" cy="443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8831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Turtle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2590800"/>
            <a:ext cx="6534150" cy="349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560388" y="3105150"/>
            <a:ext cx="6176962" cy="2720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r>
              <a:rPr lang="en-US" altLang="en-US" sz="2000" dirty="0">
                <a:latin typeface="Courier New" panose="02070309020205020404" pitchFamily="49" charset="0"/>
              </a:rPr>
              <a:t>&gt;&gt;&gt; import turtle</a:t>
            </a:r>
          </a:p>
          <a:p>
            <a:pPr>
              <a:spcBef>
                <a:spcPct val="10000"/>
              </a:spcBef>
              <a:buSzPct val="171000"/>
              <a:buFont typeface="Gill Sans" charset="0"/>
              <a:buNone/>
            </a:pPr>
            <a:r>
              <a:rPr lang="en-US" altLang="en-US" sz="2000" dirty="0">
                <a:latin typeface="Courier New" panose="02070309020205020404" pitchFamily="49" charset="0"/>
                <a:ea typeface="ヒラギノ角ゴ ProN W3" charset="-128"/>
              </a:rPr>
              <a:t>&gt;&gt;&gt; </a:t>
            </a:r>
          </a:p>
          <a:p>
            <a:pPr>
              <a:spcBef>
                <a:spcPct val="10000"/>
              </a:spcBef>
              <a:buSzPct val="171000"/>
              <a:buFont typeface="Gill Sans" charset="0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</a:rPr>
              <a:t>turtle.forward</a:t>
            </a:r>
            <a:r>
              <a:rPr lang="en-US" altLang="en-US" sz="2000" dirty="0">
                <a:latin typeface="Courier New" panose="02070309020205020404" pitchFamily="49" charset="0"/>
              </a:rPr>
              <a:t>(200)</a:t>
            </a:r>
            <a:endParaRPr lang="en-US" altLang="en-US" sz="2000" dirty="0">
              <a:latin typeface="Courier New" panose="02070309020205020404" pitchFamily="49" charset="0"/>
              <a:ea typeface="ヒラギノ角ゴ ProN W3" charset="-128"/>
            </a:endParaRPr>
          </a:p>
          <a:p>
            <a:pPr>
              <a:spcBef>
                <a:spcPct val="10000"/>
              </a:spcBef>
              <a:buSzPct val="171000"/>
              <a:buFont typeface="Gill Sans" charset="0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</a:rPr>
              <a:t>turtle.left</a:t>
            </a:r>
            <a:r>
              <a:rPr lang="en-US" altLang="en-US" sz="2000" dirty="0">
                <a:latin typeface="Courier New" panose="02070309020205020404" pitchFamily="49" charset="0"/>
              </a:rPr>
              <a:t>(90)</a:t>
            </a:r>
            <a:endParaRPr lang="en-US" altLang="en-US" sz="2000" dirty="0">
              <a:latin typeface="Courier New" panose="02070309020205020404" pitchFamily="49" charset="0"/>
              <a:ea typeface="ヒラギノ角ゴ ProN W3" charset="-128"/>
            </a:endParaRPr>
          </a:p>
          <a:p>
            <a:pPr>
              <a:spcBef>
                <a:spcPct val="10000"/>
              </a:spcBef>
              <a:buSzPct val="171000"/>
              <a:buFont typeface="Gill Sans" charset="0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</a:rPr>
              <a:t>turtle.forward</a:t>
            </a:r>
            <a:r>
              <a:rPr lang="en-US" altLang="en-US" sz="2000" dirty="0">
                <a:latin typeface="Courier New" panose="02070309020205020404" pitchFamily="49" charset="0"/>
              </a:rPr>
              <a:t>(200)</a:t>
            </a:r>
            <a:endParaRPr lang="en-US" altLang="en-US" sz="2000" dirty="0">
              <a:latin typeface="Courier New" panose="02070309020205020404" pitchFamily="49" charset="0"/>
              <a:ea typeface="ヒラギノ角ゴ ProN W3" charset="-128"/>
            </a:endParaRPr>
          </a:p>
          <a:p>
            <a:pPr>
              <a:spcBef>
                <a:spcPct val="10000"/>
              </a:spcBef>
              <a:buSzPct val="171000"/>
              <a:buFont typeface="Gill Sans" charset="0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</a:p>
          <a:p>
            <a:pPr>
              <a:spcBef>
                <a:spcPct val="10000"/>
              </a:spcBef>
              <a:buSzPct val="171000"/>
              <a:buFont typeface="Gill Sans" charset="0"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</p:txBody>
      </p:sp>
      <p:pic>
        <p:nvPicPr>
          <p:cNvPr id="6" name="Picture 11" descr="triangle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950" y="2155825"/>
            <a:ext cx="4564063" cy="443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444164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576</Words>
  <Application>Microsoft Office PowerPoint</Application>
  <PresentationFormat>On-screen Show (4:3)</PresentationFormat>
  <Paragraphs>152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Courier</vt:lpstr>
      <vt:lpstr>Courier New</vt:lpstr>
      <vt:lpstr>Gill Sans</vt:lpstr>
      <vt:lpstr>Trebuchet MS</vt:lpstr>
      <vt:lpstr>Wingdings 3</vt:lpstr>
      <vt:lpstr>ヒラギノ角ゴ ProN W3</vt:lpstr>
      <vt:lpstr>Facet</vt:lpstr>
      <vt:lpstr>Python 3 – Turtle graphics</vt:lpstr>
      <vt:lpstr>Today’s lecture</vt:lpstr>
      <vt:lpstr>Logo and Turtle graphics</vt:lpstr>
      <vt:lpstr>The Turtle package</vt:lpstr>
      <vt:lpstr>Basic Turtle commands</vt:lpstr>
      <vt:lpstr>Turtle example</vt:lpstr>
      <vt:lpstr>Turtle example</vt:lpstr>
      <vt:lpstr>Turtle example</vt:lpstr>
      <vt:lpstr>Turtle example</vt:lpstr>
      <vt:lpstr>Turtle example</vt:lpstr>
      <vt:lpstr>Turtle example</vt:lpstr>
      <vt:lpstr>Turtle example</vt:lpstr>
      <vt:lpstr>Turtle example</vt:lpstr>
      <vt:lpstr>Exercise</vt:lpstr>
      <vt:lpstr>Turtle example</vt:lpstr>
      <vt:lpstr>Exercise</vt:lpstr>
      <vt:lpstr>Exercise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2016-04-08T05:52:37Z</dcterms:created>
  <dcterms:modified xsi:type="dcterms:W3CDTF">2016-04-08T05:52:41Z</dcterms:modified>
</cp:coreProperties>
</file>