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68" r:id="rId1"/>
  </p:sldMasterIdLst>
  <p:notesMasterIdLst>
    <p:notesMasterId r:id="rId22"/>
  </p:notesMasterIdLst>
  <p:sldIdLst>
    <p:sldId id="257" r:id="rId2"/>
    <p:sldId id="258" r:id="rId3"/>
    <p:sldId id="259" r:id="rId4"/>
    <p:sldId id="264" r:id="rId5"/>
    <p:sldId id="260" r:id="rId6"/>
    <p:sldId id="261" r:id="rId7"/>
    <p:sldId id="262" r:id="rId8"/>
    <p:sldId id="263" r:id="rId9"/>
    <p:sldId id="265" r:id="rId10"/>
    <p:sldId id="266" r:id="rId11"/>
    <p:sldId id="267" r:id="rId12"/>
    <p:sldId id="268" r:id="rId13"/>
    <p:sldId id="269" r:id="rId14"/>
    <p:sldId id="270" r:id="rId15"/>
    <p:sldId id="271" r:id="rId16"/>
    <p:sldId id="273" r:id="rId17"/>
    <p:sldId id="274" r:id="rId18"/>
    <p:sldId id="276" r:id="rId19"/>
    <p:sldId id="275" r:id="rId20"/>
    <p:sldId id="277" r:id="rId2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1"/>
    </p:ext>
    <p:ext uri="{D31A062A-798A-4329-ABDD-BBA856620510}">
      <p14:defaultImageDpi xmlns:p14="http://schemas.microsoft.com/office/powerpoint/2010/main" val="15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84503" autoAdjust="0"/>
  </p:normalViewPr>
  <p:slideViewPr>
    <p:cSldViewPr snapToGrid="0" snapToObjects="1">
      <p:cViewPr varScale="1">
        <p:scale>
          <a:sx n="57" d="100"/>
          <a:sy n="57" d="100"/>
        </p:scale>
        <p:origin x="1692"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5F86EC7-62C6-462B-A168-7A9239DFB729}" type="datetimeFigureOut">
              <a:rPr lang="en-US" smtClean="0"/>
              <a:t>08-Apr-16</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A7F0608-2702-473E-8509-DD6F90AFA64F}" type="slidenum">
              <a:rPr lang="en-US" smtClean="0"/>
              <a:t>‹#›</a:t>
            </a:fld>
            <a:endParaRPr lang="en-US"/>
          </a:p>
        </p:txBody>
      </p:sp>
    </p:spTree>
    <p:extLst>
      <p:ext uri="{BB962C8B-B14F-4D97-AF65-F5344CB8AC3E}">
        <p14:creationId xmlns:p14="http://schemas.microsoft.com/office/powerpoint/2010/main" val="33904850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EA7F0608-2702-473E-8509-DD6F90AFA64F}" type="slidenum">
              <a:rPr lang="en-US" smtClean="0"/>
              <a:t>3</a:t>
            </a:fld>
            <a:endParaRPr lang="en-US"/>
          </a:p>
        </p:txBody>
      </p:sp>
    </p:spTree>
    <p:extLst>
      <p:ext uri="{BB962C8B-B14F-4D97-AF65-F5344CB8AC3E}">
        <p14:creationId xmlns:p14="http://schemas.microsoft.com/office/powerpoint/2010/main" val="4855608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EA7F0608-2702-473E-8509-DD6F90AFA64F}" type="slidenum">
              <a:rPr lang="en-US" smtClean="0"/>
              <a:t>5</a:t>
            </a:fld>
            <a:endParaRPr lang="en-US"/>
          </a:p>
        </p:txBody>
      </p:sp>
    </p:spTree>
    <p:extLst>
      <p:ext uri="{BB962C8B-B14F-4D97-AF65-F5344CB8AC3E}">
        <p14:creationId xmlns:p14="http://schemas.microsoft.com/office/powerpoint/2010/main" val="39262899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EA7F0608-2702-473E-8509-DD6F90AFA64F}" type="slidenum">
              <a:rPr lang="en-US" smtClean="0"/>
              <a:t>6</a:t>
            </a:fld>
            <a:endParaRPr lang="en-US"/>
          </a:p>
        </p:txBody>
      </p:sp>
    </p:spTree>
    <p:extLst>
      <p:ext uri="{BB962C8B-B14F-4D97-AF65-F5344CB8AC3E}">
        <p14:creationId xmlns:p14="http://schemas.microsoft.com/office/powerpoint/2010/main" val="35790399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EA7F0608-2702-473E-8509-DD6F90AFA64F}" type="slidenum">
              <a:rPr lang="en-US" smtClean="0"/>
              <a:t>7</a:t>
            </a:fld>
            <a:endParaRPr lang="en-US"/>
          </a:p>
        </p:txBody>
      </p:sp>
    </p:spTree>
    <p:extLst>
      <p:ext uri="{BB962C8B-B14F-4D97-AF65-F5344CB8AC3E}">
        <p14:creationId xmlns:p14="http://schemas.microsoft.com/office/powerpoint/2010/main" val="25011564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EA7F0608-2702-473E-8509-DD6F90AFA64F}" type="slidenum">
              <a:rPr lang="en-US" smtClean="0"/>
              <a:t>13</a:t>
            </a:fld>
            <a:endParaRPr lang="en-US"/>
          </a:p>
        </p:txBody>
      </p:sp>
    </p:spTree>
    <p:extLst>
      <p:ext uri="{BB962C8B-B14F-4D97-AF65-F5344CB8AC3E}">
        <p14:creationId xmlns:p14="http://schemas.microsoft.com/office/powerpoint/2010/main" val="11287702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08-Apr-16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680525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08-Apr-16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752918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08-Apr-16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1346097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08-Apr-16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236396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08-Apr-16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2292305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08-Apr-16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444310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smtClean="0"/>
              <a:t>08-Apr-16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smtClean="0"/>
              <a:t>‹#›</a:t>
            </a:fld>
            <a:endParaRPr lang="en-US" dirty="0"/>
          </a:p>
        </p:txBody>
      </p:sp>
    </p:spTree>
    <p:extLst>
      <p:ext uri="{BB962C8B-B14F-4D97-AF65-F5344CB8AC3E}">
        <p14:creationId xmlns:p14="http://schemas.microsoft.com/office/powerpoint/2010/main" val="10147423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08-Apr-16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067330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296332" y="1430866"/>
            <a:ext cx="7260569" cy="4793057"/>
          </a:xfrm>
        </p:spPr>
        <p:txBody>
          <a:bodyPr/>
          <a:lstStyle>
            <a:lvl1pPr>
              <a:spcBef>
                <a:spcPts val="2000"/>
              </a:spcBef>
              <a:defRPr>
                <a:solidFill>
                  <a:schemeClr val="tx1"/>
                </a:solidFill>
              </a:defRPr>
            </a:lvl1pPr>
            <a:lvl2pPr>
              <a:spcBef>
                <a:spcPts val="400"/>
              </a:spcBef>
              <a:defRPr>
                <a:solidFill>
                  <a:schemeClr val="tx1"/>
                </a:solidFill>
              </a:defRPr>
            </a:lvl2pPr>
            <a:lvl3pPr>
              <a:spcBef>
                <a:spcPts val="400"/>
              </a:spcBef>
              <a:defRPr>
                <a:solidFill>
                  <a:schemeClr val="tx1"/>
                </a:solidFill>
              </a:defRPr>
            </a:lvl3pPr>
            <a:lvl4pPr>
              <a:spcBef>
                <a:spcPts val="400"/>
              </a:spcBef>
              <a:defRPr>
                <a:solidFill>
                  <a:schemeClr val="tx1"/>
                </a:solidFill>
              </a:defRPr>
            </a:lvl4pPr>
            <a:lvl5pPr>
              <a:spcBef>
                <a:spcPts val="400"/>
              </a:spcBef>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B61BEF0D-F0BB-DE4B-95CE-6DB70DBA9567}" type="datetimeFigureOut">
              <a:rPr lang="en-US" smtClean="0"/>
              <a:pPr/>
              <a:t>08-Apr-16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083353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08-Apr-16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64553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smtClean="0"/>
              <a:t>08-Apr-16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smtClean="0"/>
              <a:t>‹#›</a:t>
            </a:fld>
            <a:endParaRPr lang="en-US" dirty="0"/>
          </a:p>
        </p:txBody>
      </p:sp>
    </p:spTree>
    <p:extLst>
      <p:ext uri="{BB962C8B-B14F-4D97-AF65-F5344CB8AC3E}">
        <p14:creationId xmlns:p14="http://schemas.microsoft.com/office/powerpoint/2010/main" val="20392597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08-Apr-16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71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08-Apr-16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026942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08-Apr-16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741844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smtClean="0"/>
              <a:t>08-Apr-16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18792306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08-Apr-16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874540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Freeform 9"/>
          <p:cNvSpPr/>
          <p:nvPr/>
        </p:nvSpPr>
        <p:spPr>
          <a:xfrm>
            <a:off x="7721645" y="1"/>
            <a:ext cx="1439693"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917436" y="-8467"/>
            <a:ext cx="1235869"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7556901" y="3920066"/>
            <a:ext cx="1594560"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793904" y="-8467"/>
            <a:ext cx="1359401"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609304" y="-8467"/>
            <a:ext cx="544002"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460313" y="4893733"/>
            <a:ext cx="694069"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userDrawn="1">
            <p:ph type="title"/>
          </p:nvPr>
        </p:nvSpPr>
        <p:spPr>
          <a:xfrm>
            <a:off x="296333" y="338667"/>
            <a:ext cx="7260568" cy="1092200"/>
          </a:xfrm>
          <a:prstGeom prst="rect">
            <a:avLst/>
          </a:prstGeom>
        </p:spPr>
        <p:txBody>
          <a:bodyPr vert="horz" lIns="91440" tIns="45720" rIns="91440" bIns="45720" rtlCol="0" anchor="ctr">
            <a:noAutofit/>
          </a:bodyPr>
          <a:lstStyle/>
          <a:p>
            <a:r>
              <a:rPr lang="en-US" dirty="0"/>
              <a:t>Click to edit Master title style</a:t>
            </a:r>
          </a:p>
        </p:txBody>
      </p:sp>
      <p:sp>
        <p:nvSpPr>
          <p:cNvPr id="3" name="Text Placeholder 2"/>
          <p:cNvSpPr>
            <a:spLocks noGrp="1"/>
          </p:cNvSpPr>
          <p:nvPr userDrawn="1">
            <p:ph type="body" idx="1"/>
          </p:nvPr>
        </p:nvSpPr>
        <p:spPr>
          <a:xfrm>
            <a:off x="296332" y="1540933"/>
            <a:ext cx="7260569" cy="4588934"/>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userDrawn="1">
            <p:ph type="dt" sz="half" idx="2"/>
          </p:nvPr>
        </p:nvSpPr>
        <p:spPr>
          <a:xfrm>
            <a:off x="6213745" y="6223925"/>
            <a:ext cx="76875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08-Apr-16</a:t>
            </a:fld>
            <a:endParaRPr lang="en-US" dirty="0"/>
          </a:p>
        </p:txBody>
      </p:sp>
      <p:sp>
        <p:nvSpPr>
          <p:cNvPr id="5" name="Footer Placeholder 4"/>
          <p:cNvSpPr>
            <a:spLocks noGrp="1"/>
          </p:cNvSpPr>
          <p:nvPr userDrawn="1">
            <p:ph type="ftr" sz="quarter" idx="3"/>
          </p:nvPr>
        </p:nvSpPr>
        <p:spPr>
          <a:xfrm>
            <a:off x="296332" y="6223925"/>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userDrawn="1">
            <p:ph type="sldNum" sz="quarter" idx="4"/>
          </p:nvPr>
        </p:nvSpPr>
        <p:spPr>
          <a:xfrm>
            <a:off x="7044263" y="6223924"/>
            <a:ext cx="512638"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35654389"/>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 id="2147483680" r:id="rId12"/>
    <p:sldLayoutId id="2147483681" r:id="rId13"/>
    <p:sldLayoutId id="2147483682" r:id="rId14"/>
    <p:sldLayoutId id="2147483683" r:id="rId15"/>
    <p:sldLayoutId id="2147483684" r:id="rId16"/>
  </p:sldLayoutIdLst>
  <p:txStyles>
    <p:titleStyle>
      <a:lvl1pPr algn="l" defTabSz="457200" rtl="0" eaLnBrk="1" latinLnBrk="0" hangingPunct="1">
        <a:spcBef>
          <a:spcPct val="0"/>
        </a:spcBef>
        <a:buNone/>
        <a:defRPr sz="4500" b="1"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500"/>
        </a:spcBef>
        <a:spcAft>
          <a:spcPts val="0"/>
        </a:spcAft>
        <a:buClr>
          <a:schemeClr val="accent1"/>
        </a:buClr>
        <a:buSzPct val="80000"/>
        <a:buFont typeface="Wingdings 3" charset="2"/>
        <a:buChar char=""/>
        <a:defRPr sz="24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20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Python 2 – Conditionals and loops</a:t>
            </a:r>
          </a:p>
        </p:txBody>
      </p:sp>
      <p:sp>
        <p:nvSpPr>
          <p:cNvPr id="3" name="Subtitle 2"/>
          <p:cNvSpPr>
            <a:spLocks noGrp="1"/>
          </p:cNvSpPr>
          <p:nvPr>
            <p:ph type="subTitle" idx="1"/>
          </p:nvPr>
        </p:nvSpPr>
        <p:spPr/>
        <p:txBody>
          <a:bodyPr/>
          <a:lstStyle/>
          <a:p>
            <a:r>
              <a:rPr lang="en-NZ" dirty="0"/>
              <a:t>Lecture 23 – COMPSCI111/111G SS 2016</a:t>
            </a:r>
            <a:endParaRPr lang="en-US" dirty="0"/>
          </a:p>
        </p:txBody>
      </p:sp>
    </p:spTree>
    <p:extLst>
      <p:ext uri="{BB962C8B-B14F-4D97-AF65-F5344CB8AC3E}">
        <p14:creationId xmlns:p14="http://schemas.microsoft.com/office/powerpoint/2010/main" val="9272635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IF statement example</a:t>
            </a:r>
          </a:p>
        </p:txBody>
      </p:sp>
      <p:sp>
        <p:nvSpPr>
          <p:cNvPr id="3" name="Content Placeholder 2"/>
          <p:cNvSpPr>
            <a:spLocks noGrp="1"/>
          </p:cNvSpPr>
          <p:nvPr>
            <p:ph idx="1"/>
          </p:nvPr>
        </p:nvSpPr>
        <p:spPr>
          <a:xfrm>
            <a:off x="296332" y="1430866"/>
            <a:ext cx="7845586" cy="4793057"/>
          </a:xfrm>
        </p:spPr>
        <p:txBody>
          <a:bodyPr>
            <a:normAutofit/>
          </a:bodyPr>
          <a:lstStyle/>
          <a:p>
            <a:pPr marL="0" indent="0">
              <a:spcBef>
                <a:spcPts val="0"/>
              </a:spcBef>
              <a:buNone/>
            </a:pPr>
            <a:r>
              <a:rPr lang="en-NZ" dirty="0">
                <a:latin typeface="Courier New" pitchFamily="49" charset="0"/>
              </a:rPr>
              <a:t>number = </a:t>
            </a:r>
            <a:r>
              <a:rPr lang="en-NZ" dirty="0" err="1">
                <a:latin typeface="Courier New" pitchFamily="49" charset="0"/>
              </a:rPr>
              <a:t>int</a:t>
            </a:r>
            <a:r>
              <a:rPr lang="en-NZ" dirty="0">
                <a:latin typeface="Courier New" pitchFamily="49" charset="0"/>
              </a:rPr>
              <a:t>(input("Please enter a number (1-10): "))</a:t>
            </a:r>
          </a:p>
          <a:p>
            <a:pPr marL="0" indent="0">
              <a:spcBef>
                <a:spcPts val="0"/>
              </a:spcBef>
              <a:buNone/>
            </a:pPr>
            <a:endParaRPr lang="en-NZ" dirty="0">
              <a:latin typeface="Courier New" pitchFamily="49" charset="0"/>
            </a:endParaRPr>
          </a:p>
          <a:p>
            <a:pPr marL="0" indent="0">
              <a:spcBef>
                <a:spcPts val="0"/>
              </a:spcBef>
              <a:buNone/>
            </a:pPr>
            <a:r>
              <a:rPr lang="en-NZ" dirty="0">
                <a:latin typeface="Courier New" pitchFamily="49" charset="0"/>
              </a:rPr>
              <a:t>if number &gt;= 1 and number &lt;= 10: 	</a:t>
            </a:r>
          </a:p>
          <a:p>
            <a:pPr marL="0" indent="0">
              <a:spcBef>
                <a:spcPts val="0"/>
              </a:spcBef>
              <a:buNone/>
            </a:pPr>
            <a:r>
              <a:rPr lang="en-NZ" dirty="0">
                <a:latin typeface="Courier New" pitchFamily="49" charset="0"/>
              </a:rPr>
              <a:t>    print("Correct")</a:t>
            </a:r>
          </a:p>
          <a:p>
            <a:pPr marL="0" indent="0">
              <a:spcBef>
                <a:spcPts val="0"/>
              </a:spcBef>
              <a:buNone/>
            </a:pPr>
            <a:r>
              <a:rPr lang="en-NZ" dirty="0">
                <a:latin typeface="Courier New" pitchFamily="49" charset="0"/>
              </a:rPr>
              <a:t>else:</a:t>
            </a:r>
          </a:p>
          <a:p>
            <a:pPr marL="0" indent="0">
              <a:spcBef>
                <a:spcPts val="0"/>
              </a:spcBef>
              <a:buNone/>
            </a:pPr>
            <a:r>
              <a:rPr lang="en-NZ" dirty="0">
                <a:latin typeface="Courier New" pitchFamily="49" charset="0"/>
              </a:rPr>
              <a:t>    print("Incorrect")</a:t>
            </a:r>
          </a:p>
          <a:p>
            <a:pPr marL="0" indent="0">
              <a:buNone/>
            </a:pPr>
            <a:endParaRPr lang="en-US" dirty="0"/>
          </a:p>
        </p:txBody>
      </p:sp>
    </p:spTree>
    <p:extLst>
      <p:ext uri="{BB962C8B-B14F-4D97-AF65-F5344CB8AC3E}">
        <p14:creationId xmlns:p14="http://schemas.microsoft.com/office/powerpoint/2010/main" val="10202923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Exercise</a:t>
            </a:r>
          </a:p>
        </p:txBody>
      </p:sp>
      <p:sp>
        <p:nvSpPr>
          <p:cNvPr id="3" name="Content Placeholder 2"/>
          <p:cNvSpPr>
            <a:spLocks noGrp="1"/>
          </p:cNvSpPr>
          <p:nvPr>
            <p:ph idx="1"/>
          </p:nvPr>
        </p:nvSpPr>
        <p:spPr/>
        <p:txBody>
          <a:bodyPr/>
          <a:lstStyle/>
          <a:p>
            <a:r>
              <a:rPr lang="en-NZ" dirty="0"/>
              <a:t>Write a program that asks the user to enter a number.  The program should determine if the number is odd or even, and print out an appropriate message.</a:t>
            </a:r>
            <a:endParaRPr lang="en-US" dirty="0"/>
          </a:p>
          <a:p>
            <a:r>
              <a:rPr lang="en-US" dirty="0"/>
              <a:t>Example output </a:t>
            </a:r>
            <a:r>
              <a:rPr lang="en-NZ" dirty="0"/>
              <a:t>(bold text is the user’s input) </a:t>
            </a:r>
            <a:r>
              <a:rPr lang="en-US" dirty="0"/>
              <a:t>:</a:t>
            </a:r>
            <a:br>
              <a:rPr lang="en-US" dirty="0"/>
            </a:br>
            <a:r>
              <a:rPr lang="en-US" dirty="0">
                <a:latin typeface="Courier New" panose="02070309020205020404" pitchFamily="49" charset="0"/>
                <a:cs typeface="Courier New" panose="02070309020205020404" pitchFamily="49" charset="0"/>
              </a:rPr>
              <a:t>Please enter a number: </a:t>
            </a:r>
            <a:r>
              <a:rPr lang="en-US" b="1" dirty="0">
                <a:latin typeface="Courier New" panose="02070309020205020404" pitchFamily="49" charset="0"/>
                <a:cs typeface="Courier New" panose="02070309020205020404" pitchFamily="49" charset="0"/>
              </a:rPr>
              <a:t>56</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You entered 56 which is even</a:t>
            </a:r>
          </a:p>
          <a:p>
            <a:r>
              <a:rPr lang="en-US" dirty="0">
                <a:latin typeface="Courier New" panose="02070309020205020404" pitchFamily="49" charset="0"/>
                <a:cs typeface="Courier New" panose="02070309020205020404" pitchFamily="49" charset="0"/>
              </a:rPr>
              <a:t>Please enter a number: </a:t>
            </a:r>
            <a:r>
              <a:rPr lang="en-US" b="1" dirty="0">
                <a:latin typeface="Courier New" panose="02070309020205020404" pitchFamily="49" charset="0"/>
                <a:cs typeface="Courier New" panose="02070309020205020404" pitchFamily="49" charset="0"/>
              </a:rPr>
              <a:t>33</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You entered 33 which is odd</a:t>
            </a:r>
          </a:p>
          <a:p>
            <a:endParaRPr lang="en-US" dirty="0"/>
          </a:p>
        </p:txBody>
      </p:sp>
    </p:spTree>
    <p:extLst>
      <p:ext uri="{BB962C8B-B14F-4D97-AF65-F5344CB8AC3E}">
        <p14:creationId xmlns:p14="http://schemas.microsoft.com/office/powerpoint/2010/main" val="15832153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Exercise</a:t>
            </a:r>
          </a:p>
        </p:txBody>
      </p:sp>
      <p:sp>
        <p:nvSpPr>
          <p:cNvPr id="3" name="Content Placeholder 2"/>
          <p:cNvSpPr>
            <a:spLocks noGrp="1"/>
          </p:cNvSpPr>
          <p:nvPr>
            <p:ph idx="1"/>
          </p:nvPr>
        </p:nvSpPr>
        <p:spPr>
          <a:xfrm>
            <a:off x="296332" y="1430866"/>
            <a:ext cx="8592173" cy="4793057"/>
          </a:xfrm>
        </p:spPr>
        <p:txBody>
          <a:bodyPr>
            <a:normAutofit/>
          </a:bodyPr>
          <a:lstStyle/>
          <a:p>
            <a:pPr marL="0" indent="0">
              <a:spcBef>
                <a:spcPts val="0"/>
              </a:spcBef>
              <a:buNone/>
            </a:pPr>
            <a:r>
              <a:rPr lang="en-NZ" dirty="0">
                <a:latin typeface="Courier New" pitchFamily="49" charset="0"/>
              </a:rPr>
              <a:t>number = </a:t>
            </a:r>
            <a:r>
              <a:rPr lang="en-NZ" dirty="0" err="1">
                <a:latin typeface="Courier New" pitchFamily="49" charset="0"/>
              </a:rPr>
              <a:t>int</a:t>
            </a:r>
            <a:r>
              <a:rPr lang="en-NZ" dirty="0">
                <a:latin typeface="Courier New" pitchFamily="49" charset="0"/>
              </a:rPr>
              <a:t>(input("Please enter a number: "))</a:t>
            </a:r>
          </a:p>
          <a:p>
            <a:pPr marL="0" indent="0">
              <a:spcBef>
                <a:spcPts val="0"/>
              </a:spcBef>
              <a:buNone/>
            </a:pPr>
            <a:endParaRPr lang="en-NZ" dirty="0">
              <a:latin typeface="Courier New" pitchFamily="49" charset="0"/>
            </a:endParaRPr>
          </a:p>
          <a:p>
            <a:pPr marL="0" indent="0">
              <a:spcBef>
                <a:spcPts val="0"/>
              </a:spcBef>
              <a:buNone/>
            </a:pPr>
            <a:r>
              <a:rPr lang="en-NZ" dirty="0">
                <a:latin typeface="Courier New" pitchFamily="49" charset="0"/>
              </a:rPr>
              <a:t>if number % 2 == 0: 	</a:t>
            </a:r>
          </a:p>
          <a:p>
            <a:pPr marL="0" indent="0">
              <a:spcBef>
                <a:spcPts val="0"/>
              </a:spcBef>
              <a:buNone/>
            </a:pPr>
            <a:r>
              <a:rPr lang="en-NZ" dirty="0">
                <a:latin typeface="Courier New" pitchFamily="49" charset="0"/>
              </a:rPr>
              <a:t>    print("You entered", number, "which </a:t>
            </a:r>
            <a:br>
              <a:rPr lang="en-NZ" dirty="0">
                <a:latin typeface="Courier New" pitchFamily="49" charset="0"/>
              </a:rPr>
            </a:br>
            <a:r>
              <a:rPr lang="en-NZ" dirty="0">
                <a:latin typeface="Courier New" pitchFamily="49" charset="0"/>
              </a:rPr>
              <a:t>    is even")</a:t>
            </a:r>
          </a:p>
          <a:p>
            <a:pPr marL="0" indent="0">
              <a:spcBef>
                <a:spcPts val="0"/>
              </a:spcBef>
              <a:buNone/>
            </a:pPr>
            <a:r>
              <a:rPr lang="en-NZ" dirty="0">
                <a:latin typeface="Courier New" pitchFamily="49" charset="0"/>
              </a:rPr>
              <a:t>else:</a:t>
            </a:r>
          </a:p>
          <a:p>
            <a:pPr marL="0" indent="0">
              <a:spcBef>
                <a:spcPts val="0"/>
              </a:spcBef>
              <a:buNone/>
            </a:pPr>
            <a:r>
              <a:rPr lang="en-NZ" dirty="0">
                <a:latin typeface="Courier New" pitchFamily="49" charset="0"/>
              </a:rPr>
              <a:t>    print("You entered", number, "which </a:t>
            </a:r>
            <a:br>
              <a:rPr lang="en-NZ" dirty="0">
                <a:latin typeface="Courier New" pitchFamily="49" charset="0"/>
              </a:rPr>
            </a:br>
            <a:r>
              <a:rPr lang="en-NZ" dirty="0">
                <a:latin typeface="Courier New" pitchFamily="49" charset="0"/>
              </a:rPr>
              <a:t>    is odd")</a:t>
            </a:r>
            <a:endParaRPr lang="en-US" dirty="0"/>
          </a:p>
        </p:txBody>
      </p:sp>
    </p:spTree>
    <p:extLst>
      <p:ext uri="{BB962C8B-B14F-4D97-AF65-F5344CB8AC3E}">
        <p14:creationId xmlns:p14="http://schemas.microsoft.com/office/powerpoint/2010/main" val="6915071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Loops</a:t>
            </a:r>
          </a:p>
        </p:txBody>
      </p:sp>
      <p:sp>
        <p:nvSpPr>
          <p:cNvPr id="3" name="Content Placeholder 2"/>
          <p:cNvSpPr>
            <a:spLocks noGrp="1"/>
          </p:cNvSpPr>
          <p:nvPr>
            <p:ph idx="1"/>
          </p:nvPr>
        </p:nvSpPr>
        <p:spPr>
          <a:xfrm>
            <a:off x="296332" y="1430866"/>
            <a:ext cx="7921076" cy="4793057"/>
          </a:xfrm>
        </p:spPr>
        <p:txBody>
          <a:bodyPr/>
          <a:lstStyle/>
          <a:p>
            <a:r>
              <a:rPr lang="en-US" dirty="0"/>
              <a:t>Allows you to repeat certain statements for as long as the loop’s logical condition evaluates to true</a:t>
            </a:r>
          </a:p>
          <a:p>
            <a:r>
              <a:rPr lang="en-US" dirty="0"/>
              <a:t>Statements that are executed when the </a:t>
            </a:r>
            <a:r>
              <a:rPr lang="en-US" dirty="0">
                <a:latin typeface="Courier New" panose="02070309020205020404" pitchFamily="49" charset="0"/>
                <a:cs typeface="Courier New" panose="02070309020205020404" pitchFamily="49" charset="0"/>
              </a:rPr>
              <a:t>while</a:t>
            </a:r>
            <a:r>
              <a:rPr lang="en-US" dirty="0"/>
              <a:t>’s condition is true must be tabbed underneath the </a:t>
            </a:r>
            <a:r>
              <a:rPr lang="en-US" dirty="0">
                <a:latin typeface="Courier New" panose="02070309020205020404" pitchFamily="49" charset="0"/>
                <a:cs typeface="Courier New" panose="02070309020205020404" pitchFamily="49" charset="0"/>
              </a:rPr>
              <a:t>while </a:t>
            </a:r>
            <a:r>
              <a:rPr lang="en-US" dirty="0"/>
              <a:t>statement</a:t>
            </a:r>
          </a:p>
          <a:p>
            <a:r>
              <a:rPr lang="en-US" dirty="0"/>
              <a:t>Syntax:</a:t>
            </a:r>
            <a:br>
              <a:rPr lang="en-US" dirty="0"/>
            </a:br>
            <a:r>
              <a:rPr lang="en-US" dirty="0">
                <a:latin typeface="Courier New" panose="02070309020205020404" pitchFamily="49" charset="0"/>
                <a:cs typeface="Courier New" panose="02070309020205020404" pitchFamily="49" charset="0"/>
              </a:rPr>
              <a:t>while [logical condition]:</a:t>
            </a:r>
          </a:p>
          <a:p>
            <a:pPr marL="457200" lvl="1" indent="0">
              <a:buNone/>
            </a:pPr>
            <a:r>
              <a:rPr lang="en-US" dirty="0">
                <a:latin typeface="Courier New" panose="02070309020205020404" pitchFamily="49" charset="0"/>
                <a:cs typeface="Courier New" panose="02070309020205020404" pitchFamily="49" charset="0"/>
              </a:rPr>
              <a:t>	[lines of code here while condition is true]</a:t>
            </a:r>
          </a:p>
          <a:p>
            <a:endParaRPr lang="en-US" dirty="0">
              <a:latin typeface="Courier New" panose="02070309020205020404" pitchFamily="49" charset="0"/>
              <a:cs typeface="Courier New" panose="02070309020205020404" pitchFamily="49" charset="0"/>
            </a:endParaRPr>
          </a:p>
          <a:p>
            <a:pPr marL="457200" lvl="1" indent="0">
              <a:buNone/>
            </a:pPr>
            <a:endParaRPr lang="en-US"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37343846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Loops</a:t>
            </a:r>
          </a:p>
        </p:txBody>
      </p:sp>
      <p:sp>
        <p:nvSpPr>
          <p:cNvPr id="4" name="Rectangle 4"/>
          <p:cNvSpPr>
            <a:spLocks noChangeArrowheads="1"/>
          </p:cNvSpPr>
          <p:nvPr/>
        </p:nvSpPr>
        <p:spPr bwMode="auto">
          <a:xfrm>
            <a:off x="4930775" y="3249613"/>
            <a:ext cx="1790700" cy="896937"/>
          </a:xfrm>
          <a:prstGeom prst="rect">
            <a:avLst/>
          </a:prstGeom>
          <a:solidFill>
            <a:schemeClr val="accent1"/>
          </a:solidFill>
          <a:ln w="9525">
            <a:solidFill>
              <a:schemeClr val="tx1"/>
            </a:solidFill>
            <a:miter lim="800000"/>
            <a:headEnd/>
            <a:tailEnd/>
          </a:ln>
        </p:spPr>
        <p:txBody>
          <a:bodyPr wrap="none" anchor="ctr"/>
          <a:lstStyle/>
          <a:p>
            <a:pPr algn="ctr"/>
            <a:r>
              <a:rPr lang="en-NZ" dirty="0"/>
              <a:t>Execute each</a:t>
            </a:r>
            <a:br>
              <a:rPr lang="en-NZ" dirty="0"/>
            </a:br>
            <a:r>
              <a:rPr lang="en-NZ" dirty="0"/>
              <a:t>statement in </a:t>
            </a:r>
            <a:br>
              <a:rPr lang="en-NZ" dirty="0"/>
            </a:br>
            <a:r>
              <a:rPr lang="en-NZ" dirty="0"/>
              <a:t>the block</a:t>
            </a:r>
            <a:endParaRPr lang="en-US" dirty="0"/>
          </a:p>
        </p:txBody>
      </p:sp>
      <p:sp>
        <p:nvSpPr>
          <p:cNvPr id="5" name="AutoShape 5"/>
          <p:cNvSpPr>
            <a:spLocks noChangeArrowheads="1"/>
          </p:cNvSpPr>
          <p:nvPr/>
        </p:nvSpPr>
        <p:spPr bwMode="auto">
          <a:xfrm>
            <a:off x="2152650" y="2981325"/>
            <a:ext cx="1971675" cy="1433513"/>
          </a:xfrm>
          <a:prstGeom prst="diamond">
            <a:avLst/>
          </a:prstGeom>
          <a:solidFill>
            <a:schemeClr val="accent1"/>
          </a:solidFill>
          <a:ln w="12700">
            <a:solidFill>
              <a:schemeClr val="tx1"/>
            </a:solidFill>
            <a:miter lim="800000"/>
            <a:headEnd/>
            <a:tailEnd/>
          </a:ln>
        </p:spPr>
        <p:txBody>
          <a:bodyPr wrap="none" anchor="ctr"/>
          <a:lstStyle/>
          <a:p>
            <a:pPr algn="ctr"/>
            <a:r>
              <a:rPr lang="en-NZ" dirty="0"/>
              <a:t>Is</a:t>
            </a:r>
            <a:br>
              <a:rPr lang="en-NZ" dirty="0"/>
            </a:br>
            <a:r>
              <a:rPr lang="en-NZ" dirty="0"/>
              <a:t>condition</a:t>
            </a:r>
          </a:p>
          <a:p>
            <a:pPr algn="ctr"/>
            <a:r>
              <a:rPr lang="en-NZ" dirty="0"/>
              <a:t>true?</a:t>
            </a:r>
            <a:endParaRPr lang="en-US" dirty="0"/>
          </a:p>
        </p:txBody>
      </p:sp>
      <p:sp>
        <p:nvSpPr>
          <p:cNvPr id="6" name="Line 6"/>
          <p:cNvSpPr>
            <a:spLocks noChangeShapeType="1"/>
          </p:cNvSpPr>
          <p:nvPr/>
        </p:nvSpPr>
        <p:spPr bwMode="auto">
          <a:xfrm>
            <a:off x="3138488" y="4414838"/>
            <a:ext cx="0" cy="1165225"/>
          </a:xfrm>
          <a:prstGeom prst="line">
            <a:avLst/>
          </a:prstGeom>
          <a:noFill/>
          <a:ln w="12700">
            <a:solidFill>
              <a:schemeClr val="tx1"/>
            </a:solidFill>
            <a:round/>
            <a:headEnd/>
            <a:tailEnd type="triangle" w="lg" len="lg"/>
          </a:ln>
        </p:spPr>
        <p:txBody>
          <a:bodyPr/>
          <a:lstStyle/>
          <a:p>
            <a:endParaRPr lang="en-NZ"/>
          </a:p>
        </p:txBody>
      </p:sp>
      <p:sp>
        <p:nvSpPr>
          <p:cNvPr id="7" name="Line 7"/>
          <p:cNvSpPr>
            <a:spLocks noChangeShapeType="1"/>
          </p:cNvSpPr>
          <p:nvPr/>
        </p:nvSpPr>
        <p:spPr bwMode="auto">
          <a:xfrm>
            <a:off x="4124325" y="3697288"/>
            <a:ext cx="806450" cy="0"/>
          </a:xfrm>
          <a:prstGeom prst="line">
            <a:avLst/>
          </a:prstGeom>
          <a:noFill/>
          <a:ln w="12700">
            <a:solidFill>
              <a:schemeClr val="tx1"/>
            </a:solidFill>
            <a:round/>
            <a:headEnd/>
            <a:tailEnd type="triangle" w="lg" len="lg"/>
          </a:ln>
        </p:spPr>
        <p:txBody>
          <a:bodyPr/>
          <a:lstStyle/>
          <a:p>
            <a:endParaRPr lang="en-NZ"/>
          </a:p>
        </p:txBody>
      </p:sp>
      <p:sp>
        <p:nvSpPr>
          <p:cNvPr id="8" name="Line 8"/>
          <p:cNvSpPr>
            <a:spLocks noChangeShapeType="1"/>
          </p:cNvSpPr>
          <p:nvPr/>
        </p:nvSpPr>
        <p:spPr bwMode="auto">
          <a:xfrm flipH="1" flipV="1">
            <a:off x="3138488" y="2622550"/>
            <a:ext cx="4391025" cy="1588"/>
          </a:xfrm>
          <a:prstGeom prst="line">
            <a:avLst/>
          </a:prstGeom>
          <a:noFill/>
          <a:ln w="12700">
            <a:solidFill>
              <a:schemeClr val="tx1"/>
            </a:solidFill>
            <a:round/>
            <a:headEnd/>
            <a:tailEnd type="triangle" w="lg" len="lg"/>
          </a:ln>
        </p:spPr>
        <p:txBody>
          <a:bodyPr/>
          <a:lstStyle/>
          <a:p>
            <a:endParaRPr lang="en-NZ"/>
          </a:p>
        </p:txBody>
      </p:sp>
      <p:sp>
        <p:nvSpPr>
          <p:cNvPr id="9" name="Line 9"/>
          <p:cNvSpPr>
            <a:spLocks noChangeShapeType="1"/>
          </p:cNvSpPr>
          <p:nvPr/>
        </p:nvSpPr>
        <p:spPr bwMode="auto">
          <a:xfrm flipV="1">
            <a:off x="7529513" y="2624138"/>
            <a:ext cx="0" cy="1074737"/>
          </a:xfrm>
          <a:prstGeom prst="line">
            <a:avLst/>
          </a:prstGeom>
          <a:noFill/>
          <a:ln w="12700">
            <a:solidFill>
              <a:schemeClr val="tx1"/>
            </a:solidFill>
            <a:round/>
            <a:headEnd/>
            <a:tailEnd type="triangle" w="lg" len="lg"/>
          </a:ln>
        </p:spPr>
        <p:txBody>
          <a:bodyPr/>
          <a:lstStyle/>
          <a:p>
            <a:endParaRPr lang="en-NZ"/>
          </a:p>
        </p:txBody>
      </p:sp>
      <p:sp>
        <p:nvSpPr>
          <p:cNvPr id="10" name="Line 10"/>
          <p:cNvSpPr>
            <a:spLocks noChangeShapeType="1"/>
          </p:cNvSpPr>
          <p:nvPr/>
        </p:nvSpPr>
        <p:spPr bwMode="auto">
          <a:xfrm>
            <a:off x="3138488" y="1995488"/>
            <a:ext cx="0" cy="984250"/>
          </a:xfrm>
          <a:prstGeom prst="line">
            <a:avLst/>
          </a:prstGeom>
          <a:noFill/>
          <a:ln w="12700">
            <a:solidFill>
              <a:schemeClr val="tx1"/>
            </a:solidFill>
            <a:round/>
            <a:headEnd/>
            <a:tailEnd type="triangle" w="lg" len="lg"/>
          </a:ln>
        </p:spPr>
        <p:txBody>
          <a:bodyPr/>
          <a:lstStyle/>
          <a:p>
            <a:endParaRPr lang="en-NZ"/>
          </a:p>
        </p:txBody>
      </p:sp>
      <p:sp>
        <p:nvSpPr>
          <p:cNvPr id="11" name="Line 11"/>
          <p:cNvSpPr>
            <a:spLocks noChangeShapeType="1"/>
          </p:cNvSpPr>
          <p:nvPr/>
        </p:nvSpPr>
        <p:spPr bwMode="auto">
          <a:xfrm>
            <a:off x="6723063" y="3698875"/>
            <a:ext cx="806450" cy="0"/>
          </a:xfrm>
          <a:prstGeom prst="line">
            <a:avLst/>
          </a:prstGeom>
          <a:noFill/>
          <a:ln w="12700">
            <a:solidFill>
              <a:schemeClr val="tx1"/>
            </a:solidFill>
            <a:round/>
            <a:headEnd/>
            <a:tailEnd type="triangle" w="lg" len="lg"/>
          </a:ln>
        </p:spPr>
        <p:txBody>
          <a:bodyPr/>
          <a:lstStyle/>
          <a:p>
            <a:endParaRPr lang="en-NZ"/>
          </a:p>
        </p:txBody>
      </p:sp>
      <p:sp>
        <p:nvSpPr>
          <p:cNvPr id="12" name="Text Box 12"/>
          <p:cNvSpPr txBox="1">
            <a:spLocks noChangeArrowheads="1"/>
          </p:cNvSpPr>
          <p:nvPr/>
        </p:nvSpPr>
        <p:spPr bwMode="auto">
          <a:xfrm>
            <a:off x="2198688" y="1277938"/>
            <a:ext cx="1835150" cy="641350"/>
          </a:xfrm>
          <a:prstGeom prst="rect">
            <a:avLst/>
          </a:prstGeom>
          <a:noFill/>
          <a:ln w="9525">
            <a:noFill/>
            <a:miter lim="800000"/>
            <a:headEnd/>
            <a:tailEnd/>
          </a:ln>
        </p:spPr>
        <p:txBody>
          <a:bodyPr wrap="none">
            <a:spAutoFit/>
          </a:bodyPr>
          <a:lstStyle/>
          <a:p>
            <a:pPr algn="ctr"/>
            <a:r>
              <a:rPr lang="en-NZ" dirty="0"/>
              <a:t>statements </a:t>
            </a:r>
            <a:br>
              <a:rPr lang="en-NZ" dirty="0"/>
            </a:br>
            <a:r>
              <a:rPr lang="en-NZ" dirty="0"/>
              <a:t>before the loop</a:t>
            </a:r>
            <a:endParaRPr lang="en-US" dirty="0"/>
          </a:p>
        </p:txBody>
      </p:sp>
      <p:sp>
        <p:nvSpPr>
          <p:cNvPr id="13" name="Text Box 13"/>
          <p:cNvSpPr txBox="1">
            <a:spLocks noChangeArrowheads="1"/>
          </p:cNvSpPr>
          <p:nvPr/>
        </p:nvSpPr>
        <p:spPr bwMode="auto">
          <a:xfrm>
            <a:off x="2343150" y="5565775"/>
            <a:ext cx="1631950" cy="641350"/>
          </a:xfrm>
          <a:prstGeom prst="rect">
            <a:avLst/>
          </a:prstGeom>
          <a:noFill/>
          <a:ln w="9525">
            <a:noFill/>
            <a:miter lim="800000"/>
            <a:headEnd/>
            <a:tailEnd/>
          </a:ln>
        </p:spPr>
        <p:txBody>
          <a:bodyPr wrap="none">
            <a:spAutoFit/>
          </a:bodyPr>
          <a:lstStyle/>
          <a:p>
            <a:pPr algn="ctr"/>
            <a:r>
              <a:rPr lang="en-NZ"/>
              <a:t>statements </a:t>
            </a:r>
            <a:br>
              <a:rPr lang="en-NZ"/>
            </a:br>
            <a:r>
              <a:rPr lang="en-NZ"/>
              <a:t>after the loop</a:t>
            </a:r>
            <a:endParaRPr lang="en-US"/>
          </a:p>
        </p:txBody>
      </p:sp>
      <p:sp>
        <p:nvSpPr>
          <p:cNvPr id="14" name="Text Box 14"/>
          <p:cNvSpPr txBox="1">
            <a:spLocks noChangeArrowheads="1"/>
          </p:cNvSpPr>
          <p:nvPr/>
        </p:nvSpPr>
        <p:spPr bwMode="auto">
          <a:xfrm>
            <a:off x="3135313" y="4414838"/>
            <a:ext cx="488950" cy="366712"/>
          </a:xfrm>
          <a:prstGeom prst="rect">
            <a:avLst/>
          </a:prstGeom>
          <a:noFill/>
          <a:ln w="9525">
            <a:noFill/>
            <a:miter lim="800000"/>
            <a:headEnd/>
            <a:tailEnd/>
          </a:ln>
        </p:spPr>
        <p:txBody>
          <a:bodyPr wrap="none">
            <a:spAutoFit/>
          </a:bodyPr>
          <a:lstStyle/>
          <a:p>
            <a:r>
              <a:rPr lang="en-NZ"/>
              <a:t>No</a:t>
            </a:r>
            <a:endParaRPr lang="en-US"/>
          </a:p>
        </p:txBody>
      </p:sp>
      <p:sp>
        <p:nvSpPr>
          <p:cNvPr id="15" name="Text Box 15"/>
          <p:cNvSpPr txBox="1">
            <a:spLocks noChangeArrowheads="1"/>
          </p:cNvSpPr>
          <p:nvPr/>
        </p:nvSpPr>
        <p:spPr bwMode="auto">
          <a:xfrm>
            <a:off x="4033838" y="3340100"/>
            <a:ext cx="590550" cy="366713"/>
          </a:xfrm>
          <a:prstGeom prst="rect">
            <a:avLst/>
          </a:prstGeom>
          <a:noFill/>
          <a:ln w="9525">
            <a:noFill/>
            <a:miter lim="800000"/>
            <a:headEnd/>
            <a:tailEnd/>
          </a:ln>
        </p:spPr>
        <p:txBody>
          <a:bodyPr wrap="none">
            <a:spAutoFit/>
          </a:bodyPr>
          <a:lstStyle/>
          <a:p>
            <a:r>
              <a:rPr lang="en-NZ"/>
              <a:t>Yes</a:t>
            </a:r>
            <a:endParaRPr lang="en-US"/>
          </a:p>
        </p:txBody>
      </p:sp>
    </p:spTree>
    <p:extLst>
      <p:ext uri="{BB962C8B-B14F-4D97-AF65-F5344CB8AC3E}">
        <p14:creationId xmlns:p14="http://schemas.microsoft.com/office/powerpoint/2010/main" val="37418722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a:t>
            </a:r>
          </a:p>
        </p:txBody>
      </p:sp>
      <p:sp>
        <p:nvSpPr>
          <p:cNvPr id="3" name="Content Placeholder 2"/>
          <p:cNvSpPr>
            <a:spLocks noGrp="1"/>
          </p:cNvSpPr>
          <p:nvPr>
            <p:ph idx="1"/>
          </p:nvPr>
        </p:nvSpPr>
        <p:spPr>
          <a:xfrm>
            <a:off x="296332" y="1430866"/>
            <a:ext cx="7994228" cy="5213774"/>
          </a:xfrm>
        </p:spPr>
        <p:txBody>
          <a:bodyPr>
            <a:normAutofit/>
          </a:bodyPr>
          <a:lstStyle/>
          <a:p>
            <a:r>
              <a:rPr lang="en-US" dirty="0"/>
              <a:t>Write a program to print the numbers from 1 to 5</a:t>
            </a:r>
            <a:br>
              <a:rPr lang="en-US" dirty="0"/>
            </a:br>
            <a:r>
              <a:rPr lang="en-US" dirty="0">
                <a:latin typeface="Courier New" panose="02070309020205020404" pitchFamily="49" charset="0"/>
                <a:cs typeface="Courier New" panose="02070309020205020404" pitchFamily="49" charset="0"/>
              </a:rPr>
              <a:t>current = 1</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while current &lt;= 5:</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		print(current)</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		current = current + 1</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print("Finished!")</a:t>
            </a:r>
          </a:p>
          <a:p>
            <a:r>
              <a:rPr lang="en-US" dirty="0"/>
              <a:t>Output:</a:t>
            </a:r>
            <a:br>
              <a:rPr lang="en-US" dirty="0"/>
            </a:br>
            <a:r>
              <a:rPr lang="en-US" dirty="0">
                <a:latin typeface="Courier New" panose="02070309020205020404" pitchFamily="49" charset="0"/>
                <a:cs typeface="Courier New" panose="02070309020205020404" pitchFamily="49" charset="0"/>
              </a:rPr>
              <a:t>1</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2</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3</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4</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5</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Finished!</a:t>
            </a:r>
          </a:p>
          <a:p>
            <a:endParaRPr lang="en-US" dirty="0"/>
          </a:p>
        </p:txBody>
      </p:sp>
    </p:spTree>
    <p:extLst>
      <p:ext uri="{BB962C8B-B14F-4D97-AF65-F5344CB8AC3E}">
        <p14:creationId xmlns:p14="http://schemas.microsoft.com/office/powerpoint/2010/main" val="28081481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Exercise</a:t>
            </a:r>
          </a:p>
        </p:txBody>
      </p:sp>
      <p:sp>
        <p:nvSpPr>
          <p:cNvPr id="3" name="Content Placeholder 2"/>
          <p:cNvSpPr>
            <a:spLocks noGrp="1"/>
          </p:cNvSpPr>
          <p:nvPr>
            <p:ph idx="1"/>
          </p:nvPr>
        </p:nvSpPr>
        <p:spPr/>
        <p:txBody>
          <a:bodyPr/>
          <a:lstStyle/>
          <a:p>
            <a:r>
              <a:rPr lang="en-NZ" dirty="0"/>
              <a:t>Write a program that repeatedly asks the user to enter a number between 1 and 10 (inclusive). When they do so, the program should print “Well done” on screen and end</a:t>
            </a:r>
          </a:p>
          <a:p>
            <a:r>
              <a:rPr lang="en-US" dirty="0"/>
              <a:t>Example output </a:t>
            </a:r>
            <a:r>
              <a:rPr lang="en-NZ" dirty="0"/>
              <a:t>(bold text is the user’s input):</a:t>
            </a:r>
            <a:br>
              <a:rPr lang="en-NZ" dirty="0"/>
            </a:br>
            <a:r>
              <a:rPr lang="en-NZ" dirty="0">
                <a:latin typeface="Courier New" panose="02070309020205020404" pitchFamily="49" charset="0"/>
                <a:cs typeface="Courier New" panose="02070309020205020404" pitchFamily="49" charset="0"/>
              </a:rPr>
              <a:t>Enter a number between 1 and 10: </a:t>
            </a:r>
            <a:r>
              <a:rPr lang="en-NZ" b="1" dirty="0">
                <a:latin typeface="Courier New" panose="02070309020205020404" pitchFamily="49" charset="0"/>
                <a:cs typeface="Courier New" panose="02070309020205020404" pitchFamily="49" charset="0"/>
              </a:rPr>
              <a:t>99</a:t>
            </a:r>
            <a:br>
              <a:rPr lang="en-NZ" dirty="0">
                <a:latin typeface="Courier New" panose="02070309020205020404" pitchFamily="49" charset="0"/>
                <a:cs typeface="Courier New" panose="02070309020205020404" pitchFamily="49" charset="0"/>
              </a:rPr>
            </a:br>
            <a:r>
              <a:rPr lang="en-NZ" dirty="0">
                <a:latin typeface="Courier New" panose="02070309020205020404" pitchFamily="49" charset="0"/>
                <a:cs typeface="Courier New" panose="02070309020205020404" pitchFamily="49" charset="0"/>
              </a:rPr>
              <a:t>Enter a number between 1 and 10: </a:t>
            </a:r>
            <a:r>
              <a:rPr lang="en-NZ" b="1" dirty="0">
                <a:latin typeface="Courier New" panose="02070309020205020404" pitchFamily="49" charset="0"/>
                <a:cs typeface="Courier New" panose="02070309020205020404" pitchFamily="49" charset="0"/>
              </a:rPr>
              <a:t>-1</a:t>
            </a:r>
            <a:br>
              <a:rPr lang="en-NZ" dirty="0">
                <a:latin typeface="Courier New" panose="02070309020205020404" pitchFamily="49" charset="0"/>
                <a:cs typeface="Courier New" panose="02070309020205020404" pitchFamily="49" charset="0"/>
              </a:rPr>
            </a:br>
            <a:r>
              <a:rPr lang="en-NZ" dirty="0">
                <a:latin typeface="Courier New" panose="02070309020205020404" pitchFamily="49" charset="0"/>
                <a:cs typeface="Courier New" panose="02070309020205020404" pitchFamily="49" charset="0"/>
              </a:rPr>
              <a:t>Enter a number between 1 and 10: </a:t>
            </a:r>
            <a:r>
              <a:rPr lang="en-NZ" b="1" dirty="0">
                <a:latin typeface="Courier New" panose="02070309020205020404" pitchFamily="49" charset="0"/>
                <a:cs typeface="Courier New" panose="02070309020205020404" pitchFamily="49" charset="0"/>
              </a:rPr>
              <a:t>10</a:t>
            </a:r>
            <a:br>
              <a:rPr lang="en-NZ" dirty="0">
                <a:latin typeface="Courier New" panose="02070309020205020404" pitchFamily="49" charset="0"/>
                <a:cs typeface="Courier New" panose="02070309020205020404" pitchFamily="49" charset="0"/>
              </a:rPr>
            </a:br>
            <a:r>
              <a:rPr lang="en-NZ" dirty="0">
                <a:latin typeface="Courier New" panose="02070309020205020404" pitchFamily="49" charset="0"/>
                <a:cs typeface="Courier New" panose="02070309020205020404" pitchFamily="49" charset="0"/>
              </a:rPr>
              <a:t>Well done</a:t>
            </a:r>
          </a:p>
        </p:txBody>
      </p:sp>
    </p:spTree>
    <p:extLst>
      <p:ext uri="{BB962C8B-B14F-4D97-AF65-F5344CB8AC3E}">
        <p14:creationId xmlns:p14="http://schemas.microsoft.com/office/powerpoint/2010/main" val="1574803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Exercise</a:t>
            </a:r>
          </a:p>
        </p:txBody>
      </p:sp>
      <p:sp>
        <p:nvSpPr>
          <p:cNvPr id="3" name="Content Placeholder 2"/>
          <p:cNvSpPr>
            <a:spLocks noGrp="1"/>
          </p:cNvSpPr>
          <p:nvPr>
            <p:ph idx="1"/>
          </p:nvPr>
        </p:nvSpPr>
        <p:spPr/>
        <p:txBody>
          <a:bodyPr/>
          <a:lstStyle/>
          <a:p>
            <a:pPr marL="0" indent="0">
              <a:spcBef>
                <a:spcPts val="0"/>
              </a:spcBef>
              <a:buNone/>
            </a:pPr>
            <a:r>
              <a:rPr lang="en-NZ" dirty="0">
                <a:latin typeface="Courier New" panose="02070309020205020404" pitchFamily="49" charset="0"/>
                <a:cs typeface="Courier New" panose="02070309020205020404" pitchFamily="49" charset="0"/>
              </a:rPr>
              <a:t>number = </a:t>
            </a:r>
            <a:r>
              <a:rPr lang="en-NZ" dirty="0" err="1">
                <a:latin typeface="Courier New" panose="02070309020205020404" pitchFamily="49" charset="0"/>
                <a:cs typeface="Courier New" panose="02070309020205020404" pitchFamily="49" charset="0"/>
              </a:rPr>
              <a:t>int</a:t>
            </a:r>
            <a:r>
              <a:rPr lang="en-NZ" dirty="0">
                <a:latin typeface="Courier New" panose="02070309020205020404" pitchFamily="49" charset="0"/>
                <a:cs typeface="Courier New" panose="02070309020205020404" pitchFamily="49" charset="0"/>
              </a:rPr>
              <a:t>(input(</a:t>
            </a:r>
            <a:r>
              <a:rPr lang="en-US" dirty="0">
                <a:latin typeface="Courier New" panose="02070309020205020404" pitchFamily="49" charset="0"/>
                <a:cs typeface="Courier New" panose="02070309020205020404" pitchFamily="49" charset="0"/>
              </a:rPr>
              <a:t>"</a:t>
            </a:r>
            <a:r>
              <a:rPr lang="en-NZ" dirty="0">
                <a:latin typeface="Courier New" panose="02070309020205020404" pitchFamily="49" charset="0"/>
                <a:cs typeface="Courier New" panose="02070309020205020404" pitchFamily="49" charset="0"/>
              </a:rPr>
              <a:t>Enter a number between 1 and 10</a:t>
            </a:r>
            <a:r>
              <a:rPr lang="en-NZ" dirty="0">
                <a:latin typeface="Courier New" panose="02070309020205020404" pitchFamily="49" charset="0"/>
                <a:cs typeface="Courier New" panose="02070309020205020404" pitchFamily="49" charset="0"/>
                <a:sym typeface="Wingdings" panose="05000000000000000000" pitchFamily="2" charset="2"/>
              </a:rPr>
              <a:t>: </a:t>
            </a:r>
            <a:r>
              <a:rPr lang="en-US" dirty="0">
                <a:latin typeface="Courier New" panose="02070309020205020404" pitchFamily="49" charset="0"/>
                <a:cs typeface="Courier New" panose="02070309020205020404" pitchFamily="49" charset="0"/>
              </a:rPr>
              <a:t>"</a:t>
            </a:r>
            <a:r>
              <a:rPr lang="en-NZ" dirty="0">
                <a:latin typeface="Courier New" panose="02070309020205020404" pitchFamily="49" charset="0"/>
                <a:cs typeface="Courier New" panose="02070309020205020404" pitchFamily="49" charset="0"/>
                <a:sym typeface="Wingdings" panose="05000000000000000000" pitchFamily="2" charset="2"/>
              </a:rPr>
              <a:t>))</a:t>
            </a:r>
          </a:p>
          <a:p>
            <a:pPr marL="0" indent="0">
              <a:spcBef>
                <a:spcPts val="0"/>
              </a:spcBef>
              <a:buNone/>
            </a:pPr>
            <a:endParaRPr lang="en-NZ" dirty="0">
              <a:latin typeface="Courier New" panose="02070309020205020404" pitchFamily="49" charset="0"/>
              <a:cs typeface="Courier New" panose="02070309020205020404" pitchFamily="49" charset="0"/>
              <a:sym typeface="Wingdings" panose="05000000000000000000" pitchFamily="2" charset="2"/>
            </a:endParaRPr>
          </a:p>
          <a:p>
            <a:pPr marL="0" indent="0">
              <a:spcBef>
                <a:spcPts val="0"/>
              </a:spcBef>
              <a:buNone/>
            </a:pPr>
            <a:r>
              <a:rPr lang="en-NZ" dirty="0">
                <a:latin typeface="Courier New" panose="02070309020205020404" pitchFamily="49" charset="0"/>
                <a:cs typeface="Courier New" panose="02070309020205020404" pitchFamily="49" charset="0"/>
                <a:sym typeface="Wingdings" panose="05000000000000000000" pitchFamily="2" charset="2"/>
              </a:rPr>
              <a:t>while number &lt; 1 or number &gt; 10:</a:t>
            </a:r>
          </a:p>
          <a:p>
            <a:pPr marL="0" indent="0">
              <a:spcBef>
                <a:spcPts val="0"/>
              </a:spcBef>
              <a:buNone/>
            </a:pPr>
            <a:r>
              <a:rPr lang="en-NZ" dirty="0">
                <a:latin typeface="Courier New" panose="02070309020205020404" pitchFamily="49" charset="0"/>
                <a:cs typeface="Courier New" panose="02070309020205020404" pitchFamily="49" charset="0"/>
                <a:sym typeface="Wingdings" panose="05000000000000000000" pitchFamily="2" charset="2"/>
              </a:rPr>
              <a:t>	n</a:t>
            </a:r>
            <a:r>
              <a:rPr lang="en-NZ" dirty="0">
                <a:latin typeface="Courier New" panose="02070309020205020404" pitchFamily="49" charset="0"/>
                <a:cs typeface="Courier New" panose="02070309020205020404" pitchFamily="49" charset="0"/>
              </a:rPr>
              <a:t>umber = </a:t>
            </a:r>
            <a:r>
              <a:rPr lang="en-NZ" dirty="0" err="1">
                <a:latin typeface="Courier New" panose="02070309020205020404" pitchFamily="49" charset="0"/>
                <a:cs typeface="Courier New" panose="02070309020205020404" pitchFamily="49" charset="0"/>
              </a:rPr>
              <a:t>int</a:t>
            </a:r>
            <a:r>
              <a:rPr lang="en-NZ" dirty="0">
                <a:latin typeface="Courier New" panose="02070309020205020404" pitchFamily="49" charset="0"/>
                <a:cs typeface="Courier New" panose="02070309020205020404" pitchFamily="49" charset="0"/>
              </a:rPr>
              <a:t>(input(</a:t>
            </a:r>
            <a:r>
              <a:rPr lang="en-US" dirty="0">
                <a:latin typeface="Courier New" panose="02070309020205020404" pitchFamily="49" charset="0"/>
                <a:cs typeface="Courier New" panose="02070309020205020404" pitchFamily="49" charset="0"/>
              </a:rPr>
              <a:t>"</a:t>
            </a:r>
            <a:r>
              <a:rPr lang="en-NZ" dirty="0">
                <a:latin typeface="Courier New" panose="02070309020205020404" pitchFamily="49" charset="0"/>
                <a:cs typeface="Courier New" panose="02070309020205020404" pitchFamily="49" charset="0"/>
              </a:rPr>
              <a:t>Enter a number  </a:t>
            </a:r>
            <a:br>
              <a:rPr lang="en-NZ" dirty="0">
                <a:latin typeface="Courier New" panose="02070309020205020404" pitchFamily="49" charset="0"/>
                <a:cs typeface="Courier New" panose="02070309020205020404" pitchFamily="49" charset="0"/>
              </a:rPr>
            </a:br>
            <a:r>
              <a:rPr lang="en-NZ" dirty="0">
                <a:latin typeface="Courier New" panose="02070309020205020404" pitchFamily="49" charset="0"/>
                <a:cs typeface="Courier New" panose="02070309020205020404" pitchFamily="49" charset="0"/>
              </a:rPr>
              <a:t>	between 1 and 10</a:t>
            </a:r>
            <a:r>
              <a:rPr lang="en-NZ" dirty="0">
                <a:latin typeface="Courier New" panose="02070309020205020404" pitchFamily="49" charset="0"/>
                <a:cs typeface="Courier New" panose="02070309020205020404" pitchFamily="49" charset="0"/>
                <a:sym typeface="Wingdings" panose="05000000000000000000" pitchFamily="2" charset="2"/>
              </a:rPr>
              <a:t>: </a:t>
            </a:r>
            <a:r>
              <a:rPr lang="en-US" dirty="0">
                <a:latin typeface="Courier New" panose="02070309020205020404" pitchFamily="49" charset="0"/>
                <a:cs typeface="Courier New" panose="02070309020205020404" pitchFamily="49" charset="0"/>
              </a:rPr>
              <a:t>"</a:t>
            </a:r>
            <a:r>
              <a:rPr lang="en-NZ" dirty="0">
                <a:latin typeface="Courier New" panose="02070309020205020404" pitchFamily="49" charset="0"/>
                <a:cs typeface="Courier New" panose="02070309020205020404" pitchFamily="49" charset="0"/>
                <a:sym typeface="Wingdings" panose="05000000000000000000" pitchFamily="2" charset="2"/>
              </a:rPr>
              <a:t>))</a:t>
            </a:r>
          </a:p>
          <a:p>
            <a:pPr marL="0" indent="0">
              <a:spcBef>
                <a:spcPts val="0"/>
              </a:spcBef>
              <a:buNone/>
            </a:pPr>
            <a:r>
              <a:rPr lang="en-NZ" dirty="0">
                <a:latin typeface="Courier New" panose="02070309020205020404" pitchFamily="49" charset="0"/>
                <a:cs typeface="Courier New" panose="02070309020205020404" pitchFamily="49" charset="0"/>
                <a:sym typeface="Wingdings" panose="05000000000000000000" pitchFamily="2" charset="2"/>
              </a:rPr>
              <a:t>print(</a:t>
            </a:r>
            <a:r>
              <a:rPr lang="en-US" dirty="0">
                <a:latin typeface="Courier New" panose="02070309020205020404" pitchFamily="49" charset="0"/>
                <a:cs typeface="Courier New" panose="02070309020205020404" pitchFamily="49" charset="0"/>
              </a:rPr>
              <a:t>"</a:t>
            </a:r>
            <a:r>
              <a:rPr lang="en-NZ" dirty="0">
                <a:latin typeface="Courier New" panose="02070309020205020404" pitchFamily="49" charset="0"/>
                <a:cs typeface="Courier New" panose="02070309020205020404" pitchFamily="49" charset="0"/>
                <a:sym typeface="Wingdings" panose="05000000000000000000" pitchFamily="2" charset="2"/>
              </a:rPr>
              <a:t>Well done</a:t>
            </a:r>
            <a:r>
              <a:rPr lang="en-US" dirty="0">
                <a:latin typeface="Courier New" panose="02070309020205020404" pitchFamily="49" charset="0"/>
                <a:cs typeface="Courier New" panose="02070309020205020404" pitchFamily="49" charset="0"/>
              </a:rPr>
              <a:t>"</a:t>
            </a:r>
            <a:r>
              <a:rPr lang="en-NZ" dirty="0">
                <a:latin typeface="Courier New" panose="02070309020205020404" pitchFamily="49" charset="0"/>
                <a:cs typeface="Courier New" panose="02070309020205020404" pitchFamily="49" charset="0"/>
                <a:sym typeface="Wingdings" panose="05000000000000000000" pitchFamily="2" charset="2"/>
              </a:rPr>
              <a:t>)</a:t>
            </a:r>
          </a:p>
          <a:p>
            <a:pPr marL="0" indent="0">
              <a:buNone/>
            </a:pPr>
            <a:r>
              <a:rPr lang="en-NZ" dirty="0">
                <a:latin typeface="Courier New" panose="02070309020205020404" pitchFamily="49" charset="0"/>
                <a:cs typeface="Courier New" panose="02070309020205020404" pitchFamily="49" charset="0"/>
                <a:sym typeface="Wingdings" panose="05000000000000000000" pitchFamily="2" charset="2"/>
              </a:rPr>
              <a:t>		</a:t>
            </a:r>
            <a:endParaRPr lang="en-NZ"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13064292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6332" y="0"/>
            <a:ext cx="7260568" cy="1092200"/>
          </a:xfrm>
        </p:spPr>
        <p:txBody>
          <a:bodyPr/>
          <a:lstStyle/>
          <a:p>
            <a:r>
              <a:rPr lang="en-NZ" dirty="0"/>
              <a:t>Exercise</a:t>
            </a:r>
          </a:p>
        </p:txBody>
      </p:sp>
      <p:sp>
        <p:nvSpPr>
          <p:cNvPr id="3" name="Content Placeholder 2"/>
          <p:cNvSpPr>
            <a:spLocks noGrp="1"/>
          </p:cNvSpPr>
          <p:nvPr>
            <p:ph idx="1"/>
          </p:nvPr>
        </p:nvSpPr>
        <p:spPr>
          <a:xfrm>
            <a:off x="381676" y="1108794"/>
            <a:ext cx="7786964" cy="5616110"/>
          </a:xfrm>
        </p:spPr>
        <p:txBody>
          <a:bodyPr/>
          <a:lstStyle/>
          <a:p>
            <a:r>
              <a:rPr lang="en-NZ" dirty="0"/>
              <a:t>Write a program that repeatedly asks the user to enter a number. If the number is even, then “x is even” (where x is the number) should be printed on screen. If the number is odd, then “x is odd” should be printed on screen. The program must print “Thanks” and end when the user types ‘0’</a:t>
            </a:r>
          </a:p>
          <a:p>
            <a:r>
              <a:rPr lang="en-NZ" dirty="0"/>
              <a:t>Example output (bold text is the user’s input):</a:t>
            </a:r>
            <a:br>
              <a:rPr lang="en-NZ" dirty="0"/>
            </a:br>
            <a:r>
              <a:rPr lang="en-NZ" dirty="0">
                <a:latin typeface="Courier New" panose="02070309020205020404" pitchFamily="49" charset="0"/>
                <a:cs typeface="Courier New" panose="02070309020205020404" pitchFamily="49" charset="0"/>
              </a:rPr>
              <a:t>Please enter a number: </a:t>
            </a:r>
            <a:r>
              <a:rPr lang="en-NZ" b="1" dirty="0">
                <a:latin typeface="Courier New" panose="02070309020205020404" pitchFamily="49" charset="0"/>
                <a:cs typeface="Courier New" panose="02070309020205020404" pitchFamily="49" charset="0"/>
              </a:rPr>
              <a:t>45</a:t>
            </a:r>
            <a:br>
              <a:rPr lang="en-NZ" dirty="0">
                <a:latin typeface="Courier New" panose="02070309020205020404" pitchFamily="49" charset="0"/>
                <a:cs typeface="Courier New" panose="02070309020205020404" pitchFamily="49" charset="0"/>
              </a:rPr>
            </a:br>
            <a:r>
              <a:rPr lang="en-NZ" dirty="0">
                <a:latin typeface="Courier New" panose="02070309020205020404" pitchFamily="49" charset="0"/>
                <a:cs typeface="Courier New" panose="02070309020205020404" pitchFamily="49" charset="0"/>
              </a:rPr>
              <a:t>45 is odd</a:t>
            </a:r>
            <a:br>
              <a:rPr lang="en-NZ" dirty="0">
                <a:latin typeface="Courier New" panose="02070309020205020404" pitchFamily="49" charset="0"/>
                <a:cs typeface="Courier New" panose="02070309020205020404" pitchFamily="49" charset="0"/>
              </a:rPr>
            </a:br>
            <a:r>
              <a:rPr lang="en-NZ" dirty="0">
                <a:latin typeface="Courier New" panose="02070309020205020404" pitchFamily="49" charset="0"/>
                <a:cs typeface="Courier New" panose="02070309020205020404" pitchFamily="49" charset="0"/>
              </a:rPr>
              <a:t>Please enter a number: </a:t>
            </a:r>
            <a:r>
              <a:rPr lang="en-NZ" b="1" dirty="0">
                <a:latin typeface="Courier New" panose="02070309020205020404" pitchFamily="49" charset="0"/>
                <a:cs typeface="Courier New" panose="02070309020205020404" pitchFamily="49" charset="0"/>
              </a:rPr>
              <a:t>12</a:t>
            </a:r>
            <a:br>
              <a:rPr lang="en-NZ" dirty="0">
                <a:latin typeface="Courier New" panose="02070309020205020404" pitchFamily="49" charset="0"/>
                <a:cs typeface="Courier New" panose="02070309020205020404" pitchFamily="49" charset="0"/>
              </a:rPr>
            </a:br>
            <a:r>
              <a:rPr lang="en-NZ" dirty="0">
                <a:latin typeface="Courier New" panose="02070309020205020404" pitchFamily="49" charset="0"/>
                <a:cs typeface="Courier New" panose="02070309020205020404" pitchFamily="49" charset="0"/>
              </a:rPr>
              <a:t>12 is even</a:t>
            </a:r>
            <a:br>
              <a:rPr lang="en-NZ" dirty="0">
                <a:latin typeface="Courier New" panose="02070309020205020404" pitchFamily="49" charset="0"/>
                <a:cs typeface="Courier New" panose="02070309020205020404" pitchFamily="49" charset="0"/>
              </a:rPr>
            </a:br>
            <a:r>
              <a:rPr lang="en-NZ" dirty="0">
                <a:latin typeface="Courier New" panose="02070309020205020404" pitchFamily="49" charset="0"/>
                <a:cs typeface="Courier New" panose="02070309020205020404" pitchFamily="49" charset="0"/>
              </a:rPr>
              <a:t>Please enter a number: </a:t>
            </a:r>
            <a:r>
              <a:rPr lang="en-NZ" b="1" dirty="0">
                <a:latin typeface="Courier New" panose="02070309020205020404" pitchFamily="49" charset="0"/>
                <a:cs typeface="Courier New" panose="02070309020205020404" pitchFamily="49" charset="0"/>
              </a:rPr>
              <a:t>0</a:t>
            </a:r>
            <a:br>
              <a:rPr lang="en-NZ" dirty="0">
                <a:latin typeface="Courier New" panose="02070309020205020404" pitchFamily="49" charset="0"/>
                <a:cs typeface="Courier New" panose="02070309020205020404" pitchFamily="49" charset="0"/>
              </a:rPr>
            </a:br>
            <a:r>
              <a:rPr lang="en-NZ" dirty="0">
                <a:latin typeface="Courier New" panose="02070309020205020404" pitchFamily="49" charset="0"/>
                <a:cs typeface="Courier New" panose="02070309020205020404" pitchFamily="49" charset="0"/>
              </a:rPr>
              <a:t>Thanks</a:t>
            </a:r>
          </a:p>
          <a:p>
            <a:endParaRPr lang="en-NZ" dirty="0"/>
          </a:p>
        </p:txBody>
      </p:sp>
    </p:spTree>
    <p:extLst>
      <p:ext uri="{BB962C8B-B14F-4D97-AF65-F5344CB8AC3E}">
        <p14:creationId xmlns:p14="http://schemas.microsoft.com/office/powerpoint/2010/main" val="16538683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Exercise</a:t>
            </a:r>
          </a:p>
        </p:txBody>
      </p:sp>
      <p:sp>
        <p:nvSpPr>
          <p:cNvPr id="3" name="Content Placeholder 2"/>
          <p:cNvSpPr>
            <a:spLocks noGrp="1"/>
          </p:cNvSpPr>
          <p:nvPr>
            <p:ph idx="1"/>
          </p:nvPr>
        </p:nvSpPr>
        <p:spPr/>
        <p:txBody>
          <a:bodyPr/>
          <a:lstStyle/>
          <a:p>
            <a:pPr marL="0" indent="0">
              <a:spcBef>
                <a:spcPts val="0"/>
              </a:spcBef>
              <a:buNone/>
            </a:pPr>
            <a:r>
              <a:rPr lang="en-NZ" dirty="0" err="1">
                <a:latin typeface="Courier New" panose="02070309020205020404" pitchFamily="49" charset="0"/>
                <a:cs typeface="Courier New" panose="02070309020205020404" pitchFamily="49" charset="0"/>
              </a:rPr>
              <a:t>user_input</a:t>
            </a:r>
            <a:r>
              <a:rPr lang="en-NZ" dirty="0">
                <a:latin typeface="Courier New" panose="02070309020205020404" pitchFamily="49" charset="0"/>
                <a:cs typeface="Courier New" panose="02070309020205020404" pitchFamily="49" charset="0"/>
              </a:rPr>
              <a:t> = </a:t>
            </a:r>
            <a:r>
              <a:rPr lang="en-NZ" dirty="0" err="1">
                <a:latin typeface="Courier New" panose="02070309020205020404" pitchFamily="49" charset="0"/>
                <a:cs typeface="Courier New" panose="02070309020205020404" pitchFamily="49" charset="0"/>
              </a:rPr>
              <a:t>int</a:t>
            </a:r>
            <a:r>
              <a:rPr lang="en-NZ" dirty="0">
                <a:latin typeface="Courier New" panose="02070309020205020404" pitchFamily="49" charset="0"/>
                <a:cs typeface="Courier New" panose="02070309020205020404" pitchFamily="49" charset="0"/>
              </a:rPr>
              <a:t>(input(</a:t>
            </a:r>
            <a:r>
              <a:rPr lang="en-US" dirty="0">
                <a:latin typeface="Courier New" panose="02070309020205020404" pitchFamily="49" charset="0"/>
                <a:cs typeface="Courier New" panose="02070309020205020404" pitchFamily="49" charset="0"/>
              </a:rPr>
              <a:t>"</a:t>
            </a:r>
            <a:r>
              <a:rPr lang="en-NZ" dirty="0">
                <a:latin typeface="Courier New" panose="02070309020205020404" pitchFamily="49" charset="0"/>
                <a:cs typeface="Courier New" panose="02070309020205020404" pitchFamily="49" charset="0"/>
              </a:rPr>
              <a:t>Please enter a number: </a:t>
            </a:r>
            <a:r>
              <a:rPr lang="en-US" dirty="0">
                <a:latin typeface="Courier New" panose="02070309020205020404" pitchFamily="49" charset="0"/>
                <a:cs typeface="Courier New" panose="02070309020205020404" pitchFamily="49" charset="0"/>
              </a:rPr>
              <a:t>"</a:t>
            </a:r>
            <a:r>
              <a:rPr lang="en-NZ" dirty="0">
                <a:latin typeface="Courier New" panose="02070309020205020404" pitchFamily="49" charset="0"/>
                <a:cs typeface="Courier New" panose="02070309020205020404" pitchFamily="49" charset="0"/>
              </a:rPr>
              <a:t>))</a:t>
            </a:r>
          </a:p>
          <a:p>
            <a:pPr marL="0" indent="0">
              <a:spcBef>
                <a:spcPts val="0"/>
              </a:spcBef>
              <a:buNone/>
            </a:pPr>
            <a:br>
              <a:rPr lang="en-NZ" dirty="0">
                <a:latin typeface="Courier New" panose="02070309020205020404" pitchFamily="49" charset="0"/>
                <a:cs typeface="Courier New" panose="02070309020205020404" pitchFamily="49" charset="0"/>
              </a:rPr>
            </a:br>
            <a:r>
              <a:rPr lang="en-NZ" dirty="0">
                <a:latin typeface="Courier New" panose="02070309020205020404" pitchFamily="49" charset="0"/>
                <a:cs typeface="Courier New" panose="02070309020205020404" pitchFamily="49" charset="0"/>
              </a:rPr>
              <a:t>while </a:t>
            </a:r>
            <a:r>
              <a:rPr lang="en-NZ" dirty="0" err="1">
                <a:latin typeface="Courier New" panose="02070309020205020404" pitchFamily="49" charset="0"/>
                <a:cs typeface="Courier New" panose="02070309020205020404" pitchFamily="49" charset="0"/>
              </a:rPr>
              <a:t>user_input</a:t>
            </a:r>
            <a:r>
              <a:rPr lang="en-NZ" dirty="0">
                <a:latin typeface="Courier New" panose="02070309020205020404" pitchFamily="49" charset="0"/>
                <a:cs typeface="Courier New" panose="02070309020205020404" pitchFamily="49" charset="0"/>
              </a:rPr>
              <a:t> != 0:</a:t>
            </a:r>
          </a:p>
          <a:p>
            <a:pPr marL="0" indent="0">
              <a:spcBef>
                <a:spcPts val="0"/>
              </a:spcBef>
              <a:buNone/>
            </a:pPr>
            <a:r>
              <a:rPr lang="en-NZ" dirty="0">
                <a:latin typeface="Courier New" panose="02070309020205020404" pitchFamily="49" charset="0"/>
                <a:cs typeface="Courier New" panose="02070309020205020404" pitchFamily="49" charset="0"/>
              </a:rPr>
              <a:t>	if </a:t>
            </a:r>
            <a:r>
              <a:rPr lang="en-NZ" dirty="0" err="1">
                <a:latin typeface="Courier New" panose="02070309020205020404" pitchFamily="49" charset="0"/>
                <a:cs typeface="Courier New" panose="02070309020205020404" pitchFamily="49" charset="0"/>
              </a:rPr>
              <a:t>user_input</a:t>
            </a:r>
            <a:r>
              <a:rPr lang="en-NZ" dirty="0">
                <a:latin typeface="Courier New" panose="02070309020205020404" pitchFamily="49" charset="0"/>
                <a:cs typeface="Courier New" panose="02070309020205020404" pitchFamily="49" charset="0"/>
              </a:rPr>
              <a:t> % 2 == 0:</a:t>
            </a:r>
          </a:p>
          <a:p>
            <a:pPr marL="0" indent="0">
              <a:spcBef>
                <a:spcPts val="0"/>
              </a:spcBef>
              <a:buNone/>
            </a:pPr>
            <a:r>
              <a:rPr lang="en-NZ" dirty="0">
                <a:latin typeface="Courier New" panose="02070309020205020404" pitchFamily="49" charset="0"/>
                <a:cs typeface="Courier New" panose="02070309020205020404" pitchFamily="49" charset="0"/>
              </a:rPr>
              <a:t>		print(</a:t>
            </a:r>
            <a:r>
              <a:rPr lang="en-NZ" dirty="0" err="1">
                <a:latin typeface="Courier New" panose="02070309020205020404" pitchFamily="49" charset="0"/>
                <a:cs typeface="Courier New" panose="02070309020205020404" pitchFamily="49" charset="0"/>
              </a:rPr>
              <a:t>user_input</a:t>
            </a:r>
            <a:r>
              <a:rPr lang="en-NZ" dirty="0">
                <a:latin typeface="Courier New" panose="02070309020205020404" pitchFamily="49" charset="0"/>
                <a:cs typeface="Courier New" panose="02070309020205020404" pitchFamily="49" charset="0"/>
              </a:rPr>
              <a:t>, </a:t>
            </a:r>
            <a:r>
              <a:rPr lang="en-US" dirty="0">
                <a:latin typeface="Courier New" panose="02070309020205020404" pitchFamily="49" charset="0"/>
                <a:cs typeface="Courier New" panose="02070309020205020404" pitchFamily="49" charset="0"/>
              </a:rPr>
              <a:t>"</a:t>
            </a:r>
            <a:r>
              <a:rPr lang="en-NZ" dirty="0">
                <a:latin typeface="Courier New" panose="02070309020205020404" pitchFamily="49" charset="0"/>
                <a:cs typeface="Courier New" panose="02070309020205020404" pitchFamily="49" charset="0"/>
              </a:rPr>
              <a:t>is even</a:t>
            </a:r>
            <a:r>
              <a:rPr lang="en-US" dirty="0">
                <a:latin typeface="Courier New" panose="02070309020205020404" pitchFamily="49" charset="0"/>
                <a:cs typeface="Courier New" panose="02070309020205020404" pitchFamily="49" charset="0"/>
              </a:rPr>
              <a:t>"</a:t>
            </a:r>
            <a:r>
              <a:rPr lang="en-NZ" dirty="0">
                <a:latin typeface="Courier New" panose="02070309020205020404" pitchFamily="49" charset="0"/>
                <a:cs typeface="Courier New" panose="02070309020205020404" pitchFamily="49" charset="0"/>
              </a:rPr>
              <a:t>)</a:t>
            </a:r>
          </a:p>
          <a:p>
            <a:pPr marL="0" indent="0">
              <a:spcBef>
                <a:spcPts val="0"/>
              </a:spcBef>
              <a:buNone/>
            </a:pPr>
            <a:r>
              <a:rPr lang="en-NZ" dirty="0">
                <a:latin typeface="Courier New" panose="02070309020205020404" pitchFamily="49" charset="0"/>
                <a:cs typeface="Courier New" panose="02070309020205020404" pitchFamily="49" charset="0"/>
              </a:rPr>
              <a:t>	else:</a:t>
            </a:r>
          </a:p>
          <a:p>
            <a:pPr marL="0" indent="0">
              <a:spcBef>
                <a:spcPts val="0"/>
              </a:spcBef>
              <a:buNone/>
            </a:pPr>
            <a:r>
              <a:rPr lang="en-NZ" dirty="0">
                <a:latin typeface="Courier New" panose="02070309020205020404" pitchFamily="49" charset="0"/>
                <a:cs typeface="Courier New" panose="02070309020205020404" pitchFamily="49" charset="0"/>
              </a:rPr>
              <a:t>		print(</a:t>
            </a:r>
            <a:r>
              <a:rPr lang="en-NZ" dirty="0" err="1">
                <a:latin typeface="Courier New" panose="02070309020205020404" pitchFamily="49" charset="0"/>
                <a:cs typeface="Courier New" panose="02070309020205020404" pitchFamily="49" charset="0"/>
              </a:rPr>
              <a:t>user_input</a:t>
            </a:r>
            <a:r>
              <a:rPr lang="en-NZ" dirty="0">
                <a:latin typeface="Courier New" panose="02070309020205020404" pitchFamily="49" charset="0"/>
                <a:cs typeface="Courier New" panose="02070309020205020404" pitchFamily="49" charset="0"/>
              </a:rPr>
              <a:t>, </a:t>
            </a:r>
            <a:r>
              <a:rPr lang="en-US" dirty="0">
                <a:latin typeface="Courier New" panose="02070309020205020404" pitchFamily="49" charset="0"/>
                <a:cs typeface="Courier New" panose="02070309020205020404" pitchFamily="49" charset="0"/>
              </a:rPr>
              <a:t>"</a:t>
            </a:r>
            <a:r>
              <a:rPr lang="en-NZ" dirty="0">
                <a:latin typeface="Courier New" panose="02070309020205020404" pitchFamily="49" charset="0"/>
                <a:cs typeface="Courier New" panose="02070309020205020404" pitchFamily="49" charset="0"/>
              </a:rPr>
              <a:t>is odd</a:t>
            </a:r>
            <a:r>
              <a:rPr lang="en-US" dirty="0">
                <a:latin typeface="Courier New" panose="02070309020205020404" pitchFamily="49" charset="0"/>
                <a:cs typeface="Courier New" panose="02070309020205020404" pitchFamily="49" charset="0"/>
              </a:rPr>
              <a:t>"</a:t>
            </a:r>
            <a:r>
              <a:rPr lang="en-NZ" dirty="0">
                <a:latin typeface="Courier New" panose="02070309020205020404" pitchFamily="49" charset="0"/>
                <a:cs typeface="Courier New" panose="02070309020205020404" pitchFamily="49" charset="0"/>
              </a:rPr>
              <a:t>)</a:t>
            </a:r>
          </a:p>
          <a:p>
            <a:pPr marL="0" indent="0">
              <a:spcBef>
                <a:spcPts val="0"/>
              </a:spcBef>
              <a:buNone/>
            </a:pPr>
            <a:r>
              <a:rPr lang="en-NZ" dirty="0">
                <a:latin typeface="Courier New" panose="02070309020205020404" pitchFamily="49" charset="0"/>
                <a:cs typeface="Courier New" panose="02070309020205020404" pitchFamily="49" charset="0"/>
              </a:rPr>
              <a:t>	</a:t>
            </a:r>
            <a:r>
              <a:rPr lang="en-NZ" dirty="0" err="1">
                <a:latin typeface="Courier New" panose="02070309020205020404" pitchFamily="49" charset="0"/>
                <a:cs typeface="Courier New" panose="02070309020205020404" pitchFamily="49" charset="0"/>
              </a:rPr>
              <a:t>user_input</a:t>
            </a:r>
            <a:r>
              <a:rPr lang="en-NZ" dirty="0">
                <a:latin typeface="Courier New" panose="02070309020205020404" pitchFamily="49" charset="0"/>
                <a:cs typeface="Courier New" panose="02070309020205020404" pitchFamily="49" charset="0"/>
              </a:rPr>
              <a:t> = </a:t>
            </a:r>
            <a:r>
              <a:rPr lang="en-NZ" dirty="0" err="1">
                <a:latin typeface="Courier New" panose="02070309020205020404" pitchFamily="49" charset="0"/>
                <a:cs typeface="Courier New" panose="02070309020205020404" pitchFamily="49" charset="0"/>
              </a:rPr>
              <a:t>int</a:t>
            </a:r>
            <a:r>
              <a:rPr lang="en-NZ" dirty="0">
                <a:latin typeface="Courier New" panose="02070309020205020404" pitchFamily="49" charset="0"/>
                <a:cs typeface="Courier New" panose="02070309020205020404" pitchFamily="49" charset="0"/>
              </a:rPr>
              <a:t>(input(</a:t>
            </a:r>
            <a:r>
              <a:rPr lang="en-US" dirty="0">
                <a:latin typeface="Courier New" panose="02070309020205020404" pitchFamily="49" charset="0"/>
                <a:cs typeface="Courier New" panose="02070309020205020404" pitchFamily="49" charset="0"/>
              </a:rPr>
              <a:t>"</a:t>
            </a:r>
            <a:r>
              <a:rPr lang="en-NZ" dirty="0">
                <a:latin typeface="Courier New" panose="02070309020205020404" pitchFamily="49" charset="0"/>
                <a:cs typeface="Courier New" panose="02070309020205020404" pitchFamily="49" charset="0"/>
              </a:rPr>
              <a:t>Please enter </a:t>
            </a:r>
            <a:br>
              <a:rPr lang="en-NZ" dirty="0">
                <a:latin typeface="Courier New" panose="02070309020205020404" pitchFamily="49" charset="0"/>
                <a:cs typeface="Courier New" panose="02070309020205020404" pitchFamily="49" charset="0"/>
              </a:rPr>
            </a:br>
            <a:r>
              <a:rPr lang="en-NZ" dirty="0">
                <a:latin typeface="Courier New" panose="02070309020205020404" pitchFamily="49" charset="0"/>
                <a:cs typeface="Courier New" panose="02070309020205020404" pitchFamily="49" charset="0"/>
              </a:rPr>
              <a:t>	a number: </a:t>
            </a:r>
            <a:r>
              <a:rPr lang="en-US" dirty="0">
                <a:latin typeface="Courier New" panose="02070309020205020404" pitchFamily="49" charset="0"/>
                <a:cs typeface="Courier New" panose="02070309020205020404" pitchFamily="49" charset="0"/>
              </a:rPr>
              <a:t>"</a:t>
            </a:r>
            <a:r>
              <a:rPr lang="en-NZ" dirty="0">
                <a:latin typeface="Courier New" panose="02070309020205020404" pitchFamily="49" charset="0"/>
                <a:cs typeface="Courier New" panose="02070309020205020404" pitchFamily="49" charset="0"/>
              </a:rPr>
              <a:t>))</a:t>
            </a:r>
          </a:p>
          <a:p>
            <a:pPr marL="0" indent="0">
              <a:spcBef>
                <a:spcPts val="0"/>
              </a:spcBef>
              <a:buNone/>
            </a:pPr>
            <a:r>
              <a:rPr lang="en-NZ" dirty="0">
                <a:latin typeface="Courier New" panose="02070309020205020404" pitchFamily="49" charset="0"/>
                <a:cs typeface="Courier New" panose="02070309020205020404" pitchFamily="49" charset="0"/>
              </a:rPr>
              <a:t>print(</a:t>
            </a:r>
            <a:r>
              <a:rPr lang="en-US" dirty="0">
                <a:latin typeface="Courier New" panose="02070309020205020404" pitchFamily="49" charset="0"/>
                <a:cs typeface="Courier New" panose="02070309020205020404" pitchFamily="49" charset="0"/>
              </a:rPr>
              <a:t>"</a:t>
            </a:r>
            <a:r>
              <a:rPr lang="en-NZ" dirty="0">
                <a:latin typeface="Courier New" panose="02070309020205020404" pitchFamily="49" charset="0"/>
                <a:cs typeface="Courier New" panose="02070309020205020404" pitchFamily="49" charset="0"/>
              </a:rPr>
              <a:t>Thanks</a:t>
            </a:r>
            <a:r>
              <a:rPr lang="en-US" dirty="0">
                <a:latin typeface="Courier New" panose="02070309020205020404" pitchFamily="49" charset="0"/>
                <a:cs typeface="Courier New" panose="02070309020205020404" pitchFamily="49" charset="0"/>
              </a:rPr>
              <a:t>"</a:t>
            </a:r>
            <a:r>
              <a:rPr lang="en-NZ" dirty="0">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3137273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Today’s lecture</a:t>
            </a:r>
            <a:endParaRPr lang="en-US" dirty="0"/>
          </a:p>
        </p:txBody>
      </p:sp>
      <p:sp>
        <p:nvSpPr>
          <p:cNvPr id="3" name="Content Placeholder 2"/>
          <p:cNvSpPr>
            <a:spLocks noGrp="1"/>
          </p:cNvSpPr>
          <p:nvPr>
            <p:ph idx="1"/>
          </p:nvPr>
        </p:nvSpPr>
        <p:spPr/>
        <p:txBody>
          <a:bodyPr/>
          <a:lstStyle/>
          <a:p>
            <a:r>
              <a:rPr lang="en-US" dirty="0"/>
              <a:t>Recap of yesterday’s lecture</a:t>
            </a:r>
          </a:p>
          <a:p>
            <a:r>
              <a:rPr lang="en-US" dirty="0">
                <a:latin typeface="Courier New" panose="02070309020205020404" pitchFamily="49" charset="0"/>
                <a:cs typeface="Courier New" panose="02070309020205020404" pitchFamily="49" charset="0"/>
              </a:rPr>
              <a:t>if</a:t>
            </a:r>
            <a:r>
              <a:rPr lang="en-US" dirty="0"/>
              <a:t> statements</a:t>
            </a:r>
          </a:p>
          <a:p>
            <a:r>
              <a:rPr lang="en-US" dirty="0">
                <a:latin typeface="Courier New" panose="02070309020205020404" pitchFamily="49" charset="0"/>
                <a:cs typeface="Courier New" panose="02070309020205020404" pitchFamily="49" charset="0"/>
              </a:rPr>
              <a:t>while</a:t>
            </a:r>
            <a:r>
              <a:rPr lang="en-US" dirty="0"/>
              <a:t> loops</a:t>
            </a:r>
          </a:p>
        </p:txBody>
      </p:sp>
    </p:spTree>
    <p:extLst>
      <p:ext uri="{BB962C8B-B14F-4D97-AF65-F5344CB8AC3E}">
        <p14:creationId xmlns:p14="http://schemas.microsoft.com/office/powerpoint/2010/main" val="5305064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Summary</a:t>
            </a:r>
          </a:p>
        </p:txBody>
      </p:sp>
      <p:sp>
        <p:nvSpPr>
          <p:cNvPr id="3" name="Content Placeholder 2"/>
          <p:cNvSpPr>
            <a:spLocks noGrp="1"/>
          </p:cNvSpPr>
          <p:nvPr>
            <p:ph idx="1"/>
          </p:nvPr>
        </p:nvSpPr>
        <p:spPr/>
        <p:txBody>
          <a:bodyPr/>
          <a:lstStyle/>
          <a:p>
            <a:r>
              <a:rPr lang="en-NZ" dirty="0">
                <a:latin typeface="Courier New" panose="02070309020205020404" pitchFamily="49" charset="0"/>
                <a:cs typeface="Courier New" panose="02070309020205020404" pitchFamily="49" charset="0"/>
              </a:rPr>
              <a:t>if</a:t>
            </a:r>
            <a:r>
              <a:rPr lang="en-NZ" dirty="0"/>
              <a:t> statements allow you to introduce conditional activities into your program</a:t>
            </a:r>
          </a:p>
          <a:p>
            <a:r>
              <a:rPr lang="en-NZ" dirty="0">
                <a:latin typeface="Courier New" panose="02070309020205020404" pitchFamily="49" charset="0"/>
                <a:cs typeface="Courier New" panose="02070309020205020404" pitchFamily="49" charset="0"/>
              </a:rPr>
              <a:t>while</a:t>
            </a:r>
            <a:r>
              <a:rPr lang="en-NZ" dirty="0"/>
              <a:t> loops allow you to repeat certain statements for as long as the logical condition evaluates to true</a:t>
            </a:r>
          </a:p>
        </p:txBody>
      </p:sp>
    </p:spTree>
    <p:extLst>
      <p:ext uri="{BB962C8B-B14F-4D97-AF65-F5344CB8AC3E}">
        <p14:creationId xmlns:p14="http://schemas.microsoft.com/office/powerpoint/2010/main" val="7082048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Recap</a:t>
            </a:r>
          </a:p>
        </p:txBody>
      </p:sp>
      <p:sp>
        <p:nvSpPr>
          <p:cNvPr id="3" name="Content Placeholder 2"/>
          <p:cNvSpPr>
            <a:spLocks noGrp="1"/>
          </p:cNvSpPr>
          <p:nvPr>
            <p:ph idx="1"/>
          </p:nvPr>
        </p:nvSpPr>
        <p:spPr/>
        <p:txBody>
          <a:bodyPr/>
          <a:lstStyle/>
          <a:p>
            <a:r>
              <a:rPr lang="en-US" dirty="0"/>
              <a:t>Introduced the IDLE IDE, variables</a:t>
            </a:r>
          </a:p>
          <a:p>
            <a:r>
              <a:rPr lang="en-US" dirty="0"/>
              <a:t>Basic arithmetic operators</a:t>
            </a:r>
          </a:p>
          <a:p>
            <a:pPr lvl="1"/>
            <a:r>
              <a:rPr lang="en-US" dirty="0"/>
              <a:t>Modulus (%) operator</a:t>
            </a:r>
          </a:p>
          <a:p>
            <a:r>
              <a:rPr lang="en-US" dirty="0">
                <a:latin typeface="Courier New" panose="02070309020205020404" pitchFamily="49" charset="0"/>
                <a:cs typeface="Courier New" panose="02070309020205020404" pitchFamily="49" charset="0"/>
              </a:rPr>
              <a:t>print()</a:t>
            </a:r>
            <a:r>
              <a:rPr lang="en-US" dirty="0"/>
              <a:t> function can be used to display text, arithmetic operations, variables etc.</a:t>
            </a:r>
          </a:p>
          <a:p>
            <a:r>
              <a:rPr lang="en-US" dirty="0">
                <a:latin typeface="Courier New" panose="02070309020205020404" pitchFamily="49" charset="0"/>
                <a:cs typeface="Courier New" panose="02070309020205020404" pitchFamily="49" charset="0"/>
              </a:rPr>
              <a:t>input()</a:t>
            </a:r>
            <a:r>
              <a:rPr lang="en-US" dirty="0"/>
              <a:t> function allows you to capture the user’s input from the keyboard</a:t>
            </a:r>
          </a:p>
          <a:p>
            <a:pPr lvl="1"/>
            <a:r>
              <a:rPr lang="en-US" dirty="0" err="1">
                <a:latin typeface="Courier New" panose="02070309020205020404" pitchFamily="49" charset="0"/>
                <a:cs typeface="Courier New" panose="02070309020205020404" pitchFamily="49" charset="0"/>
              </a:rPr>
              <a:t>int</a:t>
            </a:r>
            <a:r>
              <a:rPr lang="en-US" dirty="0">
                <a:latin typeface="Courier New" panose="02070309020205020404" pitchFamily="49" charset="0"/>
                <a:cs typeface="Courier New" panose="02070309020205020404" pitchFamily="49" charset="0"/>
              </a:rPr>
              <a:t>()</a:t>
            </a:r>
            <a:r>
              <a:rPr lang="en-US" dirty="0"/>
              <a:t> converts the string value from </a:t>
            </a:r>
            <a:r>
              <a:rPr lang="en-US" dirty="0">
                <a:latin typeface="Courier New" panose="02070309020205020404" pitchFamily="49" charset="0"/>
                <a:cs typeface="Courier New" panose="02070309020205020404" pitchFamily="49" charset="0"/>
              </a:rPr>
              <a:t>input()</a:t>
            </a:r>
            <a:r>
              <a:rPr lang="en-US" dirty="0"/>
              <a:t> into an integer</a:t>
            </a:r>
          </a:p>
          <a:p>
            <a:pPr lvl="1"/>
            <a:r>
              <a:rPr lang="en-US" dirty="0">
                <a:latin typeface="Courier New" panose="02070309020205020404" pitchFamily="49" charset="0"/>
                <a:cs typeface="Courier New" panose="02070309020205020404" pitchFamily="49" charset="0"/>
              </a:rPr>
              <a:t>float()</a:t>
            </a:r>
            <a:r>
              <a:rPr lang="en-US" dirty="0"/>
              <a:t> converts the string value from </a:t>
            </a:r>
            <a:r>
              <a:rPr lang="en-US" dirty="0">
                <a:latin typeface="Courier New" panose="02070309020205020404" pitchFamily="49" charset="0"/>
                <a:cs typeface="Courier New" panose="02070309020205020404" pitchFamily="49" charset="0"/>
              </a:rPr>
              <a:t>input()</a:t>
            </a:r>
            <a:r>
              <a:rPr lang="en-US" dirty="0"/>
              <a:t> into a floating point value</a:t>
            </a:r>
          </a:p>
        </p:txBody>
      </p:sp>
    </p:spTree>
    <p:extLst>
      <p:ext uri="{BB962C8B-B14F-4D97-AF65-F5344CB8AC3E}">
        <p14:creationId xmlns:p14="http://schemas.microsoft.com/office/powerpoint/2010/main" val="3699623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 calcmode="lin" valueType="num">
                                      <p:cBhvr additive="base">
                                        <p:cTn id="1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 calcmode="lin" valueType="num">
                                      <p:cBhvr additive="base">
                                        <p:cTn id="1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5" end="5"/>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anim calcmode="lin" valueType="num">
                                      <p:cBhvr additive="base">
                                        <p:cTn id="2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Recap</a:t>
            </a:r>
          </a:p>
        </p:txBody>
      </p:sp>
      <p:sp>
        <p:nvSpPr>
          <p:cNvPr id="3" name="Content Placeholder 2"/>
          <p:cNvSpPr>
            <a:spLocks noGrp="1"/>
          </p:cNvSpPr>
          <p:nvPr>
            <p:ph idx="1"/>
          </p:nvPr>
        </p:nvSpPr>
        <p:spPr/>
        <p:txBody>
          <a:bodyPr/>
          <a:lstStyle/>
          <a:p>
            <a:r>
              <a:rPr lang="en-US" dirty="0" err="1">
                <a:latin typeface="Courier New" panose="02070309020205020404" pitchFamily="49" charset="0"/>
                <a:cs typeface="Courier New" panose="02070309020205020404" pitchFamily="49" charset="0"/>
              </a:rPr>
              <a:t>int</a:t>
            </a:r>
            <a:r>
              <a:rPr lang="en-US" dirty="0">
                <a:latin typeface="Courier New" panose="02070309020205020404" pitchFamily="49" charset="0"/>
                <a:cs typeface="Courier New" panose="02070309020205020404" pitchFamily="49" charset="0"/>
              </a:rPr>
              <a:t>()</a:t>
            </a:r>
            <a:r>
              <a:rPr lang="en-US" dirty="0"/>
              <a:t> and </a:t>
            </a:r>
            <a:r>
              <a:rPr lang="en-US" dirty="0">
                <a:latin typeface="Courier New" panose="02070309020205020404" pitchFamily="49" charset="0"/>
                <a:cs typeface="Courier New" panose="02070309020205020404" pitchFamily="49" charset="0"/>
              </a:rPr>
              <a:t>float()</a:t>
            </a:r>
            <a:r>
              <a:rPr lang="en-US" dirty="0"/>
              <a:t> can also convert integers/floating point numbers to other data types</a:t>
            </a:r>
          </a:p>
          <a:p>
            <a:r>
              <a:rPr lang="en-US" dirty="0"/>
              <a:t>Example:</a:t>
            </a:r>
            <a:br>
              <a:rPr lang="en-US" dirty="0"/>
            </a:br>
            <a:r>
              <a:rPr lang="en-US" dirty="0">
                <a:latin typeface="Courier New" panose="02070309020205020404" pitchFamily="49" charset="0"/>
                <a:cs typeface="Courier New" panose="02070309020205020404" pitchFamily="49" charset="0"/>
              </a:rPr>
              <a:t>x = 20.56</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print(</a:t>
            </a:r>
            <a:r>
              <a:rPr lang="en-US" dirty="0" err="1">
                <a:latin typeface="Courier New" panose="02070309020205020404" pitchFamily="49" charset="0"/>
                <a:cs typeface="Courier New" panose="02070309020205020404" pitchFamily="49" charset="0"/>
              </a:rPr>
              <a:t>int</a:t>
            </a:r>
            <a:r>
              <a:rPr lang="en-US" dirty="0">
                <a:latin typeface="Courier New" panose="02070309020205020404" pitchFamily="49" charset="0"/>
                <a:cs typeface="Courier New" panose="02070309020205020404" pitchFamily="49" charset="0"/>
              </a:rPr>
              <a:t>(x))  #output is 20</a:t>
            </a:r>
          </a:p>
          <a:p>
            <a:r>
              <a:rPr lang="en-US" dirty="0"/>
              <a:t>Example:</a:t>
            </a:r>
            <a:br>
              <a:rPr lang="en-US" dirty="0"/>
            </a:br>
            <a:r>
              <a:rPr lang="en-US" dirty="0">
                <a:latin typeface="Courier New" panose="02070309020205020404" pitchFamily="49" charset="0"/>
                <a:cs typeface="Courier New" panose="02070309020205020404" pitchFamily="49" charset="0"/>
              </a:rPr>
              <a:t>y = 10</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print(float(y))  #output is 10.0</a:t>
            </a:r>
          </a:p>
        </p:txBody>
      </p:sp>
    </p:spTree>
    <p:extLst>
      <p:ext uri="{BB962C8B-B14F-4D97-AF65-F5344CB8AC3E}">
        <p14:creationId xmlns:p14="http://schemas.microsoft.com/office/powerpoint/2010/main" val="10757565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IF statement</a:t>
            </a:r>
          </a:p>
        </p:txBody>
      </p:sp>
      <p:sp>
        <p:nvSpPr>
          <p:cNvPr id="3" name="Content Placeholder 2"/>
          <p:cNvSpPr>
            <a:spLocks noGrp="1"/>
          </p:cNvSpPr>
          <p:nvPr>
            <p:ph idx="1"/>
          </p:nvPr>
        </p:nvSpPr>
        <p:spPr/>
        <p:txBody>
          <a:bodyPr>
            <a:normAutofit lnSpcReduction="10000"/>
          </a:bodyPr>
          <a:lstStyle/>
          <a:p>
            <a:r>
              <a:rPr lang="en-US" dirty="0"/>
              <a:t>Conditional activity (</a:t>
            </a:r>
            <a:r>
              <a:rPr lang="en-US" dirty="0" err="1"/>
              <a:t>ie</a:t>
            </a:r>
            <a:r>
              <a:rPr lang="en-US" dirty="0"/>
              <a:t>. ‘if this then do that’) is an important part of many programs</a:t>
            </a:r>
          </a:p>
          <a:p>
            <a:r>
              <a:rPr lang="en-US" dirty="0">
                <a:cs typeface="Courier New" panose="02070309020205020404" pitchFamily="49" charset="0"/>
              </a:rPr>
              <a:t>The </a:t>
            </a:r>
            <a:r>
              <a:rPr lang="en-US" dirty="0">
                <a:latin typeface="Courier New" panose="02070309020205020404" pitchFamily="49" charset="0"/>
                <a:cs typeface="Courier New" panose="02070309020205020404" pitchFamily="49" charset="0"/>
              </a:rPr>
              <a:t>if</a:t>
            </a:r>
            <a:r>
              <a:rPr lang="en-US" dirty="0"/>
              <a:t> statement lets you introduce conditional activity into your program</a:t>
            </a:r>
          </a:p>
          <a:p>
            <a:r>
              <a:rPr lang="en-US" dirty="0"/>
              <a:t>Statements that are executed when </a:t>
            </a:r>
            <a:r>
              <a:rPr lang="en-US" dirty="0">
                <a:latin typeface="Courier New" panose="02070309020205020404" pitchFamily="49" charset="0"/>
                <a:cs typeface="Courier New" panose="02070309020205020404" pitchFamily="49" charset="0"/>
              </a:rPr>
              <a:t>if </a:t>
            </a:r>
            <a:r>
              <a:rPr lang="en-US" dirty="0"/>
              <a:t>is true must be tabbed underneath the </a:t>
            </a:r>
            <a:r>
              <a:rPr lang="en-US" dirty="0">
                <a:latin typeface="Courier New" panose="02070309020205020404" pitchFamily="49" charset="0"/>
                <a:cs typeface="Courier New" panose="02070309020205020404" pitchFamily="49" charset="0"/>
              </a:rPr>
              <a:t>if </a:t>
            </a:r>
            <a:r>
              <a:rPr lang="en-US" dirty="0"/>
              <a:t>statement</a:t>
            </a:r>
          </a:p>
          <a:p>
            <a:r>
              <a:rPr lang="en-US" dirty="0"/>
              <a:t>Syntax:</a:t>
            </a:r>
            <a:br>
              <a:rPr lang="en-US" dirty="0"/>
            </a:br>
            <a:r>
              <a:rPr lang="en-US" dirty="0">
                <a:latin typeface="Courier New" panose="02070309020205020404" pitchFamily="49" charset="0"/>
                <a:cs typeface="Courier New" panose="02070309020205020404" pitchFamily="49" charset="0"/>
              </a:rPr>
              <a:t>if [logical condition]:</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		[lines of code here]</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else:</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		[lines of code here]</a:t>
            </a:r>
          </a:p>
        </p:txBody>
      </p:sp>
    </p:spTree>
    <p:extLst>
      <p:ext uri="{BB962C8B-B14F-4D97-AF65-F5344CB8AC3E}">
        <p14:creationId xmlns:p14="http://schemas.microsoft.com/office/powerpoint/2010/main" val="36358912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Logical conditions</a:t>
            </a:r>
          </a:p>
        </p:txBody>
      </p:sp>
      <p:sp>
        <p:nvSpPr>
          <p:cNvPr id="3" name="Content Placeholder 2"/>
          <p:cNvSpPr>
            <a:spLocks noGrp="1"/>
          </p:cNvSpPr>
          <p:nvPr>
            <p:ph idx="1"/>
          </p:nvPr>
        </p:nvSpPr>
        <p:spPr/>
        <p:txBody>
          <a:bodyPr/>
          <a:lstStyle/>
          <a:p>
            <a:r>
              <a:rPr lang="en-US" dirty="0"/>
              <a:t>A logical condition will either evaluate to true or false</a:t>
            </a:r>
          </a:p>
        </p:txBody>
      </p:sp>
      <p:graphicFrame>
        <p:nvGraphicFramePr>
          <p:cNvPr id="4" name="Group 68"/>
          <p:cNvGraphicFramePr>
            <a:graphicFrameLocks noGrp="1"/>
          </p:cNvGraphicFramePr>
          <p:nvPr>
            <p:extLst>
              <p:ext uri="{D42A27DB-BD31-4B8C-83A1-F6EECF244321}">
                <p14:modId xmlns:p14="http://schemas.microsoft.com/office/powerpoint/2010/main" val="240958104"/>
              </p:ext>
            </p:extLst>
          </p:nvPr>
        </p:nvGraphicFramePr>
        <p:xfrm>
          <a:off x="1195887" y="2779560"/>
          <a:ext cx="6454775" cy="2840038"/>
        </p:xfrm>
        <a:graphic>
          <a:graphicData uri="http://schemas.openxmlformats.org/drawingml/2006/table">
            <a:tbl>
              <a:tblPr/>
              <a:tblGrid>
                <a:gridCol w="3316288">
                  <a:extLst>
                    <a:ext uri="{9D8B030D-6E8A-4147-A177-3AD203B41FA5}">
                      <a16:colId xmlns:a16="http://schemas.microsoft.com/office/drawing/2014/main" val="20000"/>
                    </a:ext>
                  </a:extLst>
                </a:gridCol>
                <a:gridCol w="1433512">
                  <a:extLst>
                    <a:ext uri="{9D8B030D-6E8A-4147-A177-3AD203B41FA5}">
                      <a16:colId xmlns:a16="http://schemas.microsoft.com/office/drawing/2014/main" val="20001"/>
                    </a:ext>
                  </a:extLst>
                </a:gridCol>
                <a:gridCol w="1704975">
                  <a:extLst>
                    <a:ext uri="{9D8B030D-6E8A-4147-A177-3AD203B41FA5}">
                      <a16:colId xmlns:a16="http://schemas.microsoft.com/office/drawing/2014/main" val="20002"/>
                    </a:ext>
                  </a:extLst>
                </a:gridCol>
              </a:tblGrid>
              <a:tr h="4476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NZ" sz="2000" b="1" i="0" u="none" strike="noStrike" cap="none" normalizeH="0" baseline="0">
                          <a:ln>
                            <a:noFill/>
                          </a:ln>
                          <a:solidFill>
                            <a:schemeClr val="tx1"/>
                          </a:solidFill>
                          <a:effectLst/>
                          <a:latin typeface="Helvetica" pitchFamily="34" charset="0"/>
                        </a:rPr>
                        <a:t>Meaning</a:t>
                      </a:r>
                      <a:endParaRPr kumimoji="0" lang="en-US" sz="2000" b="1" i="0" u="none" strike="noStrike" cap="none" normalizeH="0" baseline="0">
                        <a:ln>
                          <a:noFill/>
                        </a:ln>
                        <a:solidFill>
                          <a:schemeClr val="tx1"/>
                        </a:solidFill>
                        <a:effectLst/>
                        <a:latin typeface="Helvetic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NZ" sz="2000" b="1" i="0" u="none" strike="noStrike" cap="none" normalizeH="0" baseline="0">
                          <a:ln>
                            <a:noFill/>
                          </a:ln>
                          <a:solidFill>
                            <a:schemeClr val="tx1"/>
                          </a:solidFill>
                          <a:effectLst/>
                          <a:latin typeface="Helvetica" pitchFamily="34" charset="0"/>
                        </a:rPr>
                        <a:t>Operator</a:t>
                      </a:r>
                      <a:endParaRPr kumimoji="0" lang="en-US" sz="2000" b="1" i="0" u="none" strike="noStrike" cap="none" normalizeH="0" baseline="0">
                        <a:ln>
                          <a:noFill/>
                        </a:ln>
                        <a:solidFill>
                          <a:schemeClr val="tx1"/>
                        </a:solidFill>
                        <a:effectLst/>
                        <a:latin typeface="Helvetic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NZ" sz="2000" b="1" i="0" u="none" strike="noStrike" cap="none" normalizeH="0" baseline="0">
                          <a:ln>
                            <a:noFill/>
                          </a:ln>
                          <a:solidFill>
                            <a:schemeClr val="tx1"/>
                          </a:solidFill>
                          <a:effectLst/>
                          <a:latin typeface="Helvetica" pitchFamily="34" charset="0"/>
                        </a:rPr>
                        <a:t>Example</a:t>
                      </a:r>
                      <a:endParaRPr kumimoji="0" lang="en-US" sz="2000" b="1" i="0" u="none" strike="noStrike" cap="none" normalizeH="0" baseline="0">
                        <a:ln>
                          <a:noFill/>
                        </a:ln>
                        <a:solidFill>
                          <a:schemeClr val="tx1"/>
                        </a:solidFill>
                        <a:effectLst/>
                        <a:latin typeface="Helvetic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809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NZ" sz="2000" b="0" i="0" u="none" strike="noStrike" cap="none" normalizeH="0" baseline="0">
                          <a:ln>
                            <a:noFill/>
                          </a:ln>
                          <a:solidFill>
                            <a:schemeClr val="tx1"/>
                          </a:solidFill>
                          <a:effectLst/>
                          <a:latin typeface="Helvetica" pitchFamily="34" charset="0"/>
                        </a:rPr>
                        <a:t>Less than</a:t>
                      </a:r>
                      <a:endParaRPr kumimoji="0" lang="en-US" sz="2000" b="0" i="0" u="none" strike="noStrike" cap="none" normalizeH="0" baseline="0">
                        <a:ln>
                          <a:noFill/>
                        </a:ln>
                        <a:solidFill>
                          <a:schemeClr val="tx1"/>
                        </a:solidFill>
                        <a:effectLst/>
                        <a:latin typeface="Helvetic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NZ" sz="1800" b="1" i="0" u="none" strike="noStrike" cap="none" normalizeH="0" baseline="0">
                          <a:ln>
                            <a:noFill/>
                          </a:ln>
                          <a:solidFill>
                            <a:schemeClr val="tx1"/>
                          </a:solidFill>
                          <a:effectLst/>
                          <a:latin typeface="Courier New" pitchFamily="49" charset="0"/>
                        </a:rPr>
                        <a:t>&lt;</a:t>
                      </a:r>
                      <a:endParaRPr kumimoji="0" lang="en-US" sz="1800" b="1" i="0" u="none" strike="noStrike" cap="none" normalizeH="0" baseline="0">
                        <a:ln>
                          <a:noFill/>
                        </a:ln>
                        <a:solidFill>
                          <a:schemeClr val="tx1"/>
                        </a:solidFill>
                        <a:effectLst/>
                        <a:latin typeface="Courier New" pitchFamily="49"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NZ" sz="1800" b="1" i="0" u="none" strike="noStrike" cap="none" normalizeH="0" baseline="0">
                          <a:ln>
                            <a:noFill/>
                          </a:ln>
                          <a:solidFill>
                            <a:schemeClr val="tx1"/>
                          </a:solidFill>
                          <a:effectLst/>
                          <a:latin typeface="Courier New" pitchFamily="49" charset="0"/>
                        </a:rPr>
                        <a:t>a &lt; b</a:t>
                      </a:r>
                      <a:endParaRPr kumimoji="0" lang="en-US" sz="1800" b="1" i="0" u="none" strike="noStrike" cap="none" normalizeH="0" baseline="0">
                        <a:ln>
                          <a:noFill/>
                        </a:ln>
                        <a:solidFill>
                          <a:schemeClr val="tx1"/>
                        </a:solidFill>
                        <a:effectLst/>
                        <a:latin typeface="Courier New" pitchFamily="49"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111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NZ" sz="2000" b="0" i="0" u="none" strike="noStrike" cap="none" normalizeH="0" baseline="0">
                          <a:ln>
                            <a:noFill/>
                          </a:ln>
                          <a:solidFill>
                            <a:schemeClr val="tx1"/>
                          </a:solidFill>
                          <a:effectLst/>
                          <a:latin typeface="Helvetica" pitchFamily="34" charset="0"/>
                        </a:rPr>
                        <a:t>Less than or equal to</a:t>
                      </a:r>
                      <a:endParaRPr kumimoji="0" lang="en-US" sz="2000" b="0" i="0" u="none" strike="noStrike" cap="none" normalizeH="0" baseline="0">
                        <a:ln>
                          <a:noFill/>
                        </a:ln>
                        <a:solidFill>
                          <a:schemeClr val="tx1"/>
                        </a:solidFill>
                        <a:effectLst/>
                        <a:latin typeface="Helvetic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NZ" sz="1800" b="1" i="0" u="none" strike="noStrike" cap="none" normalizeH="0" baseline="0">
                          <a:ln>
                            <a:noFill/>
                          </a:ln>
                          <a:solidFill>
                            <a:schemeClr val="tx1"/>
                          </a:solidFill>
                          <a:effectLst/>
                          <a:latin typeface="Courier New" pitchFamily="49" charset="0"/>
                        </a:rPr>
                        <a:t>&lt;=</a:t>
                      </a:r>
                      <a:endParaRPr kumimoji="0" lang="en-US" sz="1800" b="1" i="0" u="none" strike="noStrike" cap="none" normalizeH="0" baseline="0">
                        <a:ln>
                          <a:noFill/>
                        </a:ln>
                        <a:solidFill>
                          <a:schemeClr val="tx1"/>
                        </a:solidFill>
                        <a:effectLst/>
                        <a:latin typeface="Courier New" pitchFamily="49"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NZ" sz="1800" b="1" i="0" u="none" strike="noStrike" cap="none" normalizeH="0" baseline="0">
                          <a:ln>
                            <a:noFill/>
                          </a:ln>
                          <a:solidFill>
                            <a:schemeClr val="tx1"/>
                          </a:solidFill>
                          <a:effectLst/>
                          <a:latin typeface="Courier New" pitchFamily="49" charset="0"/>
                        </a:rPr>
                        <a:t>a &lt;= b</a:t>
                      </a:r>
                      <a:endParaRPr kumimoji="0" lang="en-US" sz="1800" b="1" i="0" u="none" strike="noStrike" cap="none" normalizeH="0" baseline="0">
                        <a:ln>
                          <a:noFill/>
                        </a:ln>
                        <a:solidFill>
                          <a:schemeClr val="tx1"/>
                        </a:solidFill>
                        <a:effectLst/>
                        <a:latin typeface="Courier New" pitchFamily="49"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809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NZ" sz="2000" b="0" i="0" u="none" strike="noStrike" cap="none" normalizeH="0" baseline="0">
                          <a:ln>
                            <a:noFill/>
                          </a:ln>
                          <a:solidFill>
                            <a:schemeClr val="tx1"/>
                          </a:solidFill>
                          <a:effectLst/>
                          <a:latin typeface="Helvetica" pitchFamily="34" charset="0"/>
                        </a:rPr>
                        <a:t>Greater than</a:t>
                      </a:r>
                      <a:endParaRPr kumimoji="0" lang="en-US" sz="2000" b="0" i="0" u="none" strike="noStrike" cap="none" normalizeH="0" baseline="0">
                        <a:ln>
                          <a:noFill/>
                        </a:ln>
                        <a:solidFill>
                          <a:schemeClr val="tx1"/>
                        </a:solidFill>
                        <a:effectLst/>
                        <a:latin typeface="Helvetic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NZ" sz="1800" b="1" i="0" u="none" strike="noStrike" cap="none" normalizeH="0" baseline="0">
                          <a:ln>
                            <a:noFill/>
                          </a:ln>
                          <a:solidFill>
                            <a:schemeClr val="tx1"/>
                          </a:solidFill>
                          <a:effectLst/>
                          <a:latin typeface="Courier New" pitchFamily="49" charset="0"/>
                        </a:rPr>
                        <a:t>&gt;</a:t>
                      </a:r>
                      <a:endParaRPr kumimoji="0" lang="en-US" sz="1800" b="1" i="0" u="none" strike="noStrike" cap="none" normalizeH="0" baseline="0">
                        <a:ln>
                          <a:noFill/>
                        </a:ln>
                        <a:solidFill>
                          <a:schemeClr val="tx1"/>
                        </a:solidFill>
                        <a:effectLst/>
                        <a:latin typeface="Courier New" pitchFamily="49"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NZ" sz="1800" b="1" i="0" u="none" strike="noStrike" cap="none" normalizeH="0" baseline="0">
                          <a:ln>
                            <a:noFill/>
                          </a:ln>
                          <a:solidFill>
                            <a:schemeClr val="tx1"/>
                          </a:solidFill>
                          <a:effectLst/>
                          <a:latin typeface="Courier New" pitchFamily="49" charset="0"/>
                        </a:rPr>
                        <a:t>a &gt; b</a:t>
                      </a:r>
                      <a:endParaRPr kumimoji="0" lang="en-US" sz="1800" b="1" i="0" u="none" strike="noStrike" cap="none" normalizeH="0" baseline="0">
                        <a:ln>
                          <a:noFill/>
                        </a:ln>
                        <a:solidFill>
                          <a:schemeClr val="tx1"/>
                        </a:solidFill>
                        <a:effectLst/>
                        <a:latin typeface="Courier New" pitchFamily="49"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952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NZ" sz="2000" b="0" i="0" u="none" strike="noStrike" cap="none" normalizeH="0" baseline="0">
                          <a:ln>
                            <a:noFill/>
                          </a:ln>
                          <a:solidFill>
                            <a:schemeClr val="tx1"/>
                          </a:solidFill>
                          <a:effectLst/>
                          <a:latin typeface="Helvetica" pitchFamily="34" charset="0"/>
                        </a:rPr>
                        <a:t>Greater than or equal to</a:t>
                      </a:r>
                      <a:endParaRPr kumimoji="0" lang="en-US" sz="2000" b="0" i="0" u="none" strike="noStrike" cap="none" normalizeH="0" baseline="0">
                        <a:ln>
                          <a:noFill/>
                        </a:ln>
                        <a:solidFill>
                          <a:schemeClr val="tx1"/>
                        </a:solidFill>
                        <a:effectLst/>
                        <a:latin typeface="Helvetic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NZ" sz="1800" b="1" i="0" u="none" strike="noStrike" cap="none" normalizeH="0" baseline="0">
                          <a:ln>
                            <a:noFill/>
                          </a:ln>
                          <a:solidFill>
                            <a:schemeClr val="tx1"/>
                          </a:solidFill>
                          <a:effectLst/>
                          <a:latin typeface="Courier New" pitchFamily="49" charset="0"/>
                        </a:rPr>
                        <a:t>&gt;=</a:t>
                      </a:r>
                      <a:endParaRPr kumimoji="0" lang="en-US" sz="1800" b="1" i="0" u="none" strike="noStrike" cap="none" normalizeH="0" baseline="0">
                        <a:ln>
                          <a:noFill/>
                        </a:ln>
                        <a:solidFill>
                          <a:schemeClr val="tx1"/>
                        </a:solidFill>
                        <a:effectLst/>
                        <a:latin typeface="Courier New" pitchFamily="49"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NZ" sz="1800" b="1" i="0" u="none" strike="noStrike" cap="none" normalizeH="0" baseline="0">
                          <a:ln>
                            <a:noFill/>
                          </a:ln>
                          <a:solidFill>
                            <a:schemeClr val="tx1"/>
                          </a:solidFill>
                          <a:effectLst/>
                          <a:latin typeface="Courier New" pitchFamily="49" charset="0"/>
                        </a:rPr>
                        <a:t>a &gt;= b</a:t>
                      </a:r>
                      <a:endParaRPr kumimoji="0" lang="en-US" sz="1800" b="1" i="0" u="none" strike="noStrike" cap="none" normalizeH="0" baseline="0">
                        <a:ln>
                          <a:noFill/>
                        </a:ln>
                        <a:solidFill>
                          <a:schemeClr val="tx1"/>
                        </a:solidFill>
                        <a:effectLst/>
                        <a:latin typeface="Courier New" pitchFamily="49"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1809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NZ" sz="2000" b="0" i="0" u="none" strike="noStrike" cap="none" normalizeH="0" baseline="0">
                          <a:ln>
                            <a:noFill/>
                          </a:ln>
                          <a:solidFill>
                            <a:schemeClr val="tx1"/>
                          </a:solidFill>
                          <a:effectLst/>
                          <a:latin typeface="Helvetica" pitchFamily="34" charset="0"/>
                        </a:rPr>
                        <a:t>Equal to</a:t>
                      </a:r>
                      <a:endParaRPr kumimoji="0" lang="en-US" sz="2000" b="0" i="0" u="none" strike="noStrike" cap="none" normalizeH="0" baseline="0">
                        <a:ln>
                          <a:noFill/>
                        </a:ln>
                        <a:solidFill>
                          <a:schemeClr val="tx1"/>
                        </a:solidFill>
                        <a:effectLst/>
                        <a:latin typeface="Helvetic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NZ" sz="1800" b="1" i="0" u="none" strike="noStrike" cap="none" normalizeH="0" baseline="0">
                          <a:ln>
                            <a:noFill/>
                          </a:ln>
                          <a:solidFill>
                            <a:schemeClr val="tx1"/>
                          </a:solidFill>
                          <a:effectLst/>
                          <a:latin typeface="Courier New" pitchFamily="49" charset="0"/>
                        </a:rPr>
                        <a:t>==</a:t>
                      </a:r>
                      <a:endParaRPr kumimoji="0" lang="en-US" sz="1800" b="1" i="0" u="none" strike="noStrike" cap="none" normalizeH="0" baseline="0">
                        <a:ln>
                          <a:noFill/>
                        </a:ln>
                        <a:solidFill>
                          <a:schemeClr val="tx1"/>
                        </a:solidFill>
                        <a:effectLst/>
                        <a:latin typeface="Courier New" pitchFamily="49"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NZ" sz="1800" b="1" i="0" u="none" strike="noStrike" cap="none" normalizeH="0" baseline="0">
                          <a:ln>
                            <a:noFill/>
                          </a:ln>
                          <a:solidFill>
                            <a:schemeClr val="tx1"/>
                          </a:solidFill>
                          <a:effectLst/>
                          <a:latin typeface="Courier New" pitchFamily="49" charset="0"/>
                        </a:rPr>
                        <a:t>a == b</a:t>
                      </a:r>
                      <a:endParaRPr kumimoji="0" lang="en-US" sz="1800" b="1" i="0" u="none" strike="noStrike" cap="none" normalizeH="0" baseline="0">
                        <a:ln>
                          <a:noFill/>
                        </a:ln>
                        <a:solidFill>
                          <a:schemeClr val="tx1"/>
                        </a:solidFill>
                        <a:effectLst/>
                        <a:latin typeface="Courier New" pitchFamily="49"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1809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NZ" sz="2000" b="0" i="0" u="none" strike="noStrike" cap="none" normalizeH="0" baseline="0">
                          <a:ln>
                            <a:noFill/>
                          </a:ln>
                          <a:solidFill>
                            <a:schemeClr val="tx1"/>
                          </a:solidFill>
                          <a:effectLst/>
                          <a:latin typeface="Helvetica" pitchFamily="34" charset="0"/>
                        </a:rPr>
                        <a:t>Not equal to</a:t>
                      </a:r>
                      <a:endParaRPr kumimoji="0" lang="en-US" sz="2000" b="0" i="0" u="none" strike="noStrike" cap="none" normalizeH="0" baseline="0">
                        <a:ln>
                          <a:noFill/>
                        </a:ln>
                        <a:solidFill>
                          <a:schemeClr val="tx1"/>
                        </a:solidFill>
                        <a:effectLst/>
                        <a:latin typeface="Helvetic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NZ" sz="1800" b="1" i="0" u="none" strike="noStrike" cap="none" normalizeH="0" baseline="0">
                          <a:ln>
                            <a:noFill/>
                          </a:ln>
                          <a:solidFill>
                            <a:schemeClr val="tx1"/>
                          </a:solidFill>
                          <a:effectLst/>
                          <a:latin typeface="Courier New" pitchFamily="49" charset="0"/>
                        </a:rPr>
                        <a:t>!=</a:t>
                      </a:r>
                      <a:endParaRPr kumimoji="0" lang="en-US" sz="1800" b="1" i="0" u="none" strike="noStrike" cap="none" normalizeH="0" baseline="0">
                        <a:ln>
                          <a:noFill/>
                        </a:ln>
                        <a:solidFill>
                          <a:schemeClr val="tx1"/>
                        </a:solidFill>
                        <a:effectLst/>
                        <a:latin typeface="Courier New" pitchFamily="49"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NZ" sz="1800" b="1" i="0" u="none" strike="noStrike" cap="none" normalizeH="0" baseline="0" dirty="0">
                          <a:ln>
                            <a:noFill/>
                          </a:ln>
                          <a:solidFill>
                            <a:schemeClr val="tx1"/>
                          </a:solidFill>
                          <a:effectLst/>
                          <a:latin typeface="Courier New" pitchFamily="49" charset="0"/>
                        </a:rPr>
                        <a:t>a != b</a:t>
                      </a:r>
                      <a:endParaRPr kumimoji="0" lang="en-US" sz="1800" b="1" i="0" u="none" strike="noStrike" cap="none" normalizeH="0" baseline="0" dirty="0">
                        <a:ln>
                          <a:noFill/>
                        </a:ln>
                        <a:solidFill>
                          <a:schemeClr val="tx1"/>
                        </a:solidFill>
                        <a:effectLst/>
                        <a:latin typeface="Courier New" pitchFamily="49"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22465731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Logical conditions</a:t>
            </a:r>
          </a:p>
        </p:txBody>
      </p:sp>
      <p:sp>
        <p:nvSpPr>
          <p:cNvPr id="3" name="Content Placeholder 2"/>
          <p:cNvSpPr>
            <a:spLocks noGrp="1"/>
          </p:cNvSpPr>
          <p:nvPr>
            <p:ph idx="1"/>
          </p:nvPr>
        </p:nvSpPr>
        <p:spPr/>
        <p:txBody>
          <a:bodyPr>
            <a:normAutofit/>
          </a:bodyPr>
          <a:lstStyle/>
          <a:p>
            <a:r>
              <a:rPr lang="en-US" dirty="0"/>
              <a:t>You can combine logical conditions using the Boolean operators</a:t>
            </a:r>
          </a:p>
          <a:p>
            <a:r>
              <a:rPr lang="en-US" dirty="0">
                <a:latin typeface="Courier New" panose="02070309020205020404" pitchFamily="49" charset="0"/>
                <a:cs typeface="Courier New" panose="02070309020205020404" pitchFamily="49" charset="0"/>
              </a:rPr>
              <a:t>if a and b:</a:t>
            </a:r>
          </a:p>
          <a:p>
            <a:pPr lvl="1"/>
            <a:r>
              <a:rPr lang="en-US" dirty="0"/>
              <a:t>If the test in </a:t>
            </a:r>
            <a:r>
              <a:rPr lang="en-US" dirty="0">
                <a:latin typeface="Courier New" panose="02070309020205020404" pitchFamily="49" charset="0"/>
                <a:cs typeface="Courier New" panose="02070309020205020404" pitchFamily="49" charset="0"/>
              </a:rPr>
              <a:t>a</a:t>
            </a:r>
            <a:r>
              <a:rPr lang="en-US" dirty="0"/>
              <a:t> and </a:t>
            </a:r>
            <a:r>
              <a:rPr lang="en-US" dirty="0">
                <a:latin typeface="Courier New" panose="02070309020205020404" pitchFamily="49" charset="0"/>
                <a:cs typeface="Courier New" panose="02070309020205020404" pitchFamily="49" charset="0"/>
              </a:rPr>
              <a:t>b</a:t>
            </a:r>
            <a:r>
              <a:rPr lang="en-US" dirty="0"/>
              <a:t> evaluate to true, then the logical condition will be true</a:t>
            </a:r>
          </a:p>
          <a:p>
            <a:pPr lvl="1"/>
            <a:r>
              <a:rPr lang="en-US" dirty="0" err="1"/>
              <a:t>Eg</a:t>
            </a:r>
            <a:r>
              <a:rPr lang="en-US" dirty="0"/>
              <a:t>. </a:t>
            </a:r>
            <a:r>
              <a:rPr lang="en-US" dirty="0">
                <a:latin typeface="Courier New" panose="02070309020205020404" pitchFamily="49" charset="0"/>
                <a:cs typeface="Courier New" panose="02070309020205020404" pitchFamily="49" charset="0"/>
              </a:rPr>
              <a:t>if x &gt; 1 and y &lt; 2</a:t>
            </a:r>
          </a:p>
          <a:p>
            <a:r>
              <a:rPr lang="en-US" dirty="0">
                <a:latin typeface="Courier New" panose="02070309020205020404" pitchFamily="49" charset="0"/>
                <a:cs typeface="Courier New" panose="02070309020205020404" pitchFamily="49" charset="0"/>
              </a:rPr>
              <a:t>if a or b:</a:t>
            </a:r>
            <a:endParaRPr lang="en-US" dirty="0"/>
          </a:p>
          <a:p>
            <a:pPr lvl="1"/>
            <a:r>
              <a:rPr lang="en-US" dirty="0"/>
              <a:t>If either a or b evaluate to true, then the overall logical condition will be true</a:t>
            </a:r>
          </a:p>
          <a:p>
            <a:pPr lvl="1"/>
            <a:r>
              <a:rPr lang="en-US" dirty="0" err="1"/>
              <a:t>Eg</a:t>
            </a:r>
            <a:r>
              <a:rPr lang="en-US" dirty="0"/>
              <a:t>. </a:t>
            </a:r>
            <a:r>
              <a:rPr lang="en-US" dirty="0">
                <a:latin typeface="Courier New" panose="02070309020205020404" pitchFamily="49" charset="0"/>
                <a:cs typeface="Courier New" panose="02070309020205020404" pitchFamily="49" charset="0"/>
              </a:rPr>
              <a:t>if x &gt; 1 or y &lt; 2</a:t>
            </a:r>
          </a:p>
          <a:p>
            <a:pPr lvl="1"/>
            <a:endParaRPr lang="en-US" dirty="0"/>
          </a:p>
          <a:p>
            <a:pPr lvl="1"/>
            <a:endParaRPr lang="en-US" dirty="0"/>
          </a:p>
          <a:p>
            <a:endParaRPr lang="en-US" dirty="0"/>
          </a:p>
        </p:txBody>
      </p:sp>
    </p:spTree>
    <p:extLst>
      <p:ext uri="{BB962C8B-B14F-4D97-AF65-F5344CB8AC3E}">
        <p14:creationId xmlns:p14="http://schemas.microsoft.com/office/powerpoint/2010/main" val="24712207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additive="base">
                                        <p:cTn id="2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 calcmode="lin" valueType="num">
                                      <p:cBhvr additive="base">
                                        <p:cTn id="2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Logical conditions</a:t>
            </a:r>
          </a:p>
        </p:txBody>
      </p:sp>
      <p:sp>
        <p:nvSpPr>
          <p:cNvPr id="3" name="Content Placeholder 2"/>
          <p:cNvSpPr>
            <a:spLocks noGrp="1"/>
          </p:cNvSpPr>
          <p:nvPr>
            <p:ph idx="1"/>
          </p:nvPr>
        </p:nvSpPr>
        <p:spPr/>
        <p:txBody>
          <a:bodyPr/>
          <a:lstStyle/>
          <a:p>
            <a:r>
              <a:rPr lang="en-US" dirty="0">
                <a:latin typeface="Courier New" panose="02070309020205020404" pitchFamily="49" charset="0"/>
                <a:cs typeface="Courier New" panose="02070309020205020404" pitchFamily="49" charset="0"/>
              </a:rPr>
              <a:t>if not(a):</a:t>
            </a:r>
            <a:endParaRPr lang="en-US" dirty="0"/>
          </a:p>
          <a:p>
            <a:pPr lvl="1"/>
            <a:r>
              <a:rPr lang="en-US" dirty="0"/>
              <a:t>Inverts the result of </a:t>
            </a:r>
            <a:r>
              <a:rPr lang="en-US" dirty="0">
                <a:latin typeface="Courier New" panose="02070309020205020404" pitchFamily="49" charset="0"/>
                <a:cs typeface="Courier New" panose="02070309020205020404" pitchFamily="49" charset="0"/>
              </a:rPr>
              <a:t>a</a:t>
            </a:r>
          </a:p>
          <a:p>
            <a:pPr lvl="1"/>
            <a:r>
              <a:rPr lang="en-US" dirty="0" err="1"/>
              <a:t>Eg</a:t>
            </a:r>
            <a:r>
              <a:rPr lang="en-US" dirty="0"/>
              <a:t> </a:t>
            </a:r>
            <a:r>
              <a:rPr lang="en-US" dirty="0">
                <a:latin typeface="Courier New" panose="02070309020205020404" pitchFamily="49" charset="0"/>
                <a:cs typeface="Courier New" panose="02070309020205020404" pitchFamily="49" charset="0"/>
              </a:rPr>
              <a:t>if not(5&gt;6)</a:t>
            </a:r>
          </a:p>
          <a:p>
            <a:pPr lvl="1"/>
            <a:endParaRPr lang="en-US" dirty="0"/>
          </a:p>
          <a:p>
            <a:endParaRPr lang="en-US" dirty="0"/>
          </a:p>
        </p:txBody>
      </p:sp>
    </p:spTree>
    <p:extLst>
      <p:ext uri="{BB962C8B-B14F-4D97-AF65-F5344CB8AC3E}">
        <p14:creationId xmlns:p14="http://schemas.microsoft.com/office/powerpoint/2010/main" val="35313059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IF statement example</a:t>
            </a:r>
          </a:p>
        </p:txBody>
      </p:sp>
      <p:sp>
        <p:nvSpPr>
          <p:cNvPr id="3" name="Content Placeholder 2"/>
          <p:cNvSpPr>
            <a:spLocks noGrp="1"/>
          </p:cNvSpPr>
          <p:nvPr>
            <p:ph idx="1"/>
          </p:nvPr>
        </p:nvSpPr>
        <p:spPr/>
        <p:txBody>
          <a:bodyPr>
            <a:normAutofit/>
          </a:bodyPr>
          <a:lstStyle/>
          <a:p>
            <a:r>
              <a:rPr lang="en-NZ" dirty="0"/>
              <a:t>Write a program that asks the user to enter a number between 1 and 10 (inclusive).  The program will print out "Correct" if the number is in the range and "Incorrect" if the number is outside the range.</a:t>
            </a:r>
          </a:p>
          <a:p>
            <a:r>
              <a:rPr lang="en-US" dirty="0"/>
              <a:t>Example output </a:t>
            </a:r>
            <a:r>
              <a:rPr lang="en-NZ" dirty="0"/>
              <a:t>(bold text is the user’s input)</a:t>
            </a:r>
            <a:r>
              <a:rPr lang="en-US" dirty="0"/>
              <a:t>:</a:t>
            </a:r>
            <a:br>
              <a:rPr lang="en-US" dirty="0"/>
            </a:br>
            <a:r>
              <a:rPr lang="en-US" dirty="0">
                <a:latin typeface="Courier New" panose="02070309020205020404" pitchFamily="49" charset="0"/>
                <a:cs typeface="Courier New" panose="02070309020205020404" pitchFamily="49" charset="0"/>
              </a:rPr>
              <a:t>Please enter a number (1-10): </a:t>
            </a:r>
            <a:r>
              <a:rPr lang="en-US" b="1" dirty="0">
                <a:latin typeface="Courier New" panose="02070309020205020404" pitchFamily="49" charset="0"/>
                <a:cs typeface="Courier New" panose="02070309020205020404" pitchFamily="49" charset="0"/>
              </a:rPr>
              <a:t>34</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Incorrect</a:t>
            </a:r>
          </a:p>
          <a:p>
            <a:r>
              <a:rPr lang="en-US" dirty="0">
                <a:latin typeface="Courier New" panose="02070309020205020404" pitchFamily="49" charset="0"/>
                <a:cs typeface="Courier New" panose="02070309020205020404" pitchFamily="49" charset="0"/>
              </a:rPr>
              <a:t>Please enter a number (1-10): </a:t>
            </a:r>
            <a:r>
              <a:rPr lang="en-US" b="1" dirty="0">
                <a:latin typeface="Courier New" panose="02070309020205020404" pitchFamily="49" charset="0"/>
                <a:cs typeface="Courier New" panose="02070309020205020404" pitchFamily="49" charset="0"/>
              </a:rPr>
              <a:t>6</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Correct</a:t>
            </a:r>
          </a:p>
        </p:txBody>
      </p:sp>
    </p:spTree>
    <p:extLst>
      <p:ext uri="{BB962C8B-B14F-4D97-AF65-F5344CB8AC3E}">
        <p14:creationId xmlns:p14="http://schemas.microsoft.com/office/powerpoint/2010/main" val="867388723"/>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0</TotalTime>
  <Words>709</Words>
  <Application>Microsoft Office PowerPoint</Application>
  <PresentationFormat>On-screen Show (4:3)</PresentationFormat>
  <Paragraphs>127</Paragraphs>
  <Slides>20</Slides>
  <Notes>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20</vt:i4>
      </vt:variant>
    </vt:vector>
  </HeadingPairs>
  <TitlesOfParts>
    <vt:vector size="28" baseType="lpstr">
      <vt:lpstr>Arial</vt:lpstr>
      <vt:lpstr>Calibri</vt:lpstr>
      <vt:lpstr>Courier New</vt:lpstr>
      <vt:lpstr>Helvetica</vt:lpstr>
      <vt:lpstr>Trebuchet MS</vt:lpstr>
      <vt:lpstr>Wingdings</vt:lpstr>
      <vt:lpstr>Wingdings 3</vt:lpstr>
      <vt:lpstr>Facet</vt:lpstr>
      <vt:lpstr>Python 2 – Conditionals and loops</vt:lpstr>
      <vt:lpstr>Today’s lecture</vt:lpstr>
      <vt:lpstr>Recap</vt:lpstr>
      <vt:lpstr>Recap</vt:lpstr>
      <vt:lpstr>IF statement</vt:lpstr>
      <vt:lpstr>Logical conditions</vt:lpstr>
      <vt:lpstr>Logical conditions</vt:lpstr>
      <vt:lpstr>Logical conditions</vt:lpstr>
      <vt:lpstr>IF statement example</vt:lpstr>
      <vt:lpstr>IF statement example</vt:lpstr>
      <vt:lpstr>Exercise</vt:lpstr>
      <vt:lpstr>Exercise</vt:lpstr>
      <vt:lpstr>Loops</vt:lpstr>
      <vt:lpstr>Loops</vt:lpstr>
      <vt:lpstr>Example</vt:lpstr>
      <vt:lpstr>Exercise</vt:lpstr>
      <vt:lpstr>Exercise</vt:lpstr>
      <vt:lpstr>Exercise</vt:lpstr>
      <vt:lpstr>Exercise</vt:lpstr>
      <vt:lpstr>Summary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2016-04-08T05:52:23Z</dcterms:created>
  <dcterms:modified xsi:type="dcterms:W3CDTF">2016-04-08T05:52:26Z</dcterms:modified>
</cp:coreProperties>
</file>