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8" r:id="rId1"/>
  </p:sldMasterIdLst>
  <p:notesMasterIdLst>
    <p:notesMasterId r:id="rId28"/>
  </p:notes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2" r:id="rId15"/>
    <p:sldId id="271" r:id="rId16"/>
    <p:sldId id="273" r:id="rId17"/>
    <p:sldId id="274" r:id="rId18"/>
    <p:sldId id="267" r:id="rId19"/>
    <p:sldId id="276" r:id="rId20"/>
    <p:sldId id="275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77193" autoAdjust="0"/>
  </p:normalViewPr>
  <p:slideViewPr>
    <p:cSldViewPr snapToGrid="0" snapToObjects="1">
      <p:cViewPr varScale="1">
        <p:scale>
          <a:sx n="69" d="100"/>
          <a:sy n="69" d="100"/>
        </p:scale>
        <p:origin x="13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9924D4-1627-4321-B355-5AD7E8692B26}" type="datetimeFigureOut">
              <a:rPr lang="en-US" smtClean="0"/>
              <a:t>08-Apr-16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09A58-24B0-45EE-ACFE-1E6AAAF78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874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09A58-24B0-45EE-ACFE-1E6AAAF781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5859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09A58-24B0-45EE-ACFE-1E6AAAF7810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224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09A58-24B0-45EE-ACFE-1E6AAAF781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999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09A58-24B0-45EE-ACFE-1E6AAAF781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189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09A58-24B0-45EE-ACFE-1E6AAAF781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7641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09A58-24B0-45EE-ACFE-1E6AAAF781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2186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09A58-24B0-45EE-ACFE-1E6AAAF781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64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09A58-24B0-45EE-ACFE-1E6AAAF7810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113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09A58-24B0-45EE-ACFE-1E6AAAF7810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105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09A58-24B0-45EE-ACFE-1E6AAAF7810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007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052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291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4609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639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923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431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742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73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2" y="1430866"/>
            <a:ext cx="7260569" cy="4793057"/>
          </a:xfrm>
        </p:spPr>
        <p:txBody>
          <a:bodyPr/>
          <a:lstStyle>
            <a:lvl1pPr>
              <a:spcBef>
                <a:spcPts val="200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40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40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40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40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335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55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08-Apr-16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259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69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184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08-Apr-16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230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45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7721645" y="1"/>
            <a:ext cx="1439693" cy="6866466"/>
          </a:xfrm>
          <a:custGeom>
            <a:avLst/>
            <a:gdLst/>
            <a:ahLst/>
            <a:cxnLst/>
            <a:rect l="l" t="t" r="r" b="b"/>
            <a:pathLst>
              <a:path w="2269442" h="6866466">
                <a:moveTo>
                  <a:pt x="2023534" y="0"/>
                </a:moveTo>
                <a:lnTo>
                  <a:pt x="0" y="6858000"/>
                </a:lnTo>
                <a:lnTo>
                  <a:pt x="2269067" y="6866466"/>
                </a:lnTo>
                <a:cubicBezTo>
                  <a:pt x="2271889" y="4580466"/>
                  <a:pt x="2257778" y="2294466"/>
                  <a:pt x="2260600" y="8466"/>
                </a:cubicBezTo>
                <a:lnTo>
                  <a:pt x="2023534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7917436" y="-8467"/>
            <a:ext cx="1235869" cy="6866467"/>
          </a:xfrm>
          <a:custGeom>
            <a:avLst/>
            <a:gdLst/>
            <a:ahLst/>
            <a:cxnLst/>
            <a:rect l="l" t="t" r="r" b="b"/>
            <a:pathLst>
              <a:path w="1948147" h="6866467">
                <a:moveTo>
                  <a:pt x="0" y="0"/>
                </a:moveTo>
                <a:lnTo>
                  <a:pt x="1202267" y="6866467"/>
                </a:lnTo>
                <a:lnTo>
                  <a:pt x="1947333" y="6866467"/>
                </a:lnTo>
                <a:cubicBezTo>
                  <a:pt x="1944511" y="4577645"/>
                  <a:pt x="1950155" y="2288822"/>
                  <a:pt x="1947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11"/>
          <p:cNvSpPr/>
          <p:nvPr/>
        </p:nvSpPr>
        <p:spPr>
          <a:xfrm>
            <a:off x="7556901" y="3920066"/>
            <a:ext cx="1594560" cy="2937933"/>
          </a:xfrm>
          <a:custGeom>
            <a:avLst/>
            <a:gdLst/>
            <a:ahLst/>
            <a:cxnLst/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>
            <a:off x="7793904" y="-8467"/>
            <a:ext cx="1359401" cy="6866467"/>
          </a:xfrm>
          <a:custGeom>
            <a:avLst/>
            <a:gdLst/>
            <a:ahLst/>
            <a:cxnLst/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Freeform 13"/>
          <p:cNvSpPr/>
          <p:nvPr/>
        </p:nvSpPr>
        <p:spPr>
          <a:xfrm>
            <a:off x="8609304" y="-8467"/>
            <a:ext cx="544002" cy="6866467"/>
          </a:xfrm>
          <a:custGeom>
            <a:avLst/>
            <a:gdLst/>
            <a:ahLst/>
            <a:cxnLst/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8460313" y="4893733"/>
            <a:ext cx="694069" cy="1964267"/>
          </a:xfrm>
          <a:custGeom>
            <a:avLst/>
            <a:gdLst/>
            <a:ahLst/>
            <a:cxnLst/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296333" y="338667"/>
            <a:ext cx="7260568" cy="1092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296332" y="1540933"/>
            <a:ext cx="7260569" cy="45889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6213745" y="6223925"/>
            <a:ext cx="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296332" y="6223925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7044263" y="6223924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654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45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Python – Input, output and variables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/>
              <a:t>Lecture 22 – COMPSCI111/111G SS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263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“Hello world”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the Python interpreter: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3862" y="2109787"/>
            <a:ext cx="6333179" cy="3855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824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writing a program, it is helpful to leave comments in the code</a:t>
            </a:r>
          </a:p>
          <a:p>
            <a:r>
              <a:rPr lang="en-US" dirty="0"/>
              <a:t>You can write a comment in Python by typing a ‘#’ in front of the line</a:t>
            </a:r>
          </a:p>
          <a:p>
            <a:r>
              <a:rPr lang="en-US" dirty="0"/>
              <a:t>The compiler will ignore all text after the ‘#’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333" y="4162062"/>
            <a:ext cx="8523298" cy="241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795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Strings:</a:t>
            </a:r>
          </a:p>
          <a:p>
            <a:pPr lvl="1"/>
            <a:r>
              <a:rPr lang="en-NZ" dirty="0"/>
              <a:t>Sequence of characters</a:t>
            </a:r>
          </a:p>
          <a:p>
            <a:pPr lvl="1"/>
            <a:r>
              <a:rPr lang="en-NZ" dirty="0"/>
              <a:t>Plain text (ASCII or Unicode)</a:t>
            </a:r>
          </a:p>
          <a:p>
            <a:pPr lvl="1"/>
            <a:r>
              <a:rPr lang="en-NZ" dirty="0"/>
              <a:t>Enclosed in quote marks</a:t>
            </a:r>
          </a:p>
          <a:p>
            <a:pPr lvl="1"/>
            <a:r>
              <a:rPr lang="en-NZ" dirty="0" err="1"/>
              <a:t>Eg</a:t>
            </a:r>
            <a:r>
              <a:rPr lang="en-NZ" dirty="0"/>
              <a:t>: "Hello", "Goodbye"</a:t>
            </a:r>
            <a:endParaRPr lang="en-US" dirty="0"/>
          </a:p>
          <a:p>
            <a:r>
              <a:rPr lang="en-US" dirty="0"/>
              <a:t>Integers:</a:t>
            </a:r>
          </a:p>
          <a:p>
            <a:pPr lvl="1"/>
            <a:r>
              <a:rPr lang="en-US" dirty="0"/>
              <a:t>Whole numbers (</a:t>
            </a:r>
            <a:r>
              <a:rPr lang="en-US" dirty="0" err="1"/>
              <a:t>ie</a:t>
            </a:r>
            <a:r>
              <a:rPr lang="en-US" dirty="0"/>
              <a:t>. without a decimal point)</a:t>
            </a:r>
          </a:p>
          <a:p>
            <a:pPr lvl="1"/>
            <a:r>
              <a:rPr lang="en-US" dirty="0" err="1"/>
              <a:t>Eg</a:t>
            </a:r>
            <a:r>
              <a:rPr lang="en-US" dirty="0"/>
              <a:t>. -100, 0, 45</a:t>
            </a:r>
          </a:p>
          <a:p>
            <a:r>
              <a:rPr lang="en-US" dirty="0"/>
              <a:t>Floating point numbers:</a:t>
            </a:r>
          </a:p>
          <a:p>
            <a:pPr lvl="1"/>
            <a:r>
              <a:rPr lang="en-US" dirty="0"/>
              <a:t>Numbers with a decimal point</a:t>
            </a:r>
          </a:p>
          <a:p>
            <a:pPr lvl="1"/>
            <a:r>
              <a:rPr lang="en-US" dirty="0" err="1"/>
              <a:t>Eg</a:t>
            </a:r>
            <a:r>
              <a:rPr lang="en-US" dirty="0"/>
              <a:t>. 5.2, -1.002, 0.0</a:t>
            </a:r>
          </a:p>
        </p:txBody>
      </p:sp>
    </p:spTree>
    <p:extLst>
      <p:ext uri="{BB962C8B-B14F-4D97-AF65-F5344CB8AC3E}">
        <p14:creationId xmlns:p14="http://schemas.microsoft.com/office/powerpoint/2010/main" val="417656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‘container’ in the computer’s memory in which you can store data</a:t>
            </a:r>
          </a:p>
          <a:p>
            <a:r>
              <a:rPr lang="en-US" dirty="0"/>
              <a:t>A variable’s value can change when the program runs</a:t>
            </a:r>
          </a:p>
          <a:p>
            <a:r>
              <a:rPr lang="en-US" dirty="0"/>
              <a:t>Python variables are loosely-typed; they can hold any data type</a:t>
            </a:r>
          </a:p>
        </p:txBody>
      </p:sp>
    </p:spTree>
    <p:extLst>
      <p:ext uri="{BB962C8B-B14F-4D97-AF65-F5344CB8AC3E}">
        <p14:creationId xmlns:p14="http://schemas.microsoft.com/office/powerpoint/2010/main" val="4194159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Rules to follow when naming your variables:</a:t>
            </a:r>
          </a:p>
          <a:p>
            <a:pPr lvl="1"/>
            <a:r>
              <a:rPr lang="en-US" dirty="0"/>
              <a:t>Names should reflect what is stored in the variable</a:t>
            </a:r>
          </a:p>
          <a:p>
            <a:pPr lvl="1"/>
            <a:r>
              <a:rPr lang="en-US" dirty="0"/>
              <a:t>Can begin with a letter or underscore (</a:t>
            </a:r>
            <a:r>
              <a:rPr lang="en-US" dirty="0" err="1"/>
              <a:t>eg</a:t>
            </a:r>
            <a:r>
              <a:rPr lang="en-US" dirty="0"/>
              <a:t>. ‘_’)</a:t>
            </a:r>
          </a:p>
          <a:p>
            <a:pPr lvl="1"/>
            <a:r>
              <a:rPr lang="en-US" dirty="0"/>
              <a:t>Variable names can include numbers</a:t>
            </a:r>
          </a:p>
          <a:p>
            <a:pPr lvl="1"/>
            <a:r>
              <a:rPr lang="en-US" dirty="0"/>
              <a:t>Generally, all words are lowercase and words are separated using an underscore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409" y="3675516"/>
            <a:ext cx="3971925" cy="3019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1656" y="3675515"/>
            <a:ext cx="3971925" cy="301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026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Assigning a value to a variable: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335" y="2067379"/>
            <a:ext cx="7209911" cy="2664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9533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Changing the value in a variable: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279" y="2046061"/>
            <a:ext cx="7643368" cy="3295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8584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operations</a:t>
            </a:r>
          </a:p>
        </p:txBody>
      </p:sp>
      <p:graphicFrame>
        <p:nvGraphicFramePr>
          <p:cNvPr id="4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637881"/>
              </p:ext>
            </p:extLst>
          </p:nvPr>
        </p:nvGraphicFramePr>
        <p:xfrm>
          <a:off x="1451431" y="1816100"/>
          <a:ext cx="6105470" cy="3998913"/>
        </p:xfrm>
        <a:graphic>
          <a:graphicData uri="http://schemas.openxmlformats.org/drawingml/2006/table">
            <a:tbl>
              <a:tblPr/>
              <a:tblGrid>
                <a:gridCol w="1814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2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Symbol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Example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Exponent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**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 ** 3 = 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Multiply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*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 * 2 =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Divide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/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10 / 3 = 3.333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Divide (integer)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//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10 / 3 =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Remainder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%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10 % 3 =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+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8 + 9 = 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Subtract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-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9 - 7 =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21339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115172"/>
              </p:ext>
            </p:extLst>
          </p:nvPr>
        </p:nvGraphicFramePr>
        <p:xfrm>
          <a:off x="381000" y="2111134"/>
          <a:ext cx="7543800" cy="36705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3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367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Code</a:t>
                      </a:r>
                      <a:endParaRPr lang="en-US" sz="20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Output</a:t>
                      </a:r>
                      <a:endParaRPr 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2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7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50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Print()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to display information on the screen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01887" y="2971800"/>
            <a:ext cx="1905000" cy="3143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5300" y="2963333"/>
            <a:ext cx="3458988" cy="32279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3950" y="3566824"/>
            <a:ext cx="1933576" cy="5715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58975" y="3557299"/>
            <a:ext cx="2790825" cy="5905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8626" y="4317067"/>
            <a:ext cx="3924299" cy="43366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24388" y="4371974"/>
            <a:ext cx="3060000" cy="31623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8626" y="5088706"/>
            <a:ext cx="3924000" cy="45525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44767" y="5154409"/>
            <a:ext cx="321924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197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Print()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Concatenation: this involves joining two or more strings together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Repetition: lets you print a string multiple times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429" y="2269626"/>
            <a:ext cx="7039428" cy="18115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429" y="4789264"/>
            <a:ext cx="7033606" cy="180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57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Today’s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Python?</a:t>
            </a:r>
          </a:p>
          <a:p>
            <a:r>
              <a:rPr lang="en-US" dirty="0"/>
              <a:t>Displaying text on screen using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</a:p>
          <a:p>
            <a:r>
              <a:rPr lang="en-US" dirty="0"/>
              <a:t>Variables</a:t>
            </a:r>
          </a:p>
          <a:p>
            <a:r>
              <a:rPr lang="en-US" dirty="0"/>
              <a:t>Numbers and basic arithmetic</a:t>
            </a:r>
          </a:p>
          <a:p>
            <a:r>
              <a:rPr lang="en-US" dirty="0"/>
              <a:t>Getting input from keyboard using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input()</a:t>
            </a:r>
          </a:p>
        </p:txBody>
      </p:sp>
    </p:spTree>
    <p:extLst>
      <p:ext uri="{BB962C8B-B14F-4D97-AF65-F5344CB8AC3E}">
        <p14:creationId xmlns:p14="http://schemas.microsoft.com/office/powerpoint/2010/main" val="5305064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output for the following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  <a:r>
              <a:rPr lang="en-US" dirty="0"/>
              <a:t> statements: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44" y="2422314"/>
            <a:ext cx="8331752" cy="380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0924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7326" y="1333185"/>
            <a:ext cx="6740731" cy="5405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2741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input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Primary source of input for our programs will be the keyboard</a:t>
            </a:r>
          </a:p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input()</a:t>
            </a:r>
            <a:r>
              <a:rPr lang="en-US" dirty="0"/>
              <a:t> function:</a:t>
            </a:r>
          </a:p>
          <a:p>
            <a:pPr lvl="1"/>
            <a:r>
              <a:rPr lang="en-US" dirty="0"/>
              <a:t>Prints a prompt for the user to read</a:t>
            </a:r>
          </a:p>
          <a:p>
            <a:pPr lvl="1"/>
            <a:r>
              <a:rPr lang="en-US" dirty="0"/>
              <a:t>Captures the user’s keystrokes</a:t>
            </a:r>
          </a:p>
          <a:p>
            <a:pPr lvl="1"/>
            <a:r>
              <a:rPr lang="en-US" dirty="0"/>
              <a:t>When the user presses ‘Enter’, stores the string in a variable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01" t="1634" r="554" b="1634"/>
          <a:stretch/>
        </p:blipFill>
        <p:spPr>
          <a:xfrm>
            <a:off x="2735581" y="3997959"/>
            <a:ext cx="5435962" cy="2667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56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input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convert the string value returned by input() to an integer or floating point value</a:t>
            </a:r>
          </a:p>
          <a:p>
            <a:pPr lvl="1"/>
            <a:r>
              <a:rPr lang="en-US" dirty="0"/>
              <a:t>You need to do this when you want the actual numerical value the user is entering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age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(input(“Enter your age: “))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height = float(input(“Enter your 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height: “))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height = height + 1.5</a:t>
            </a:r>
          </a:p>
        </p:txBody>
      </p:sp>
    </p:spTree>
    <p:extLst>
      <p:ext uri="{BB962C8B-B14F-4D97-AF65-F5344CB8AC3E}">
        <p14:creationId xmlns:p14="http://schemas.microsoft.com/office/powerpoint/2010/main" val="805835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Python program that converts feet to </a:t>
            </a:r>
            <a:r>
              <a:rPr lang="en-US" dirty="0" err="1"/>
              <a:t>metres</a:t>
            </a:r>
            <a:r>
              <a:rPr lang="en-US" dirty="0"/>
              <a:t>. The conversion formula is:</a:t>
            </a:r>
          </a:p>
          <a:p>
            <a:pPr marL="0" indent="0" algn="ctr">
              <a:buNone/>
            </a:pPr>
            <a:r>
              <a:rPr lang="en-US" dirty="0"/>
              <a:t>1 foot = 0.3048 meters</a:t>
            </a:r>
          </a:p>
          <a:p>
            <a:r>
              <a:rPr lang="en-US" dirty="0"/>
              <a:t>Your program’s output should look like this: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Enter feet: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34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34 feet is equal to 10.3632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metres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You will need to use:</a:t>
            </a:r>
          </a:p>
          <a:p>
            <a:pPr lvl="1"/>
            <a:r>
              <a:rPr lang="en-US" dirty="0"/>
              <a:t>Variables</a:t>
            </a:r>
          </a:p>
          <a:p>
            <a:pPr lvl="1"/>
            <a:r>
              <a:rPr lang="en-US" dirty="0"/>
              <a:t>Arithmetic operator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input()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</a:p>
        </p:txBody>
      </p:sp>
    </p:spTree>
    <p:extLst>
      <p:ext uri="{BB962C8B-B14F-4D97-AF65-F5344CB8AC3E}">
        <p14:creationId xmlns:p14="http://schemas.microsoft.com/office/powerpoint/2010/main" val="18570009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2" y="1430866"/>
            <a:ext cx="7454297" cy="4793057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feet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(input(“Enter feet: “))</a:t>
            </a:r>
          </a:p>
          <a:p>
            <a:pPr marL="0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feet_to_metres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0.3048</a:t>
            </a:r>
          </a:p>
          <a:p>
            <a:pPr marL="0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metres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feet *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feet_to_metres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print(feet, “feet is equal to”, </a:t>
            </a:r>
            <a:r>
              <a:rPr lang="en-NZ" b="1" dirty="0">
                <a:latin typeface="Courier New" panose="02070309020205020404" pitchFamily="49" charset="0"/>
                <a:cs typeface="Courier New" panose="02070309020205020404" pitchFamily="49" charset="0"/>
              </a:rPr>
              <a:t>metres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“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metres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.”)</a:t>
            </a:r>
          </a:p>
        </p:txBody>
      </p:sp>
    </p:spTree>
    <p:extLst>
      <p:ext uri="{BB962C8B-B14F-4D97-AF65-F5344CB8AC3E}">
        <p14:creationId xmlns:p14="http://schemas.microsoft.com/office/powerpoint/2010/main" val="1808810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programs consist of statements that are translated by an interpreter or compiler into instructions that the CPU can execute</a:t>
            </a:r>
          </a:p>
          <a:p>
            <a:r>
              <a:rPr lang="en-US" dirty="0"/>
              <a:t>We’ve discussed the Python programming language and its features: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</a:p>
          <a:p>
            <a:pPr lvl="1"/>
            <a:r>
              <a:rPr lang="en-US" dirty="0"/>
              <a:t>Data types: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</a:p>
          <a:p>
            <a:pPr lvl="1"/>
            <a:r>
              <a:rPr lang="en-US" dirty="0"/>
              <a:t>Arithmetic operators</a:t>
            </a:r>
          </a:p>
          <a:p>
            <a:pPr lvl="1"/>
            <a:r>
              <a:rPr lang="en-US" dirty="0"/>
              <a:t>Variables and variable naming convention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input()</a:t>
            </a:r>
            <a:r>
              <a:rPr lang="en-US" dirty="0"/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float()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905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What is a programming language?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A formal language that specifies how to perform a computational task</a:t>
            </a:r>
          </a:p>
          <a:p>
            <a:r>
              <a:rPr lang="en-NZ" dirty="0"/>
              <a:t>Many programming languages exist:</a:t>
            </a:r>
          </a:p>
          <a:p>
            <a:pPr lvl="1"/>
            <a:r>
              <a:rPr lang="en-NZ" dirty="0"/>
              <a:t>Visual Basic</a:t>
            </a:r>
          </a:p>
          <a:p>
            <a:pPr lvl="1"/>
            <a:r>
              <a:rPr lang="en-NZ" dirty="0"/>
              <a:t>C and C++</a:t>
            </a:r>
          </a:p>
          <a:p>
            <a:pPr lvl="1"/>
            <a:r>
              <a:rPr lang="en-NZ" dirty="0"/>
              <a:t>C#</a:t>
            </a:r>
          </a:p>
          <a:p>
            <a:pPr lvl="1"/>
            <a:r>
              <a:rPr lang="en-NZ" dirty="0"/>
              <a:t>Java</a:t>
            </a:r>
          </a:p>
          <a:p>
            <a:pPr lvl="1"/>
            <a:r>
              <a:rPr lang="en-NZ" dirty="0"/>
              <a:t>Python</a:t>
            </a:r>
          </a:p>
          <a:p>
            <a:r>
              <a:rPr lang="en-NZ" dirty="0"/>
              <a:t>Python was created in 1989 by Guido Van Rossum in The Netherlands</a:t>
            </a:r>
          </a:p>
          <a:p>
            <a:endParaRPr lang="en-N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62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program consists of a series of commands called </a:t>
            </a:r>
            <a:r>
              <a:rPr lang="en-US" b="1" dirty="0"/>
              <a:t>statements</a:t>
            </a:r>
            <a:endParaRPr lang="en-US" dirty="0"/>
          </a:p>
          <a:p>
            <a:r>
              <a:rPr lang="en-US" dirty="0"/>
              <a:t>They are generally executed (</a:t>
            </a:r>
            <a:r>
              <a:rPr lang="en-US" dirty="0" err="1"/>
              <a:t>ie</a:t>
            </a:r>
            <a:r>
              <a:rPr lang="en-US" dirty="0"/>
              <a:t>. run) in the order they appear</a:t>
            </a:r>
          </a:p>
          <a:p>
            <a:r>
              <a:rPr lang="en-US" dirty="0"/>
              <a:t>The statements must be written correctly otherwise you will get a syntax error</a:t>
            </a:r>
          </a:p>
          <a:p>
            <a:r>
              <a:rPr lang="en-US" dirty="0"/>
              <a:t>Python programs are saved in files with the ‘.</a:t>
            </a:r>
            <a:r>
              <a:rPr lang="en-US" dirty="0" err="1"/>
              <a:t>py</a:t>
            </a:r>
            <a:r>
              <a:rPr lang="en-US" dirty="0"/>
              <a:t>’ extension</a:t>
            </a:r>
          </a:p>
        </p:txBody>
      </p:sp>
    </p:spTree>
    <p:extLst>
      <p:ext uri="{BB962C8B-B14F-4D97-AF65-F5344CB8AC3E}">
        <p14:creationId xmlns:p14="http://schemas.microsoft.com/office/powerpoint/2010/main" val="2729764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Translating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statements in our programs are translated into simpler instructions that the CPU can execute</a:t>
            </a:r>
          </a:p>
          <a:p>
            <a:r>
              <a:rPr lang="en-US" dirty="0"/>
              <a:t>Two ways of doing this:</a:t>
            </a:r>
          </a:p>
          <a:p>
            <a:pPr lvl="1"/>
            <a:r>
              <a:rPr lang="en-US" dirty="0"/>
              <a:t>Compiler: translates the entire program file at once</a:t>
            </a:r>
          </a:p>
          <a:p>
            <a:pPr lvl="1"/>
            <a:r>
              <a:rPr lang="en-US" dirty="0"/>
              <a:t>Interpreter: repeatedly translates one line and runs it</a:t>
            </a:r>
          </a:p>
          <a:p>
            <a:r>
              <a:rPr lang="en-US" dirty="0"/>
              <a:t>Python is an interpretative programming language</a:t>
            </a:r>
          </a:p>
          <a:p>
            <a:pPr lvl="1"/>
            <a:r>
              <a:rPr lang="en-US" dirty="0"/>
              <a:t>There are also compilers available for Python</a:t>
            </a:r>
          </a:p>
        </p:txBody>
      </p:sp>
    </p:spTree>
    <p:extLst>
      <p:ext uri="{BB962C8B-B14F-4D97-AF65-F5344CB8AC3E}">
        <p14:creationId xmlns:p14="http://schemas.microsoft.com/office/powerpoint/2010/main" val="3774123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IDLE Integrated Development Environment (IDE)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IDE is used by programmers to:</a:t>
            </a:r>
          </a:p>
          <a:p>
            <a:pPr lvl="1"/>
            <a:r>
              <a:rPr lang="en-US" dirty="0"/>
              <a:t>Write code</a:t>
            </a:r>
          </a:p>
          <a:p>
            <a:pPr lvl="1"/>
            <a:r>
              <a:rPr lang="en-US" dirty="0"/>
              <a:t>Check for errors </a:t>
            </a:r>
          </a:p>
          <a:p>
            <a:pPr lvl="1"/>
            <a:r>
              <a:rPr lang="en-US" dirty="0"/>
              <a:t>Translate code and run the program</a:t>
            </a:r>
          </a:p>
          <a:p>
            <a:r>
              <a:rPr lang="en-US" dirty="0"/>
              <a:t>We use the IDLE IDE; a popular IDE for Python</a:t>
            </a:r>
          </a:p>
          <a:p>
            <a:r>
              <a:rPr lang="en-US" dirty="0"/>
              <a:t>IDLE has a shell for the Python interpreter</a:t>
            </a:r>
          </a:p>
          <a:p>
            <a:r>
              <a:rPr lang="en-US" dirty="0"/>
              <a:t>You can also create a new file that can be compiled when you’ve finished writing a program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474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IDLE 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interpreter allows you to type statements, translate them and see them run instantly</a:t>
            </a:r>
          </a:p>
          <a:p>
            <a:r>
              <a:rPr lang="en-US" dirty="0"/>
              <a:t>Very helpful for experimentation and learning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788" y="3102814"/>
            <a:ext cx="4196220" cy="3398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54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IDLE 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new program by clicking on File </a:t>
            </a:r>
            <a:r>
              <a:rPr lang="en-US" dirty="0">
                <a:sym typeface="Wingdings" panose="05000000000000000000" pitchFamily="2" charset="2"/>
              </a:rPr>
              <a:t> New File</a:t>
            </a:r>
          </a:p>
          <a:p>
            <a:r>
              <a:rPr lang="en-US" dirty="0">
                <a:sym typeface="Wingdings" panose="05000000000000000000" pitchFamily="2" charset="2"/>
              </a:rPr>
              <a:t>Type your statements in the file, then click on Run  Run Module…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2915" y="3344106"/>
            <a:ext cx="5986788" cy="333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415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“Hello world”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Traditional first program is displaying “Hello World” on screen</a:t>
            </a:r>
          </a:p>
          <a:p>
            <a:r>
              <a:rPr lang="en-US" dirty="0"/>
              <a:t>To display text on screen you use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  <a:r>
              <a:rPr lang="en-US" dirty="0"/>
              <a:t> function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5" y="3428999"/>
            <a:ext cx="8401050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02339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880</Words>
  <Application>Microsoft Office PowerPoint</Application>
  <PresentationFormat>On-screen Show (4:3)</PresentationFormat>
  <Paragraphs>163</Paragraphs>
  <Slides>26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Courier New</vt:lpstr>
      <vt:lpstr>Helvetica</vt:lpstr>
      <vt:lpstr>Trebuchet MS</vt:lpstr>
      <vt:lpstr>Wingdings</vt:lpstr>
      <vt:lpstr>Wingdings 3</vt:lpstr>
      <vt:lpstr>Facet</vt:lpstr>
      <vt:lpstr>Python – Input, output and variables</vt:lpstr>
      <vt:lpstr>Today’s lecture</vt:lpstr>
      <vt:lpstr>What is a programming language?</vt:lpstr>
      <vt:lpstr>Statements</vt:lpstr>
      <vt:lpstr>Translating code</vt:lpstr>
      <vt:lpstr>IDLE Integrated Development Environment (IDE)</vt:lpstr>
      <vt:lpstr>IDLE IDE</vt:lpstr>
      <vt:lpstr>IDLE IDE</vt:lpstr>
      <vt:lpstr>“Hello world”</vt:lpstr>
      <vt:lpstr>“Hello world”</vt:lpstr>
      <vt:lpstr>Comments</vt:lpstr>
      <vt:lpstr>Data types</vt:lpstr>
      <vt:lpstr>Variables</vt:lpstr>
      <vt:lpstr>Variables</vt:lpstr>
      <vt:lpstr>Variables</vt:lpstr>
      <vt:lpstr>Variables</vt:lpstr>
      <vt:lpstr>Arithmetic operations</vt:lpstr>
      <vt:lpstr>Print() function</vt:lpstr>
      <vt:lpstr>Print() function</vt:lpstr>
      <vt:lpstr>Exercise</vt:lpstr>
      <vt:lpstr>Exercises</vt:lpstr>
      <vt:lpstr>Getting input</vt:lpstr>
      <vt:lpstr>Getting input</vt:lpstr>
      <vt:lpstr>Exercise</vt:lpstr>
      <vt:lpstr>Exercise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2016-04-08T05:52:05Z</dcterms:created>
  <dcterms:modified xsi:type="dcterms:W3CDTF">2016-04-08T05:52:09Z</dcterms:modified>
</cp:coreProperties>
</file>