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8" r:id="rId1"/>
  </p:sldMasterIdLst>
  <p:notesMasterIdLst>
    <p:notesMasterId r:id="rId25"/>
  </p:notesMasterIdLst>
  <p:sldIdLst>
    <p:sldId id="257" r:id="rId2"/>
    <p:sldId id="258" r:id="rId3"/>
    <p:sldId id="260" r:id="rId4"/>
    <p:sldId id="261" r:id="rId5"/>
    <p:sldId id="263" r:id="rId6"/>
    <p:sldId id="262" r:id="rId7"/>
    <p:sldId id="264" r:id="rId8"/>
    <p:sldId id="259" r:id="rId9"/>
    <p:sldId id="265" r:id="rId10"/>
    <p:sldId id="268" r:id="rId11"/>
    <p:sldId id="267" r:id="rId12"/>
    <p:sldId id="269" r:id="rId13"/>
    <p:sldId id="271" r:id="rId14"/>
    <p:sldId id="270" r:id="rId15"/>
    <p:sldId id="272" r:id="rId16"/>
    <p:sldId id="273" r:id="rId17"/>
    <p:sldId id="274" r:id="rId18"/>
    <p:sldId id="275" r:id="rId19"/>
    <p:sldId id="276" r:id="rId20"/>
    <p:sldId id="277" r:id="rId21"/>
    <p:sldId id="279" r:id="rId22"/>
    <p:sldId id="278" r:id="rId23"/>
    <p:sldId id="28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48"/>
    <p:restoredTop sz="79532" autoAdjust="0"/>
  </p:normalViewPr>
  <p:slideViewPr>
    <p:cSldViewPr snapToGrid="0" snapToObjects="1">
      <p:cViewPr varScale="1">
        <p:scale>
          <a:sx n="54" d="100"/>
          <a:sy n="54" d="100"/>
        </p:scale>
        <p:origin x="159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9DBEA-0424-4D60-8B3E-F047797BC622}" type="datetimeFigureOut">
              <a:rPr lang="en-NZ" smtClean="0"/>
              <a:t>8/04/2016</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3F731-5FFA-4761-9B61-BA5E9518DE6E}" type="slidenum">
              <a:rPr lang="en-NZ" smtClean="0"/>
              <a:t>‹#›</a:t>
            </a:fld>
            <a:endParaRPr lang="en-NZ"/>
          </a:p>
        </p:txBody>
      </p:sp>
    </p:spTree>
    <p:extLst>
      <p:ext uri="{BB962C8B-B14F-4D97-AF65-F5344CB8AC3E}">
        <p14:creationId xmlns:p14="http://schemas.microsoft.com/office/powerpoint/2010/main" val="1981824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13F3F731-5FFA-4761-9B61-BA5E9518DE6E}" type="slidenum">
              <a:rPr lang="en-NZ" smtClean="0"/>
              <a:t>3</a:t>
            </a:fld>
            <a:endParaRPr lang="en-NZ"/>
          </a:p>
        </p:txBody>
      </p:sp>
    </p:spTree>
    <p:extLst>
      <p:ext uri="{BB962C8B-B14F-4D97-AF65-F5344CB8AC3E}">
        <p14:creationId xmlns:p14="http://schemas.microsoft.com/office/powerpoint/2010/main" val="2023112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F3F731-5FFA-4761-9B61-BA5E9518DE6E}" type="slidenum">
              <a:rPr lang="en-NZ" smtClean="0"/>
              <a:t>16</a:t>
            </a:fld>
            <a:endParaRPr lang="en-NZ"/>
          </a:p>
        </p:txBody>
      </p:sp>
    </p:spTree>
    <p:extLst>
      <p:ext uri="{BB962C8B-B14F-4D97-AF65-F5344CB8AC3E}">
        <p14:creationId xmlns:p14="http://schemas.microsoft.com/office/powerpoint/2010/main" val="1092100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F3F731-5FFA-4761-9B61-BA5E9518DE6E}" type="slidenum">
              <a:rPr lang="en-NZ" smtClean="0"/>
              <a:t>17</a:t>
            </a:fld>
            <a:endParaRPr lang="en-NZ"/>
          </a:p>
        </p:txBody>
      </p:sp>
    </p:spTree>
    <p:extLst>
      <p:ext uri="{BB962C8B-B14F-4D97-AF65-F5344CB8AC3E}">
        <p14:creationId xmlns:p14="http://schemas.microsoft.com/office/powerpoint/2010/main" val="840630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F3F731-5FFA-4761-9B61-BA5E9518DE6E}" type="slidenum">
              <a:rPr lang="en-NZ" smtClean="0"/>
              <a:t>18</a:t>
            </a:fld>
            <a:endParaRPr lang="en-NZ"/>
          </a:p>
        </p:txBody>
      </p:sp>
    </p:spTree>
    <p:extLst>
      <p:ext uri="{BB962C8B-B14F-4D97-AF65-F5344CB8AC3E}">
        <p14:creationId xmlns:p14="http://schemas.microsoft.com/office/powerpoint/2010/main" val="2599869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3F731-5FFA-4761-9B61-BA5E9518DE6E}" type="slidenum">
              <a:rPr lang="en-NZ" smtClean="0"/>
              <a:t>19</a:t>
            </a:fld>
            <a:endParaRPr lang="en-NZ"/>
          </a:p>
        </p:txBody>
      </p:sp>
    </p:spTree>
    <p:extLst>
      <p:ext uri="{BB962C8B-B14F-4D97-AF65-F5344CB8AC3E}">
        <p14:creationId xmlns:p14="http://schemas.microsoft.com/office/powerpoint/2010/main" val="2539864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F3F731-5FFA-4761-9B61-BA5E9518DE6E}" type="slidenum">
              <a:rPr lang="en-NZ" smtClean="0"/>
              <a:t>20</a:t>
            </a:fld>
            <a:endParaRPr lang="en-NZ"/>
          </a:p>
        </p:txBody>
      </p:sp>
    </p:spTree>
    <p:extLst>
      <p:ext uri="{BB962C8B-B14F-4D97-AF65-F5344CB8AC3E}">
        <p14:creationId xmlns:p14="http://schemas.microsoft.com/office/powerpoint/2010/main" val="3951642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3F3F731-5FFA-4761-9B61-BA5E9518DE6E}" type="slidenum">
              <a:rPr lang="en-NZ" smtClean="0"/>
              <a:t>22</a:t>
            </a:fld>
            <a:endParaRPr lang="en-NZ"/>
          </a:p>
        </p:txBody>
      </p:sp>
    </p:spTree>
    <p:extLst>
      <p:ext uri="{BB962C8B-B14F-4D97-AF65-F5344CB8AC3E}">
        <p14:creationId xmlns:p14="http://schemas.microsoft.com/office/powerpoint/2010/main" val="169944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13F3F731-5FFA-4761-9B61-BA5E9518DE6E}" type="slidenum">
              <a:rPr lang="en-NZ" smtClean="0"/>
              <a:t>4</a:t>
            </a:fld>
            <a:endParaRPr lang="en-NZ"/>
          </a:p>
        </p:txBody>
      </p:sp>
    </p:spTree>
    <p:extLst>
      <p:ext uri="{BB962C8B-B14F-4D97-AF65-F5344CB8AC3E}">
        <p14:creationId xmlns:p14="http://schemas.microsoft.com/office/powerpoint/2010/main" val="3949614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13F3F731-5FFA-4761-9B61-BA5E9518DE6E}" type="slidenum">
              <a:rPr lang="en-NZ" smtClean="0"/>
              <a:t>5</a:t>
            </a:fld>
            <a:endParaRPr lang="en-NZ"/>
          </a:p>
        </p:txBody>
      </p:sp>
    </p:spTree>
    <p:extLst>
      <p:ext uri="{BB962C8B-B14F-4D97-AF65-F5344CB8AC3E}">
        <p14:creationId xmlns:p14="http://schemas.microsoft.com/office/powerpoint/2010/main" val="287948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13F3F731-5FFA-4761-9B61-BA5E9518DE6E}" type="slidenum">
              <a:rPr lang="en-NZ" smtClean="0"/>
              <a:t>6</a:t>
            </a:fld>
            <a:endParaRPr lang="en-NZ"/>
          </a:p>
        </p:txBody>
      </p:sp>
    </p:spTree>
    <p:extLst>
      <p:ext uri="{BB962C8B-B14F-4D97-AF65-F5344CB8AC3E}">
        <p14:creationId xmlns:p14="http://schemas.microsoft.com/office/powerpoint/2010/main" val="217018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13F3F731-5FFA-4761-9B61-BA5E9518DE6E}" type="slidenum">
              <a:rPr lang="en-NZ" smtClean="0"/>
              <a:t>7</a:t>
            </a:fld>
            <a:endParaRPr lang="en-NZ"/>
          </a:p>
        </p:txBody>
      </p:sp>
    </p:spTree>
    <p:extLst>
      <p:ext uri="{BB962C8B-B14F-4D97-AF65-F5344CB8AC3E}">
        <p14:creationId xmlns:p14="http://schemas.microsoft.com/office/powerpoint/2010/main" val="3302817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13F3F731-5FFA-4761-9B61-BA5E9518DE6E}" type="slidenum">
              <a:rPr lang="en-NZ" smtClean="0"/>
              <a:t>8</a:t>
            </a:fld>
            <a:endParaRPr lang="en-NZ"/>
          </a:p>
        </p:txBody>
      </p:sp>
    </p:spTree>
    <p:extLst>
      <p:ext uri="{BB962C8B-B14F-4D97-AF65-F5344CB8AC3E}">
        <p14:creationId xmlns:p14="http://schemas.microsoft.com/office/powerpoint/2010/main" val="3124350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10"/>
          </p:nvPr>
        </p:nvSpPr>
        <p:spPr/>
        <p:txBody>
          <a:bodyPr/>
          <a:lstStyle/>
          <a:p>
            <a:fld id="{13F3F731-5FFA-4761-9B61-BA5E9518DE6E}" type="slidenum">
              <a:rPr lang="en-NZ" smtClean="0"/>
              <a:t>11</a:t>
            </a:fld>
            <a:endParaRPr lang="en-NZ"/>
          </a:p>
        </p:txBody>
      </p:sp>
    </p:spTree>
    <p:extLst>
      <p:ext uri="{BB962C8B-B14F-4D97-AF65-F5344CB8AC3E}">
        <p14:creationId xmlns:p14="http://schemas.microsoft.com/office/powerpoint/2010/main" val="4135187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endParaRPr lang="en-AU" dirty="0"/>
          </a:p>
        </p:txBody>
      </p:sp>
      <p:sp>
        <p:nvSpPr>
          <p:cNvPr id="4" name="Slide Number Placeholder 3"/>
          <p:cNvSpPr>
            <a:spLocks noGrp="1"/>
          </p:cNvSpPr>
          <p:nvPr>
            <p:ph type="sldNum" sz="quarter" idx="10"/>
          </p:nvPr>
        </p:nvSpPr>
        <p:spPr/>
        <p:txBody>
          <a:bodyPr/>
          <a:lstStyle/>
          <a:p>
            <a:fld id="{13F3F731-5FFA-4761-9B61-BA5E9518DE6E}" type="slidenum">
              <a:rPr lang="en-NZ" smtClean="0"/>
              <a:t>12</a:t>
            </a:fld>
            <a:endParaRPr lang="en-NZ"/>
          </a:p>
        </p:txBody>
      </p:sp>
    </p:spTree>
    <p:extLst>
      <p:ext uri="{BB962C8B-B14F-4D97-AF65-F5344CB8AC3E}">
        <p14:creationId xmlns:p14="http://schemas.microsoft.com/office/powerpoint/2010/main" val="919634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charset="0"/>
              <a:buChar char="•"/>
            </a:pPr>
            <a:endParaRPr lang="en-AU" dirty="0"/>
          </a:p>
        </p:txBody>
      </p:sp>
      <p:sp>
        <p:nvSpPr>
          <p:cNvPr id="4" name="Slide Number Placeholder 3"/>
          <p:cNvSpPr>
            <a:spLocks noGrp="1"/>
          </p:cNvSpPr>
          <p:nvPr>
            <p:ph type="sldNum" sz="quarter" idx="10"/>
          </p:nvPr>
        </p:nvSpPr>
        <p:spPr/>
        <p:txBody>
          <a:bodyPr/>
          <a:lstStyle/>
          <a:p>
            <a:fld id="{13F3F731-5FFA-4761-9B61-BA5E9518DE6E}" type="slidenum">
              <a:rPr lang="en-NZ" smtClean="0"/>
              <a:t>13</a:t>
            </a:fld>
            <a:endParaRPr lang="en-NZ"/>
          </a:p>
        </p:txBody>
      </p:sp>
    </p:spTree>
    <p:extLst>
      <p:ext uri="{BB962C8B-B14F-4D97-AF65-F5344CB8AC3E}">
        <p14:creationId xmlns:p14="http://schemas.microsoft.com/office/powerpoint/2010/main" val="145328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08-Apr-16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805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08-Apr-16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5291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08-Apr-16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460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08-Apr-16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3639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08-Apr-16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2923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08-Apr-16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431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08-Apr-16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014742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08-Apr-16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673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96332" y="1430866"/>
            <a:ext cx="7260569" cy="4793057"/>
          </a:xfrm>
        </p:spPr>
        <p:txBody>
          <a:bodyPr/>
          <a:lstStyle>
            <a:lvl1pPr>
              <a:spcBef>
                <a:spcPts val="2000"/>
              </a:spcBef>
              <a:defRPr>
                <a:solidFill>
                  <a:schemeClr val="tx1"/>
                </a:solidFill>
              </a:defRPr>
            </a:lvl1pPr>
            <a:lvl2pPr>
              <a:spcBef>
                <a:spcPts val="400"/>
              </a:spcBef>
              <a:defRPr>
                <a:solidFill>
                  <a:schemeClr val="tx1"/>
                </a:solidFill>
              </a:defRPr>
            </a:lvl2pPr>
            <a:lvl3pPr>
              <a:spcBef>
                <a:spcPts val="400"/>
              </a:spcBef>
              <a:defRPr>
                <a:solidFill>
                  <a:schemeClr val="tx1"/>
                </a:solidFill>
              </a:defRPr>
            </a:lvl3pPr>
            <a:lvl4pPr>
              <a:spcBef>
                <a:spcPts val="400"/>
              </a:spcBef>
              <a:defRPr>
                <a:solidFill>
                  <a:schemeClr val="tx1"/>
                </a:solidFill>
              </a:defRPr>
            </a:lvl4pPr>
            <a:lvl5pPr>
              <a:spcBef>
                <a:spcPts val="40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08-Apr-16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833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08-Apr-16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45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08-Apr-16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03925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08-Apr-16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08-Apr-16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269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08-Apr-16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18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08-Apr-16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87923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08-Apr-16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7454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p:nvSpPr>
        <p:spPr>
          <a:xfrm>
            <a:off x="7721645" y="1"/>
            <a:ext cx="1439693"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917436" y="-8467"/>
            <a:ext cx="1235869"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556901" y="3920066"/>
            <a:ext cx="1594560"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793904" y="-8467"/>
            <a:ext cx="1359401"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609304" y="-8467"/>
            <a:ext cx="544002"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0313" y="4893733"/>
            <a:ext cx="694069"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userDrawn="1">
            <p:ph type="title"/>
          </p:nvPr>
        </p:nvSpPr>
        <p:spPr>
          <a:xfrm>
            <a:off x="296333" y="338667"/>
            <a:ext cx="7260568" cy="10922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userDrawn="1">
            <p:ph type="body" idx="1"/>
          </p:nvPr>
        </p:nvSpPr>
        <p:spPr>
          <a:xfrm>
            <a:off x="296332" y="1540933"/>
            <a:ext cx="7260569" cy="45889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6213745" y="6223925"/>
            <a:ext cx="76875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08-Apr-16</a:t>
            </a:fld>
            <a:endParaRPr lang="en-US" dirty="0"/>
          </a:p>
        </p:txBody>
      </p:sp>
      <p:sp>
        <p:nvSpPr>
          <p:cNvPr id="5" name="Footer Placeholder 4"/>
          <p:cNvSpPr>
            <a:spLocks noGrp="1"/>
          </p:cNvSpPr>
          <p:nvPr userDrawn="1">
            <p:ph type="ftr" sz="quarter" idx="3"/>
          </p:nvPr>
        </p:nvSpPr>
        <p:spPr>
          <a:xfrm>
            <a:off x="296332" y="6223925"/>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userDrawn="1">
            <p:ph type="sldNum" sz="quarter" idx="4"/>
          </p:nvPr>
        </p:nvSpPr>
        <p:spPr>
          <a:xfrm>
            <a:off x="7044263" y="6223924"/>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565438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45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Spreadsheets 2 -  Functions and Charts</a:t>
            </a:r>
          </a:p>
        </p:txBody>
      </p:sp>
      <p:sp>
        <p:nvSpPr>
          <p:cNvPr id="3" name="Subtitle 2"/>
          <p:cNvSpPr>
            <a:spLocks noGrp="1"/>
          </p:cNvSpPr>
          <p:nvPr>
            <p:ph type="subTitle" idx="1"/>
          </p:nvPr>
        </p:nvSpPr>
        <p:spPr/>
        <p:txBody>
          <a:bodyPr/>
          <a:lstStyle/>
          <a:p>
            <a:r>
              <a:rPr lang="en-NZ" dirty="0"/>
              <a:t>Lecture 21 – COMPSCI111/111G SS 2016</a:t>
            </a:r>
            <a:endParaRPr lang="en-US" dirty="0"/>
          </a:p>
        </p:txBody>
      </p:sp>
    </p:spTree>
    <p:extLst>
      <p:ext uri="{BB962C8B-B14F-4D97-AF65-F5344CB8AC3E}">
        <p14:creationId xmlns:p14="http://schemas.microsoft.com/office/powerpoint/2010/main" val="927263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Example</a:t>
            </a:r>
          </a:p>
        </p:txBody>
      </p:sp>
      <p:sp>
        <p:nvSpPr>
          <p:cNvPr id="3" name="Content Placeholder 2"/>
          <p:cNvSpPr>
            <a:spLocks noGrp="1"/>
          </p:cNvSpPr>
          <p:nvPr>
            <p:ph idx="1"/>
          </p:nvPr>
        </p:nvSpPr>
        <p:spPr/>
        <p:txBody>
          <a:bodyPr/>
          <a:lstStyle/>
          <a:p>
            <a:r>
              <a:rPr lang="en-NZ" dirty="0"/>
              <a:t>Use VLOOKUP to insert the students’ surnames in the blank cells, given their ID number</a:t>
            </a:r>
          </a:p>
        </p:txBody>
      </p:sp>
      <p:pic>
        <p:nvPicPr>
          <p:cNvPr id="5" name="Picture 4"/>
          <p:cNvPicPr>
            <a:picLocks noChangeAspect="1"/>
          </p:cNvPicPr>
          <p:nvPr/>
        </p:nvPicPr>
        <p:blipFill>
          <a:blip r:embed="rId2"/>
          <a:stretch>
            <a:fillRect/>
          </a:stretch>
        </p:blipFill>
        <p:spPr>
          <a:xfrm>
            <a:off x="829056" y="2449077"/>
            <a:ext cx="7814881" cy="4158796"/>
          </a:xfrm>
          <a:prstGeom prst="rect">
            <a:avLst/>
          </a:prstGeom>
        </p:spPr>
      </p:pic>
    </p:spTree>
    <p:extLst>
      <p:ext uri="{BB962C8B-B14F-4D97-AF65-F5344CB8AC3E}">
        <p14:creationId xmlns:p14="http://schemas.microsoft.com/office/powerpoint/2010/main" val="1312148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VLOOKUP Example</a:t>
            </a:r>
          </a:p>
        </p:txBody>
      </p:sp>
      <p:sp>
        <p:nvSpPr>
          <p:cNvPr id="3" name="Content Placeholder 2"/>
          <p:cNvSpPr>
            <a:spLocks noGrp="1"/>
          </p:cNvSpPr>
          <p:nvPr>
            <p:ph idx="1"/>
          </p:nvPr>
        </p:nvSpPr>
        <p:spPr>
          <a:xfrm>
            <a:off x="296333" y="1589362"/>
            <a:ext cx="8372180" cy="5268638"/>
          </a:xfrm>
        </p:spPr>
        <p:txBody>
          <a:bodyPr anchor="b"/>
          <a:lstStyle/>
          <a:p>
            <a:pPr marL="0" indent="0" algn="ctr">
              <a:buNone/>
            </a:pPr>
            <a:r>
              <a:rPr lang="en-NZ" sz="2800" b="1" dirty="0">
                <a:latin typeface="Courier New" panose="02070309020205020404" pitchFamily="49" charset="0"/>
                <a:cs typeface="Courier New" panose="02070309020205020404" pitchFamily="49" charset="0"/>
              </a:rPr>
              <a:t>=VLOOKUP(A3, $D$3:$F$10, 3, false)</a:t>
            </a:r>
          </a:p>
          <a:p>
            <a:pPr marL="0" indent="0" algn="ctr">
              <a:spcBef>
                <a:spcPts val="800"/>
              </a:spcBef>
              <a:buNone/>
            </a:pPr>
            <a:r>
              <a:rPr lang="en-NZ" sz="2000" dirty="0">
                <a:solidFill>
                  <a:schemeClr val="bg1">
                    <a:lumMod val="50000"/>
                  </a:schemeClr>
                </a:solidFill>
                <a:latin typeface="Courier New" panose="02070309020205020404" pitchFamily="49" charset="0"/>
                <a:cs typeface="Courier New" panose="02070309020205020404" pitchFamily="49" charset="0"/>
              </a:rPr>
              <a:t>=VLOOKUP(value, table, column, range)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440" y="1441582"/>
            <a:ext cx="7819073" cy="4128762"/>
          </a:xfrm>
          <a:prstGeom prst="rect">
            <a:avLst/>
          </a:prstGeom>
        </p:spPr>
      </p:pic>
      <p:cxnSp>
        <p:nvCxnSpPr>
          <p:cNvPr id="6" name="Straight Arrow Connector 5"/>
          <p:cNvCxnSpPr/>
          <p:nvPr/>
        </p:nvCxnSpPr>
        <p:spPr>
          <a:xfrm flipH="1" flipV="1">
            <a:off x="2292097" y="2865122"/>
            <a:ext cx="744614" cy="30728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856690" y="2523067"/>
            <a:ext cx="3811823" cy="3057993"/>
          </a:xfrm>
          <a:prstGeom prst="rect">
            <a:avLst/>
          </a:prstGeom>
          <a:solidFill>
            <a:srgbClr val="FF0000">
              <a:alpha val="14902"/>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10" name="Straight Arrow Connector 9"/>
          <p:cNvCxnSpPr/>
          <p:nvPr/>
        </p:nvCxnSpPr>
        <p:spPr>
          <a:xfrm flipV="1">
            <a:off x="4504267" y="5561162"/>
            <a:ext cx="300755" cy="4665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468533" y="5640580"/>
            <a:ext cx="1368784" cy="3870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9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HLOOKUP</a:t>
            </a:r>
          </a:p>
        </p:txBody>
      </p:sp>
      <p:sp>
        <p:nvSpPr>
          <p:cNvPr id="3" name="Content Placeholder 2"/>
          <p:cNvSpPr>
            <a:spLocks noGrp="1"/>
          </p:cNvSpPr>
          <p:nvPr>
            <p:ph idx="1"/>
          </p:nvPr>
        </p:nvSpPr>
        <p:spPr/>
        <p:txBody>
          <a:bodyPr/>
          <a:lstStyle/>
          <a:p>
            <a:r>
              <a:rPr lang="en-NZ" dirty="0"/>
              <a:t>Same syntax as VLOOKUP, except it is used to look up values in horizontal tables</a:t>
            </a:r>
          </a:p>
          <a:p>
            <a:r>
              <a:rPr lang="en-NZ" dirty="0"/>
              <a:t>Write a formula for C6 that finds the cost of tickets on a day in A6:A8 and multiplies the cost with the number </a:t>
            </a:r>
            <a:r>
              <a:rPr lang="en-NZ"/>
              <a:t>of tickets</a:t>
            </a:r>
            <a:endParaRPr lang="en-NZ" dirty="0"/>
          </a:p>
          <a:p>
            <a:endParaRPr lang="en-NZ" dirty="0"/>
          </a:p>
        </p:txBody>
      </p:sp>
      <p:pic>
        <p:nvPicPr>
          <p:cNvPr id="18" name="Picture 17"/>
          <p:cNvPicPr>
            <a:picLocks noChangeAspect="1"/>
          </p:cNvPicPr>
          <p:nvPr/>
        </p:nvPicPr>
        <p:blipFill>
          <a:blip r:embed="rId3"/>
          <a:stretch>
            <a:fillRect/>
          </a:stretch>
        </p:blipFill>
        <p:spPr>
          <a:xfrm>
            <a:off x="808074" y="4498444"/>
            <a:ext cx="7697972" cy="2027078"/>
          </a:xfrm>
          <a:prstGeom prst="rect">
            <a:avLst/>
          </a:prstGeom>
        </p:spPr>
      </p:pic>
    </p:spTree>
    <p:extLst>
      <p:ext uri="{BB962C8B-B14F-4D97-AF65-F5344CB8AC3E}">
        <p14:creationId xmlns:p14="http://schemas.microsoft.com/office/powerpoint/2010/main" val="582331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HLOOKUP</a:t>
            </a:r>
          </a:p>
        </p:txBody>
      </p:sp>
      <p:sp>
        <p:nvSpPr>
          <p:cNvPr id="3" name="Content Placeholder 2"/>
          <p:cNvSpPr>
            <a:spLocks noGrp="1"/>
          </p:cNvSpPr>
          <p:nvPr>
            <p:ph idx="1"/>
          </p:nvPr>
        </p:nvSpPr>
        <p:spPr/>
        <p:txBody>
          <a:bodyPr/>
          <a:lstStyle/>
          <a:p>
            <a:r>
              <a:rPr lang="en-NZ" dirty="0"/>
              <a:t>Same syntax as VLOOKUP, except it is used to look up values in horizontal tables</a:t>
            </a:r>
          </a:p>
          <a:p>
            <a:endParaRPr lang="en-NZ" dirty="0"/>
          </a:p>
        </p:txBody>
      </p:sp>
      <p:sp>
        <p:nvSpPr>
          <p:cNvPr id="6" name="TextBox 5"/>
          <p:cNvSpPr txBox="1"/>
          <p:nvPr/>
        </p:nvSpPr>
        <p:spPr>
          <a:xfrm>
            <a:off x="296332" y="5261548"/>
            <a:ext cx="8636000" cy="902811"/>
          </a:xfrm>
          <a:prstGeom prst="rect">
            <a:avLst/>
          </a:prstGeom>
          <a:noFill/>
        </p:spPr>
        <p:txBody>
          <a:bodyPr wrap="square" rtlCol="0">
            <a:spAutoFit/>
          </a:bodyPr>
          <a:lstStyle/>
          <a:p>
            <a:pPr algn="ctr">
              <a:spcAft>
                <a:spcPts val="800"/>
              </a:spcAft>
            </a:pPr>
            <a:r>
              <a:rPr lang="en-US" sz="2600" b="1" dirty="0">
                <a:latin typeface="Courier New" charset="0"/>
                <a:ea typeface="Courier New" charset="0"/>
                <a:cs typeface="Courier New" charset="0"/>
              </a:rPr>
              <a:t>=HLOOKUP(A6,$B$1:$H$2,2,FALSE)*B6</a:t>
            </a:r>
          </a:p>
          <a:p>
            <a:pPr algn="ctr"/>
            <a:r>
              <a:rPr lang="en-AU" sz="2000" dirty="0">
                <a:solidFill>
                  <a:schemeClr val="bg1">
                    <a:lumMod val="50000"/>
                  </a:schemeClr>
                </a:solidFill>
                <a:latin typeface="Courier New" charset="0"/>
                <a:ea typeface="Courier New" charset="0"/>
                <a:cs typeface="Courier New" charset="0"/>
              </a:rPr>
              <a:t>=HLOOKUP(value, table, row, range)</a:t>
            </a:r>
          </a:p>
        </p:txBody>
      </p:sp>
      <p:pic>
        <p:nvPicPr>
          <p:cNvPr id="7" name="Picture 6"/>
          <p:cNvPicPr>
            <a:picLocks noChangeAspect="1"/>
          </p:cNvPicPr>
          <p:nvPr/>
        </p:nvPicPr>
        <p:blipFill>
          <a:blip r:embed="rId3"/>
          <a:stretch>
            <a:fillRect/>
          </a:stretch>
        </p:blipFill>
        <p:spPr>
          <a:xfrm>
            <a:off x="296332" y="2387644"/>
            <a:ext cx="8636000" cy="2280861"/>
          </a:xfrm>
          <a:prstGeom prst="rect">
            <a:avLst/>
          </a:prstGeom>
        </p:spPr>
      </p:pic>
      <p:cxnSp>
        <p:nvCxnSpPr>
          <p:cNvPr id="8" name="Straight Arrow Connector 7"/>
          <p:cNvCxnSpPr/>
          <p:nvPr/>
        </p:nvCxnSpPr>
        <p:spPr>
          <a:xfrm flipH="1" flipV="1">
            <a:off x="1219200" y="4064000"/>
            <a:ext cx="2061351" cy="127512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614332" y="3238770"/>
            <a:ext cx="323428" cy="20939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544322" y="3093113"/>
            <a:ext cx="4212666" cy="21684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606902" y="2654960"/>
            <a:ext cx="7325430" cy="583809"/>
          </a:xfrm>
          <a:prstGeom prst="rect">
            <a:avLst/>
          </a:prstGeom>
          <a:solidFill>
            <a:srgbClr val="FF0000">
              <a:alpha val="14902"/>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205122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Exercise</a:t>
            </a:r>
          </a:p>
        </p:txBody>
      </p:sp>
      <p:sp>
        <p:nvSpPr>
          <p:cNvPr id="3" name="Content Placeholder 2"/>
          <p:cNvSpPr>
            <a:spLocks noGrp="1"/>
          </p:cNvSpPr>
          <p:nvPr>
            <p:ph idx="1"/>
          </p:nvPr>
        </p:nvSpPr>
        <p:spPr/>
        <p:txBody>
          <a:bodyPr/>
          <a:lstStyle/>
          <a:p>
            <a:r>
              <a:rPr lang="en-AU" dirty="0"/>
              <a:t>Write a formula in E3 that uses the table in cells A1 to B5 to find the person’s grade and place it in the cell. Your formula must be able to be filled to the right</a:t>
            </a:r>
          </a:p>
        </p:txBody>
      </p:sp>
      <p:pic>
        <p:nvPicPr>
          <p:cNvPr id="7" name="Picture 6"/>
          <p:cNvPicPr>
            <a:picLocks noChangeAspect="1"/>
          </p:cNvPicPr>
          <p:nvPr/>
        </p:nvPicPr>
        <p:blipFill>
          <a:blip r:embed="rId2"/>
          <a:stretch>
            <a:fillRect/>
          </a:stretch>
        </p:blipFill>
        <p:spPr>
          <a:xfrm>
            <a:off x="510363" y="3429229"/>
            <a:ext cx="8219600" cy="1738194"/>
          </a:xfrm>
          <a:prstGeom prst="rect">
            <a:avLst/>
          </a:prstGeom>
        </p:spPr>
      </p:pic>
    </p:spTree>
    <p:extLst>
      <p:ext uri="{BB962C8B-B14F-4D97-AF65-F5344CB8AC3E}">
        <p14:creationId xmlns:p14="http://schemas.microsoft.com/office/powerpoint/2010/main" val="1421944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Exercise</a:t>
            </a:r>
          </a:p>
        </p:txBody>
      </p:sp>
      <p:sp>
        <p:nvSpPr>
          <p:cNvPr id="3" name="Content Placeholder 2"/>
          <p:cNvSpPr>
            <a:spLocks noGrp="1"/>
          </p:cNvSpPr>
          <p:nvPr>
            <p:ph idx="1"/>
          </p:nvPr>
        </p:nvSpPr>
        <p:spPr>
          <a:xfrm>
            <a:off x="296332" y="1430866"/>
            <a:ext cx="7975798" cy="4793057"/>
          </a:xfrm>
        </p:spPr>
        <p:txBody>
          <a:bodyPr>
            <a:normAutofit/>
          </a:bodyPr>
          <a:lstStyle/>
          <a:p>
            <a:r>
              <a:rPr lang="en-AU" sz="2800" b="1" dirty="0">
                <a:latin typeface="Courier New" charset="0"/>
                <a:ea typeface="Courier New" charset="0"/>
                <a:cs typeface="Courier New" charset="0"/>
              </a:rPr>
              <a:t>=VLOOKUP(E2, $A$2:$B$5, 2, TRUE)</a:t>
            </a:r>
          </a:p>
        </p:txBody>
      </p:sp>
      <p:pic>
        <p:nvPicPr>
          <p:cNvPr id="5" name="Picture 4"/>
          <p:cNvPicPr>
            <a:picLocks noChangeAspect="1"/>
          </p:cNvPicPr>
          <p:nvPr/>
        </p:nvPicPr>
        <p:blipFill>
          <a:blip r:embed="rId2"/>
          <a:stretch>
            <a:fillRect/>
          </a:stretch>
        </p:blipFill>
        <p:spPr>
          <a:xfrm>
            <a:off x="296331" y="3322902"/>
            <a:ext cx="8621838" cy="1823255"/>
          </a:xfrm>
          <a:prstGeom prst="rect">
            <a:avLst/>
          </a:prstGeom>
        </p:spPr>
      </p:pic>
      <p:sp>
        <p:nvSpPr>
          <p:cNvPr id="6" name="Rectangle 5"/>
          <p:cNvSpPr/>
          <p:nvPr/>
        </p:nvSpPr>
        <p:spPr>
          <a:xfrm>
            <a:off x="3334052" y="1504292"/>
            <a:ext cx="2079611" cy="376463"/>
          </a:xfrm>
          <a:prstGeom prst="rect">
            <a:avLst/>
          </a:prstGeom>
          <a:solidFill>
            <a:schemeClr val="bg1"/>
          </a:solidFill>
          <a:ln>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52655" y="1473120"/>
            <a:ext cx="422563" cy="376463"/>
          </a:xfrm>
          <a:prstGeom prst="rect">
            <a:avLst/>
          </a:prstGeom>
          <a:solidFill>
            <a:schemeClr val="bg1"/>
          </a:solidFill>
          <a:ln>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411191" y="1473119"/>
            <a:ext cx="897082" cy="376463"/>
          </a:xfrm>
          <a:prstGeom prst="rect">
            <a:avLst/>
          </a:prstGeom>
          <a:solidFill>
            <a:schemeClr val="bg1"/>
          </a:solidFill>
          <a:ln>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50981" y="1483144"/>
            <a:ext cx="422563" cy="376463"/>
          </a:xfrm>
          <a:prstGeom prst="rect">
            <a:avLst/>
          </a:prstGeom>
          <a:solidFill>
            <a:schemeClr val="bg1"/>
          </a:solidFill>
          <a:ln>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89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Sorting data</a:t>
            </a:r>
          </a:p>
        </p:txBody>
      </p:sp>
      <p:sp>
        <p:nvSpPr>
          <p:cNvPr id="3" name="Content Placeholder 2"/>
          <p:cNvSpPr>
            <a:spLocks noGrp="1"/>
          </p:cNvSpPr>
          <p:nvPr>
            <p:ph idx="1"/>
          </p:nvPr>
        </p:nvSpPr>
        <p:spPr/>
        <p:txBody>
          <a:bodyPr/>
          <a:lstStyle/>
          <a:p>
            <a:r>
              <a:rPr lang="en-AU" dirty="0"/>
              <a:t>Excel can sort data using columns; Data </a:t>
            </a:r>
            <a:r>
              <a:rPr lang="en-AU" dirty="0">
                <a:sym typeface="Wingdings" panose="05000000000000000000" pitchFamily="2" charset="2"/>
              </a:rPr>
              <a:t> Sort</a:t>
            </a:r>
            <a:endParaRPr lang="en-AU" dirty="0"/>
          </a:p>
        </p:txBody>
      </p:sp>
      <p:pic>
        <p:nvPicPr>
          <p:cNvPr id="5" name="Picture 4"/>
          <p:cNvPicPr>
            <a:picLocks noChangeAspect="1"/>
          </p:cNvPicPr>
          <p:nvPr/>
        </p:nvPicPr>
        <p:blipFill>
          <a:blip r:embed="rId3"/>
          <a:stretch>
            <a:fillRect/>
          </a:stretch>
        </p:blipFill>
        <p:spPr>
          <a:xfrm>
            <a:off x="296333" y="1961473"/>
            <a:ext cx="8648978" cy="4797135"/>
          </a:xfrm>
          <a:prstGeom prst="rect">
            <a:avLst/>
          </a:prstGeom>
        </p:spPr>
      </p:pic>
      <p:sp>
        <p:nvSpPr>
          <p:cNvPr id="6" name="Rectangle 5"/>
          <p:cNvSpPr/>
          <p:nvPr/>
        </p:nvSpPr>
        <p:spPr>
          <a:xfrm>
            <a:off x="3531473" y="3814889"/>
            <a:ext cx="5294475" cy="25063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p:cNvSpPr/>
          <p:nvPr/>
        </p:nvSpPr>
        <p:spPr>
          <a:xfrm>
            <a:off x="4313351" y="2171620"/>
            <a:ext cx="377919" cy="6775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 name="Rectangle 8"/>
          <p:cNvSpPr/>
          <p:nvPr/>
        </p:nvSpPr>
        <p:spPr>
          <a:xfrm>
            <a:off x="7427623" y="4179324"/>
            <a:ext cx="1292307" cy="2734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Rectangle 9"/>
          <p:cNvSpPr/>
          <p:nvPr/>
        </p:nvSpPr>
        <p:spPr>
          <a:xfrm>
            <a:off x="3644117" y="4465982"/>
            <a:ext cx="4983048" cy="6775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130331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data</a:t>
            </a:r>
          </a:p>
        </p:txBody>
      </p:sp>
      <p:sp>
        <p:nvSpPr>
          <p:cNvPr id="3" name="Content Placeholder 2"/>
          <p:cNvSpPr>
            <a:spLocks noGrp="1"/>
          </p:cNvSpPr>
          <p:nvPr>
            <p:ph idx="1"/>
          </p:nvPr>
        </p:nvSpPr>
        <p:spPr/>
        <p:txBody>
          <a:bodyPr/>
          <a:lstStyle/>
          <a:p>
            <a:r>
              <a:rPr lang="en-US" dirty="0"/>
              <a:t>When we click ‘OK’ the data is sorted</a:t>
            </a:r>
          </a:p>
        </p:txBody>
      </p:sp>
      <p:pic>
        <p:nvPicPr>
          <p:cNvPr id="4" name="Picture 3"/>
          <p:cNvPicPr>
            <a:picLocks noChangeAspect="1"/>
          </p:cNvPicPr>
          <p:nvPr/>
        </p:nvPicPr>
        <p:blipFill>
          <a:blip r:embed="rId3"/>
          <a:stretch>
            <a:fillRect/>
          </a:stretch>
        </p:blipFill>
        <p:spPr>
          <a:xfrm>
            <a:off x="2599911" y="2262766"/>
            <a:ext cx="4027546" cy="3961158"/>
          </a:xfrm>
          <a:prstGeom prst="rect">
            <a:avLst/>
          </a:prstGeom>
        </p:spPr>
      </p:pic>
    </p:spTree>
    <p:extLst>
      <p:ext uri="{BB962C8B-B14F-4D97-AF65-F5344CB8AC3E}">
        <p14:creationId xmlns:p14="http://schemas.microsoft.com/office/powerpoint/2010/main" val="2444482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a chart</a:t>
            </a:r>
          </a:p>
        </p:txBody>
      </p:sp>
      <p:sp>
        <p:nvSpPr>
          <p:cNvPr id="3" name="Content Placeholder 2"/>
          <p:cNvSpPr>
            <a:spLocks noGrp="1"/>
          </p:cNvSpPr>
          <p:nvPr>
            <p:ph idx="1"/>
          </p:nvPr>
        </p:nvSpPr>
        <p:spPr/>
        <p:txBody>
          <a:bodyPr/>
          <a:lstStyle/>
          <a:p>
            <a:r>
              <a:rPr lang="en-US" dirty="0"/>
              <a:t>Once you have sorted data, you can create a Chart to insert in your spreadsheet</a:t>
            </a:r>
          </a:p>
          <a:p>
            <a:pPr lvl="1"/>
            <a:r>
              <a:rPr lang="en-US" dirty="0"/>
              <a:t>We’ll use the data from the previous slide</a:t>
            </a:r>
          </a:p>
          <a:p>
            <a:r>
              <a:rPr lang="en-US" dirty="0"/>
              <a:t>Decide on what is the best chart to </a:t>
            </a:r>
            <a:r>
              <a:rPr lang="en-US"/>
              <a:t>use to present </a:t>
            </a:r>
            <a:r>
              <a:rPr lang="en-US" dirty="0"/>
              <a:t>your data</a:t>
            </a:r>
          </a:p>
          <a:p>
            <a:r>
              <a:rPr lang="en-US" dirty="0"/>
              <a:t>We also need to decide on the dependent and independent variable</a:t>
            </a:r>
          </a:p>
          <a:p>
            <a:pPr lvl="1"/>
            <a:r>
              <a:rPr lang="en-US" dirty="0"/>
              <a:t>Independent goes on the x-axis</a:t>
            </a:r>
          </a:p>
          <a:p>
            <a:pPr lvl="1"/>
            <a:r>
              <a:rPr lang="en-US" dirty="0"/>
              <a:t>Dependent goes on the y-axis</a:t>
            </a:r>
          </a:p>
        </p:txBody>
      </p:sp>
    </p:spTree>
    <p:extLst>
      <p:ext uri="{BB962C8B-B14F-4D97-AF65-F5344CB8AC3E}">
        <p14:creationId xmlns:p14="http://schemas.microsoft.com/office/powerpoint/2010/main" val="1166016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a chart</a:t>
            </a:r>
          </a:p>
        </p:txBody>
      </p:sp>
      <p:sp>
        <p:nvSpPr>
          <p:cNvPr id="3" name="Content Placeholder 2"/>
          <p:cNvSpPr>
            <a:spLocks noGrp="1"/>
          </p:cNvSpPr>
          <p:nvPr>
            <p:ph idx="1"/>
          </p:nvPr>
        </p:nvSpPr>
        <p:spPr/>
        <p:txBody>
          <a:bodyPr/>
          <a:lstStyle/>
          <a:p>
            <a:r>
              <a:rPr lang="en-US"/>
              <a:t>Clicking </a:t>
            </a:r>
            <a:r>
              <a:rPr lang="en-US" dirty="0"/>
              <a:t>on the 2D Column chart icon gives me a preview of </a:t>
            </a:r>
            <a:br>
              <a:rPr lang="en-US" dirty="0"/>
            </a:br>
            <a:r>
              <a:rPr lang="en-US" dirty="0"/>
              <a:t>my chart</a:t>
            </a:r>
          </a:p>
        </p:txBody>
      </p:sp>
      <p:pic>
        <p:nvPicPr>
          <p:cNvPr id="5" name="Picture 4"/>
          <p:cNvPicPr>
            <a:picLocks noChangeAspect="1"/>
          </p:cNvPicPr>
          <p:nvPr/>
        </p:nvPicPr>
        <p:blipFill rotWithShape="1">
          <a:blip r:embed="rId3"/>
          <a:srcRect l="60125" t="2126" r="6527" b="22077"/>
          <a:stretch/>
        </p:blipFill>
        <p:spPr>
          <a:xfrm>
            <a:off x="2637183" y="1973302"/>
            <a:ext cx="6186286" cy="4745550"/>
          </a:xfrm>
          <a:prstGeom prst="rect">
            <a:avLst/>
          </a:prstGeom>
        </p:spPr>
      </p:pic>
    </p:spTree>
    <p:extLst>
      <p:ext uri="{BB962C8B-B14F-4D97-AF65-F5344CB8AC3E}">
        <p14:creationId xmlns:p14="http://schemas.microsoft.com/office/powerpoint/2010/main" val="38017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Today’s lecture</a:t>
            </a:r>
            <a:endParaRPr lang="en-US" dirty="0"/>
          </a:p>
        </p:txBody>
      </p:sp>
      <p:sp>
        <p:nvSpPr>
          <p:cNvPr id="3" name="Content Placeholder 2"/>
          <p:cNvSpPr>
            <a:spLocks noGrp="1"/>
          </p:cNvSpPr>
          <p:nvPr>
            <p:ph idx="1"/>
          </p:nvPr>
        </p:nvSpPr>
        <p:spPr/>
        <p:txBody>
          <a:bodyPr/>
          <a:lstStyle/>
          <a:p>
            <a:r>
              <a:rPr lang="en-US" dirty="0"/>
              <a:t>IF function recap</a:t>
            </a:r>
          </a:p>
          <a:p>
            <a:r>
              <a:rPr lang="en-US" dirty="0"/>
              <a:t>VLOOKUP and HLOOKUP</a:t>
            </a:r>
          </a:p>
          <a:p>
            <a:r>
              <a:rPr lang="en-US" dirty="0"/>
              <a:t>Sorting data</a:t>
            </a:r>
          </a:p>
          <a:p>
            <a:r>
              <a:rPr lang="en-US" dirty="0"/>
              <a:t>Inserting chart</a:t>
            </a:r>
          </a:p>
        </p:txBody>
      </p:sp>
    </p:spTree>
    <p:extLst>
      <p:ext uri="{BB962C8B-B14F-4D97-AF65-F5344CB8AC3E}">
        <p14:creationId xmlns:p14="http://schemas.microsoft.com/office/powerpoint/2010/main" val="530506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a chart</a:t>
            </a:r>
          </a:p>
        </p:txBody>
      </p:sp>
      <p:pic>
        <p:nvPicPr>
          <p:cNvPr id="4" name="Content Placeholder 3"/>
          <p:cNvPicPr>
            <a:picLocks noGrp="1" noChangeAspect="1"/>
          </p:cNvPicPr>
          <p:nvPr>
            <p:ph idx="1"/>
          </p:nvPr>
        </p:nvPicPr>
        <p:blipFill rotWithShape="1">
          <a:blip r:embed="rId3"/>
          <a:srcRect l="59984" t="-84" r="17428" b="63153"/>
          <a:stretch/>
        </p:blipFill>
        <p:spPr>
          <a:xfrm>
            <a:off x="296332" y="1430867"/>
            <a:ext cx="8597910" cy="4744646"/>
          </a:xfrm>
          <a:prstGeom prst="rect">
            <a:avLst/>
          </a:prstGeom>
        </p:spPr>
      </p:pic>
      <p:sp>
        <p:nvSpPr>
          <p:cNvPr id="5" name="Rectangle 4"/>
          <p:cNvSpPr/>
          <p:nvPr/>
        </p:nvSpPr>
        <p:spPr>
          <a:xfrm>
            <a:off x="296331" y="2039097"/>
            <a:ext cx="1744504" cy="41364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213655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a chart</a:t>
            </a:r>
          </a:p>
        </p:txBody>
      </p:sp>
      <p:sp>
        <p:nvSpPr>
          <p:cNvPr id="3" name="Content Placeholder 2"/>
          <p:cNvSpPr>
            <a:spLocks noGrp="1"/>
          </p:cNvSpPr>
          <p:nvPr>
            <p:ph idx="1"/>
          </p:nvPr>
        </p:nvSpPr>
        <p:spPr/>
        <p:txBody>
          <a:bodyPr/>
          <a:lstStyle/>
          <a:p>
            <a:r>
              <a:rPr lang="en-US" dirty="0"/>
              <a:t>The chart that Excel generated had a few things missing</a:t>
            </a:r>
          </a:p>
        </p:txBody>
      </p:sp>
      <p:pic>
        <p:nvPicPr>
          <p:cNvPr id="4" name="Picture 3"/>
          <p:cNvPicPr>
            <a:picLocks noChangeAspect="1"/>
          </p:cNvPicPr>
          <p:nvPr/>
        </p:nvPicPr>
        <p:blipFill>
          <a:blip r:embed="rId2"/>
          <a:stretch>
            <a:fillRect/>
          </a:stretch>
        </p:blipFill>
        <p:spPr>
          <a:xfrm>
            <a:off x="1033049" y="2353088"/>
            <a:ext cx="6814433" cy="4100721"/>
          </a:xfrm>
          <a:prstGeom prst="rect">
            <a:avLst/>
          </a:prstGeom>
        </p:spPr>
      </p:pic>
    </p:spTree>
    <p:extLst>
      <p:ext uri="{BB962C8B-B14F-4D97-AF65-F5344CB8AC3E}">
        <p14:creationId xmlns:p14="http://schemas.microsoft.com/office/powerpoint/2010/main" val="2597337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Inserting a chart</a:t>
            </a:r>
          </a:p>
        </p:txBody>
      </p:sp>
      <p:sp>
        <p:nvSpPr>
          <p:cNvPr id="3" name="Content Placeholder 2"/>
          <p:cNvSpPr>
            <a:spLocks noGrp="1"/>
          </p:cNvSpPr>
          <p:nvPr>
            <p:ph idx="1"/>
          </p:nvPr>
        </p:nvSpPr>
        <p:spPr/>
        <p:txBody>
          <a:bodyPr/>
          <a:lstStyle/>
          <a:p>
            <a:r>
              <a:rPr lang="en-US" dirty="0"/>
              <a:t>Added axis title, adjusted scale, added </a:t>
            </a:r>
            <a:r>
              <a:rPr lang="en-US" dirty="0" err="1"/>
              <a:t>trendline</a:t>
            </a:r>
            <a:r>
              <a:rPr lang="en-US" dirty="0"/>
              <a:t> and equation</a:t>
            </a:r>
          </a:p>
        </p:txBody>
      </p:sp>
      <p:pic>
        <p:nvPicPr>
          <p:cNvPr id="4" name="Picture 3"/>
          <p:cNvPicPr>
            <a:picLocks noChangeAspect="1"/>
          </p:cNvPicPr>
          <p:nvPr/>
        </p:nvPicPr>
        <p:blipFill>
          <a:blip r:embed="rId3"/>
          <a:stretch>
            <a:fillRect/>
          </a:stretch>
        </p:blipFill>
        <p:spPr>
          <a:xfrm>
            <a:off x="1086678" y="2418631"/>
            <a:ext cx="6753226" cy="4088393"/>
          </a:xfrm>
          <a:prstGeom prst="rect">
            <a:avLst/>
          </a:prstGeom>
        </p:spPr>
      </p:pic>
    </p:spTree>
    <p:extLst>
      <p:ext uri="{BB962C8B-B14F-4D97-AF65-F5344CB8AC3E}">
        <p14:creationId xmlns:p14="http://schemas.microsoft.com/office/powerpoint/2010/main" val="1833769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Looked at three functions:</a:t>
            </a:r>
          </a:p>
          <a:p>
            <a:pPr lvl="1"/>
            <a:r>
              <a:rPr lang="en-US" dirty="0"/>
              <a:t>IF </a:t>
            </a:r>
          </a:p>
          <a:p>
            <a:pPr lvl="1"/>
            <a:r>
              <a:rPr lang="en-US" dirty="0"/>
              <a:t>VLOOKUP</a:t>
            </a:r>
          </a:p>
          <a:p>
            <a:pPr lvl="1"/>
            <a:r>
              <a:rPr lang="en-US" dirty="0"/>
              <a:t>HLOOKUP</a:t>
            </a:r>
          </a:p>
          <a:p>
            <a:r>
              <a:rPr lang="en-US" dirty="0"/>
              <a:t>Discussed more Excel features:</a:t>
            </a:r>
          </a:p>
          <a:p>
            <a:pPr lvl="1"/>
            <a:r>
              <a:rPr lang="en-US" dirty="0"/>
              <a:t>Sorting data </a:t>
            </a:r>
          </a:p>
          <a:p>
            <a:pPr lvl="1"/>
            <a:r>
              <a:rPr lang="en-US" dirty="0"/>
              <a:t>Inserting and modifying charts</a:t>
            </a:r>
          </a:p>
        </p:txBody>
      </p:sp>
    </p:spTree>
    <p:extLst>
      <p:ext uri="{BB962C8B-B14F-4D97-AF65-F5344CB8AC3E}">
        <p14:creationId xmlns:p14="http://schemas.microsoft.com/office/powerpoint/2010/main" val="181778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IF function</a:t>
            </a:r>
          </a:p>
        </p:txBody>
      </p:sp>
      <p:sp>
        <p:nvSpPr>
          <p:cNvPr id="3" name="Content Placeholder 2"/>
          <p:cNvSpPr>
            <a:spLocks noGrp="1"/>
          </p:cNvSpPr>
          <p:nvPr>
            <p:ph idx="1"/>
          </p:nvPr>
        </p:nvSpPr>
        <p:spPr/>
        <p:txBody>
          <a:bodyPr/>
          <a:lstStyle/>
          <a:p>
            <a:r>
              <a:rPr lang="en-US" dirty="0"/>
              <a:t>Inserts a value in a cell based on the outcome of a logical test (</a:t>
            </a:r>
            <a:r>
              <a:rPr lang="en-US" dirty="0" err="1"/>
              <a:t>ie</a:t>
            </a:r>
            <a:r>
              <a:rPr lang="en-US" dirty="0"/>
              <a:t>. true/false)</a:t>
            </a:r>
          </a:p>
          <a:p>
            <a:r>
              <a:rPr lang="en-US" dirty="0"/>
              <a:t>Syntax:</a:t>
            </a:r>
            <a:br>
              <a:rPr lang="en-US" dirty="0"/>
            </a:br>
            <a:r>
              <a:rPr lang="en-US" dirty="0">
                <a:latin typeface="Courier New" panose="02070309020205020404" pitchFamily="49" charset="0"/>
                <a:cs typeface="Courier New" panose="02070309020205020404" pitchFamily="49" charset="0"/>
              </a:rPr>
              <a:t>=IF(</a:t>
            </a:r>
            <a:r>
              <a:rPr lang="en-US" dirty="0" err="1">
                <a:latin typeface="Courier New" panose="02070309020205020404" pitchFamily="49" charset="0"/>
                <a:cs typeface="Courier New" panose="02070309020205020404" pitchFamily="49" charset="0"/>
              </a:rPr>
              <a:t>logical_test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value_if_true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value_if_false</a:t>
            </a:r>
            <a:r>
              <a:rPr lang="en-US" dirty="0">
                <a:latin typeface="Courier New" panose="02070309020205020404" pitchFamily="49" charset="0"/>
                <a:cs typeface="Courier New" panose="02070309020205020404" pitchFamily="49" charset="0"/>
              </a:rPr>
              <a:t>)</a:t>
            </a:r>
          </a:p>
          <a:p>
            <a:r>
              <a:rPr lang="en-NZ" dirty="0"/>
              <a:t>Logical tests:</a:t>
            </a:r>
          </a:p>
          <a:p>
            <a:pPr lvl="1"/>
            <a:r>
              <a:rPr lang="en-NZ" dirty="0"/>
              <a:t>Comparison operators: =, &lt;, &gt;, &gt;=, &lt;=</a:t>
            </a:r>
          </a:p>
          <a:p>
            <a:pPr lvl="1"/>
            <a:r>
              <a:rPr lang="en-NZ" dirty="0"/>
              <a:t>Logical functions:</a:t>
            </a:r>
          </a:p>
          <a:p>
            <a:pPr lvl="2"/>
            <a:r>
              <a:rPr lang="en-NZ" dirty="0"/>
              <a:t>AND(a, b)</a:t>
            </a:r>
          </a:p>
          <a:p>
            <a:pPr lvl="2"/>
            <a:r>
              <a:rPr lang="en-NZ" dirty="0"/>
              <a:t>OR(a, b)</a:t>
            </a:r>
          </a:p>
          <a:p>
            <a:pPr lvl="2"/>
            <a:r>
              <a:rPr lang="en-NZ" dirty="0"/>
              <a:t>NOT(a)</a:t>
            </a:r>
          </a:p>
        </p:txBody>
      </p:sp>
    </p:spTree>
    <p:extLst>
      <p:ext uri="{BB962C8B-B14F-4D97-AF65-F5344CB8AC3E}">
        <p14:creationId xmlns:p14="http://schemas.microsoft.com/office/powerpoint/2010/main" val="9308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IF function</a:t>
            </a:r>
          </a:p>
        </p:txBody>
      </p:sp>
      <p:sp>
        <p:nvSpPr>
          <p:cNvPr id="3" name="Content Placeholder 2"/>
          <p:cNvSpPr>
            <a:spLocks noGrp="1"/>
          </p:cNvSpPr>
          <p:nvPr>
            <p:ph idx="1"/>
          </p:nvPr>
        </p:nvSpPr>
        <p:spPr>
          <a:xfrm>
            <a:off x="296332" y="1430866"/>
            <a:ext cx="7677236" cy="4793057"/>
          </a:xfrm>
        </p:spPr>
        <p:txBody>
          <a:bodyPr/>
          <a:lstStyle/>
          <a:p>
            <a:r>
              <a:rPr lang="en-NZ" dirty="0"/>
              <a:t>Use an IF function in cell D5 to check whether a child is under the maximum height </a:t>
            </a:r>
            <a:r>
              <a:rPr lang="en-NZ" i="1" dirty="0"/>
              <a:t>and</a:t>
            </a:r>
            <a:r>
              <a:rPr lang="en-NZ" dirty="0"/>
              <a:t> weight. If they are, write “Yes!”, otherwise write “No”. Ensure that your formula can be filled down.</a:t>
            </a:r>
          </a:p>
        </p:txBody>
      </p:sp>
      <p:pic>
        <p:nvPicPr>
          <p:cNvPr id="4" name="Picture 3"/>
          <p:cNvPicPr>
            <a:picLocks noChangeAspect="1"/>
          </p:cNvPicPr>
          <p:nvPr/>
        </p:nvPicPr>
        <p:blipFill>
          <a:blip r:embed="rId3"/>
          <a:stretch>
            <a:fillRect/>
          </a:stretch>
        </p:blipFill>
        <p:spPr>
          <a:xfrm>
            <a:off x="1035877" y="3429001"/>
            <a:ext cx="6692875" cy="2880360"/>
          </a:xfrm>
          <a:prstGeom prst="rect">
            <a:avLst/>
          </a:prstGeom>
        </p:spPr>
      </p:pic>
    </p:spTree>
    <p:extLst>
      <p:ext uri="{BB962C8B-B14F-4D97-AF65-F5344CB8AC3E}">
        <p14:creationId xmlns:p14="http://schemas.microsoft.com/office/powerpoint/2010/main" val="416447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IF function</a:t>
            </a:r>
          </a:p>
        </p:txBody>
      </p:sp>
      <p:sp>
        <p:nvSpPr>
          <p:cNvPr id="3" name="Content Placeholder 2"/>
          <p:cNvSpPr>
            <a:spLocks noGrp="1"/>
          </p:cNvSpPr>
          <p:nvPr>
            <p:ph idx="1"/>
          </p:nvPr>
        </p:nvSpPr>
        <p:spPr/>
        <p:txBody>
          <a:bodyPr/>
          <a:lstStyle/>
          <a:p>
            <a:r>
              <a:rPr lang="en-US" dirty="0"/>
              <a:t>Syntax:</a:t>
            </a:r>
            <a:br>
              <a:rPr lang="en-US" dirty="0"/>
            </a:br>
            <a:r>
              <a:rPr lang="en-US" sz="2000" dirty="0">
                <a:latin typeface="Courier New" panose="02070309020205020404" pitchFamily="49" charset="0"/>
                <a:cs typeface="Courier New" panose="02070309020205020404" pitchFamily="49" charset="0"/>
              </a:rPr>
              <a:t>=IF(</a:t>
            </a:r>
            <a:r>
              <a:rPr lang="en-US" sz="2000" dirty="0" err="1">
                <a:latin typeface="Courier New" panose="02070309020205020404" pitchFamily="49" charset="0"/>
                <a:cs typeface="Courier New" panose="02070309020205020404" pitchFamily="49" charset="0"/>
              </a:rPr>
              <a:t>logical_test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value_if_true</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value_if_false</a:t>
            </a:r>
            <a:r>
              <a:rPr lang="en-US" sz="2000"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=IF(</a:t>
            </a:r>
            <a:r>
              <a:rPr lang="en-US" b="1" dirty="0">
                <a:latin typeface="Courier New" panose="02070309020205020404" pitchFamily="49" charset="0"/>
                <a:cs typeface="Courier New" panose="02070309020205020404" pitchFamily="49" charset="0"/>
              </a:rPr>
              <a:t>AND(B5&lt;B1, C5&lt;B2)</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value_if_true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value_if_false</a:t>
            </a:r>
            <a:r>
              <a:rPr lang="en-US" dirty="0">
                <a:latin typeface="Courier New" panose="02070309020205020404" pitchFamily="49" charset="0"/>
                <a:cs typeface="Courier New" panose="02070309020205020404" pitchFamily="49" charset="0"/>
              </a:rPr>
              <a:t>)</a:t>
            </a:r>
          </a:p>
          <a:p>
            <a:endParaRPr lang="en-NZ" dirty="0"/>
          </a:p>
        </p:txBody>
      </p:sp>
      <p:pic>
        <p:nvPicPr>
          <p:cNvPr id="4" name="Picture 3"/>
          <p:cNvPicPr>
            <a:picLocks noChangeAspect="1"/>
          </p:cNvPicPr>
          <p:nvPr/>
        </p:nvPicPr>
        <p:blipFill>
          <a:blip r:embed="rId3"/>
          <a:stretch>
            <a:fillRect/>
          </a:stretch>
        </p:blipFill>
        <p:spPr>
          <a:xfrm>
            <a:off x="1170905" y="3827394"/>
            <a:ext cx="6182943" cy="2660904"/>
          </a:xfrm>
          <a:prstGeom prst="rect">
            <a:avLst/>
          </a:prstGeom>
        </p:spPr>
      </p:pic>
    </p:spTree>
    <p:extLst>
      <p:ext uri="{BB962C8B-B14F-4D97-AF65-F5344CB8AC3E}">
        <p14:creationId xmlns:p14="http://schemas.microsoft.com/office/powerpoint/2010/main" val="56674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IF function</a:t>
            </a:r>
          </a:p>
        </p:txBody>
      </p:sp>
      <p:sp>
        <p:nvSpPr>
          <p:cNvPr id="3" name="Content Placeholder 2"/>
          <p:cNvSpPr>
            <a:spLocks noGrp="1"/>
          </p:cNvSpPr>
          <p:nvPr>
            <p:ph idx="1"/>
          </p:nvPr>
        </p:nvSpPr>
        <p:spPr/>
        <p:txBody>
          <a:bodyPr/>
          <a:lstStyle/>
          <a:p>
            <a:r>
              <a:rPr lang="en-US" dirty="0"/>
              <a:t>Syntax:</a:t>
            </a:r>
            <a:br>
              <a:rPr lang="en-US" dirty="0"/>
            </a:br>
            <a:r>
              <a:rPr lang="en-US" sz="2000" dirty="0">
                <a:latin typeface="Courier New" panose="02070309020205020404" pitchFamily="49" charset="0"/>
                <a:cs typeface="Courier New" panose="02070309020205020404" pitchFamily="49" charset="0"/>
              </a:rPr>
              <a:t>=IF(</a:t>
            </a:r>
            <a:r>
              <a:rPr lang="en-US" sz="2000" dirty="0" err="1">
                <a:latin typeface="Courier New" panose="02070309020205020404" pitchFamily="49" charset="0"/>
                <a:cs typeface="Courier New" panose="02070309020205020404" pitchFamily="49" charset="0"/>
              </a:rPr>
              <a:t>logical_test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value_if_true</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value_if_false</a:t>
            </a:r>
            <a:r>
              <a:rPr lang="en-US" sz="2000"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=IF(AND(B5&lt;B1, C5&lt;B2), </a:t>
            </a:r>
            <a:r>
              <a:rPr lang="en-US" b="1" dirty="0">
                <a:latin typeface="Courier New" panose="02070309020205020404" pitchFamily="49" charset="0"/>
                <a:cs typeface="Courier New" panose="02070309020205020404" pitchFamily="49" charset="0"/>
              </a:rPr>
              <a:t>“Yes!”</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“No”</a:t>
            </a:r>
            <a:r>
              <a:rPr lang="en-US" dirty="0">
                <a:latin typeface="Courier New" panose="02070309020205020404" pitchFamily="49" charset="0"/>
                <a:cs typeface="Courier New" panose="02070309020205020404" pitchFamily="49" charset="0"/>
              </a:rPr>
              <a:t>)</a:t>
            </a:r>
          </a:p>
          <a:p>
            <a:endParaRPr lang="en-NZ" dirty="0"/>
          </a:p>
        </p:txBody>
      </p:sp>
      <p:pic>
        <p:nvPicPr>
          <p:cNvPr id="4" name="Picture 3"/>
          <p:cNvPicPr>
            <a:picLocks noChangeAspect="1"/>
          </p:cNvPicPr>
          <p:nvPr/>
        </p:nvPicPr>
        <p:blipFill>
          <a:blip r:embed="rId3"/>
          <a:stretch>
            <a:fillRect/>
          </a:stretch>
        </p:blipFill>
        <p:spPr>
          <a:xfrm>
            <a:off x="1015457" y="3657601"/>
            <a:ext cx="6182943" cy="2660904"/>
          </a:xfrm>
          <a:prstGeom prst="rect">
            <a:avLst/>
          </a:prstGeom>
        </p:spPr>
      </p:pic>
    </p:spTree>
    <p:extLst>
      <p:ext uri="{BB962C8B-B14F-4D97-AF65-F5344CB8AC3E}">
        <p14:creationId xmlns:p14="http://schemas.microsoft.com/office/powerpoint/2010/main" val="1480462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IF function</a:t>
            </a:r>
          </a:p>
        </p:txBody>
      </p:sp>
      <p:sp>
        <p:nvSpPr>
          <p:cNvPr id="3" name="Content Placeholder 2"/>
          <p:cNvSpPr>
            <a:spLocks noGrp="1"/>
          </p:cNvSpPr>
          <p:nvPr>
            <p:ph idx="1"/>
          </p:nvPr>
        </p:nvSpPr>
        <p:spPr>
          <a:xfrm>
            <a:off x="296332" y="1430866"/>
            <a:ext cx="7860116" cy="4793057"/>
          </a:xfrm>
        </p:spPr>
        <p:txBody>
          <a:bodyPr/>
          <a:lstStyle/>
          <a:p>
            <a:r>
              <a:rPr lang="en-US" dirty="0"/>
              <a:t>Syntax:</a:t>
            </a:r>
            <a:br>
              <a:rPr lang="en-US" dirty="0"/>
            </a:br>
            <a:r>
              <a:rPr lang="en-US" sz="2000" dirty="0">
                <a:latin typeface="Courier New" panose="02070309020205020404" pitchFamily="49" charset="0"/>
                <a:cs typeface="Courier New" panose="02070309020205020404" pitchFamily="49" charset="0"/>
              </a:rPr>
              <a:t>=IF(</a:t>
            </a:r>
            <a:r>
              <a:rPr lang="en-US" sz="2000" dirty="0" err="1">
                <a:latin typeface="Courier New" panose="02070309020205020404" pitchFamily="49" charset="0"/>
                <a:cs typeface="Courier New" panose="02070309020205020404" pitchFamily="49" charset="0"/>
              </a:rPr>
              <a:t>logical_test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value_if_true</a:t>
            </a: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err="1">
                <a:latin typeface="Courier New" panose="02070309020205020404" pitchFamily="49" charset="0"/>
                <a:cs typeface="Courier New" panose="02070309020205020404" pitchFamily="49" charset="0"/>
              </a:rPr>
              <a:t>value_if_false</a:t>
            </a:r>
            <a:r>
              <a:rPr lang="en-US" sz="2000"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=IF(AND(B5&lt;</a:t>
            </a:r>
            <a:r>
              <a:rPr lang="en-US" b="1" dirty="0">
                <a:latin typeface="Courier New" panose="02070309020205020404" pitchFamily="49" charset="0"/>
                <a:cs typeface="Courier New" panose="02070309020205020404" pitchFamily="49" charset="0"/>
              </a:rPr>
              <a:t>$B$1</a:t>
            </a:r>
            <a:r>
              <a:rPr lang="en-US" dirty="0">
                <a:latin typeface="Courier New" panose="02070309020205020404" pitchFamily="49" charset="0"/>
                <a:cs typeface="Courier New" panose="02070309020205020404" pitchFamily="49" charset="0"/>
              </a:rPr>
              <a:t>, C5&lt;</a:t>
            </a:r>
            <a:r>
              <a:rPr lang="en-US" b="1" dirty="0">
                <a:latin typeface="Courier New" panose="02070309020205020404" pitchFamily="49" charset="0"/>
                <a:cs typeface="Courier New" panose="02070309020205020404" pitchFamily="49" charset="0"/>
              </a:rPr>
              <a:t>$B$2</a:t>
            </a:r>
            <a:r>
              <a:rPr lang="en-US" dirty="0">
                <a:latin typeface="Courier New" panose="02070309020205020404" pitchFamily="49" charset="0"/>
                <a:cs typeface="Courier New" panose="02070309020205020404" pitchFamily="49" charset="0"/>
              </a:rPr>
              <a:t>), “Yes!”, “No”)</a:t>
            </a:r>
          </a:p>
          <a:p>
            <a:endParaRPr lang="en-NZ" dirty="0"/>
          </a:p>
        </p:txBody>
      </p:sp>
      <p:pic>
        <p:nvPicPr>
          <p:cNvPr id="4" name="Picture 3"/>
          <p:cNvPicPr>
            <a:picLocks noChangeAspect="1"/>
          </p:cNvPicPr>
          <p:nvPr/>
        </p:nvPicPr>
        <p:blipFill>
          <a:blip r:embed="rId3"/>
          <a:stretch>
            <a:fillRect/>
          </a:stretch>
        </p:blipFill>
        <p:spPr>
          <a:xfrm>
            <a:off x="1166922" y="3456433"/>
            <a:ext cx="6182943" cy="2660904"/>
          </a:xfrm>
          <a:prstGeom prst="rect">
            <a:avLst/>
          </a:prstGeom>
        </p:spPr>
      </p:pic>
    </p:spTree>
    <p:extLst>
      <p:ext uri="{BB962C8B-B14F-4D97-AF65-F5344CB8AC3E}">
        <p14:creationId xmlns:p14="http://schemas.microsoft.com/office/powerpoint/2010/main" val="148580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Lookup functions</a:t>
            </a:r>
          </a:p>
        </p:txBody>
      </p:sp>
      <p:sp>
        <p:nvSpPr>
          <p:cNvPr id="3" name="Content Placeholder 2"/>
          <p:cNvSpPr>
            <a:spLocks noGrp="1"/>
          </p:cNvSpPr>
          <p:nvPr>
            <p:ph idx="1"/>
          </p:nvPr>
        </p:nvSpPr>
        <p:spPr/>
        <p:txBody>
          <a:bodyPr/>
          <a:lstStyle/>
          <a:p>
            <a:r>
              <a:rPr lang="en-US" dirty="0"/>
              <a:t>Sometimes we will need to look up values in a table in our spreadsheet</a:t>
            </a:r>
          </a:p>
          <a:p>
            <a:pPr lvl="1"/>
            <a:r>
              <a:rPr lang="en-US" dirty="0"/>
              <a:t>For example, matching a student’s ID number with their name</a:t>
            </a:r>
          </a:p>
          <a:p>
            <a:r>
              <a:rPr lang="en-US" dirty="0"/>
              <a:t>Two kinds of look up functions</a:t>
            </a:r>
          </a:p>
          <a:p>
            <a:pPr lvl="1"/>
            <a:r>
              <a:rPr lang="en-US" dirty="0"/>
              <a:t>VLOOKUP: used with vertical tables</a:t>
            </a:r>
          </a:p>
          <a:p>
            <a:pPr lvl="2"/>
            <a:endParaRPr lang="en-US" dirty="0"/>
          </a:p>
          <a:p>
            <a:pPr lvl="2"/>
            <a:endParaRPr lang="en-US" dirty="0"/>
          </a:p>
          <a:p>
            <a:pPr marL="914400" lvl="2" indent="0">
              <a:buNone/>
            </a:pPr>
            <a:endParaRPr lang="en-US" dirty="0"/>
          </a:p>
          <a:p>
            <a:pPr marL="914400" lvl="2" indent="0">
              <a:buNone/>
            </a:pPr>
            <a:endParaRPr lang="en-US" dirty="0"/>
          </a:p>
          <a:p>
            <a:pPr lvl="1"/>
            <a:r>
              <a:rPr lang="en-US" dirty="0"/>
              <a:t>HLOOKUP: used with horizontal tables</a:t>
            </a:r>
          </a:p>
        </p:txBody>
      </p:sp>
      <p:pic>
        <p:nvPicPr>
          <p:cNvPr id="4" name="Picture 3"/>
          <p:cNvPicPr>
            <a:picLocks noChangeAspect="1"/>
          </p:cNvPicPr>
          <p:nvPr/>
        </p:nvPicPr>
        <p:blipFill>
          <a:blip r:embed="rId3"/>
          <a:stretch>
            <a:fillRect/>
          </a:stretch>
        </p:blipFill>
        <p:spPr>
          <a:xfrm>
            <a:off x="5222202" y="3621024"/>
            <a:ext cx="1895748" cy="1234440"/>
          </a:xfrm>
          <a:prstGeom prst="rect">
            <a:avLst/>
          </a:prstGeom>
        </p:spPr>
      </p:pic>
      <p:pic>
        <p:nvPicPr>
          <p:cNvPr id="5" name="Picture 4"/>
          <p:cNvPicPr>
            <a:picLocks noChangeAspect="1"/>
          </p:cNvPicPr>
          <p:nvPr/>
        </p:nvPicPr>
        <p:blipFill>
          <a:blip r:embed="rId4"/>
          <a:stretch>
            <a:fillRect/>
          </a:stretch>
        </p:blipFill>
        <p:spPr>
          <a:xfrm>
            <a:off x="5590432" y="5301661"/>
            <a:ext cx="3434696" cy="773957"/>
          </a:xfrm>
          <a:prstGeom prst="rect">
            <a:avLst/>
          </a:prstGeom>
        </p:spPr>
      </p:pic>
    </p:spTree>
    <p:extLst>
      <p:ext uri="{BB962C8B-B14F-4D97-AF65-F5344CB8AC3E}">
        <p14:creationId xmlns:p14="http://schemas.microsoft.com/office/powerpoint/2010/main" val="36996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VLOOKUP</a:t>
            </a:r>
          </a:p>
        </p:txBody>
      </p:sp>
      <p:sp>
        <p:nvSpPr>
          <p:cNvPr id="3" name="Content Placeholder 2"/>
          <p:cNvSpPr>
            <a:spLocks noGrp="1"/>
          </p:cNvSpPr>
          <p:nvPr>
            <p:ph idx="1"/>
          </p:nvPr>
        </p:nvSpPr>
        <p:spPr/>
        <p:txBody>
          <a:bodyPr>
            <a:normAutofit/>
          </a:bodyPr>
          <a:lstStyle/>
          <a:p>
            <a:r>
              <a:rPr lang="en-NZ" dirty="0"/>
              <a:t>Syntax:</a:t>
            </a:r>
            <a:br>
              <a:rPr lang="en-NZ" dirty="0"/>
            </a:br>
            <a:r>
              <a:rPr lang="en-NZ" dirty="0">
                <a:latin typeface="Courier New" panose="02070309020205020404" pitchFamily="49" charset="0"/>
                <a:cs typeface="Courier New" panose="02070309020205020404" pitchFamily="49" charset="0"/>
              </a:rPr>
              <a:t>VLOOKUP(value, table, column, range)</a:t>
            </a:r>
          </a:p>
          <a:p>
            <a:r>
              <a:rPr lang="en-NZ" b="1" dirty="0">
                <a:cs typeface="Courier New" panose="02070309020205020404" pitchFamily="49" charset="0"/>
              </a:rPr>
              <a:t>Value: </a:t>
            </a:r>
            <a:r>
              <a:rPr lang="en-NZ" dirty="0">
                <a:cs typeface="Courier New" panose="02070309020205020404" pitchFamily="49" charset="0"/>
              </a:rPr>
              <a:t>the cell that you are looking up</a:t>
            </a:r>
          </a:p>
          <a:p>
            <a:r>
              <a:rPr lang="en-NZ" b="1" dirty="0">
                <a:cs typeface="Courier New" panose="02070309020205020404" pitchFamily="49" charset="0"/>
              </a:rPr>
              <a:t>Table: </a:t>
            </a:r>
            <a:r>
              <a:rPr lang="en-NZ" dirty="0">
                <a:cs typeface="Courier New" panose="02070309020205020404" pitchFamily="49" charset="0"/>
              </a:rPr>
              <a:t>a range of cells containing the table, usually written as absolute references</a:t>
            </a:r>
          </a:p>
          <a:p>
            <a:r>
              <a:rPr lang="en-NZ" b="1" dirty="0">
                <a:cs typeface="Courier New" panose="02070309020205020404" pitchFamily="49" charset="0"/>
              </a:rPr>
              <a:t>Column:</a:t>
            </a:r>
            <a:r>
              <a:rPr lang="en-NZ" dirty="0">
                <a:cs typeface="Courier New" panose="02070309020205020404" pitchFamily="49" charset="0"/>
              </a:rPr>
              <a:t> the column of the table that contains the values we want to retrieve</a:t>
            </a:r>
          </a:p>
          <a:p>
            <a:r>
              <a:rPr lang="en-NZ" b="1" dirty="0">
                <a:cs typeface="Courier New" panose="02070309020205020404" pitchFamily="49" charset="0"/>
              </a:rPr>
              <a:t>Range:</a:t>
            </a:r>
            <a:r>
              <a:rPr lang="en-NZ" dirty="0">
                <a:cs typeface="Courier New" panose="02070309020205020404" pitchFamily="49" charset="0"/>
              </a:rPr>
              <a:t> this is a Boolean value; true if the lookup value falls within a range, false if an exact match is required</a:t>
            </a:r>
          </a:p>
          <a:p>
            <a:endParaRPr lang="en-NZ" dirty="0"/>
          </a:p>
        </p:txBody>
      </p:sp>
    </p:spTree>
    <p:extLst>
      <p:ext uri="{BB962C8B-B14F-4D97-AF65-F5344CB8AC3E}">
        <p14:creationId xmlns:p14="http://schemas.microsoft.com/office/powerpoint/2010/main" val="176863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484</Words>
  <Application>Microsoft Office PowerPoint</Application>
  <PresentationFormat>On-screen Show (4:3)</PresentationFormat>
  <Paragraphs>100</Paragraphs>
  <Slides>23</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Courier New</vt:lpstr>
      <vt:lpstr>Trebuchet MS</vt:lpstr>
      <vt:lpstr>Wingdings</vt:lpstr>
      <vt:lpstr>Wingdings 3</vt:lpstr>
      <vt:lpstr>Facet</vt:lpstr>
      <vt:lpstr>Spreadsheets 2 -  Functions and Charts</vt:lpstr>
      <vt:lpstr>Today’s lecture</vt:lpstr>
      <vt:lpstr>IF function</vt:lpstr>
      <vt:lpstr>IF function</vt:lpstr>
      <vt:lpstr>IF function</vt:lpstr>
      <vt:lpstr>IF function</vt:lpstr>
      <vt:lpstr>IF function</vt:lpstr>
      <vt:lpstr>Lookup functions</vt:lpstr>
      <vt:lpstr>VLOOKUP</vt:lpstr>
      <vt:lpstr>Example</vt:lpstr>
      <vt:lpstr>VLOOKUP Example</vt:lpstr>
      <vt:lpstr>HLOOKUP</vt:lpstr>
      <vt:lpstr>HLOOKUP</vt:lpstr>
      <vt:lpstr>Exercise</vt:lpstr>
      <vt:lpstr>Exercise</vt:lpstr>
      <vt:lpstr>Sorting data</vt:lpstr>
      <vt:lpstr>Sorting data</vt:lpstr>
      <vt:lpstr>Inserting a chart</vt:lpstr>
      <vt:lpstr>Inserting a chart</vt:lpstr>
      <vt:lpstr>Inserting a chart</vt:lpstr>
      <vt:lpstr>Inserting a chart</vt:lpstr>
      <vt:lpstr>Inserting a chart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2016-04-08T05:51:51Z</dcterms:created>
  <dcterms:modified xsi:type="dcterms:W3CDTF">2016-04-08T05:51:55Z</dcterms:modified>
</cp:coreProperties>
</file>