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26"/>
  </p:notesMasterIdLst>
  <p:sldIdLst>
    <p:sldId id="257" r:id="rId2"/>
    <p:sldId id="258" r:id="rId3"/>
    <p:sldId id="277" r:id="rId4"/>
    <p:sldId id="259" r:id="rId5"/>
    <p:sldId id="260" r:id="rId6"/>
    <p:sldId id="261" r:id="rId7"/>
    <p:sldId id="262" r:id="rId8"/>
    <p:sldId id="263" r:id="rId9"/>
    <p:sldId id="269" r:id="rId10"/>
    <p:sldId id="267" r:id="rId11"/>
    <p:sldId id="271" r:id="rId12"/>
    <p:sldId id="272" r:id="rId13"/>
    <p:sldId id="270" r:id="rId14"/>
    <p:sldId id="273" r:id="rId15"/>
    <p:sldId id="275" r:id="rId16"/>
    <p:sldId id="276" r:id="rId17"/>
    <p:sldId id="268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7398"/>
  </p:normalViewPr>
  <p:slideViewPr>
    <p:cSldViewPr snapToGrid="0" snapToObjects="1">
      <p:cViewPr varScale="1">
        <p:scale>
          <a:sx n="45" d="100"/>
          <a:sy n="45" d="100"/>
        </p:scale>
        <p:origin x="20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43921-2D5E-9B48-9C93-53A7943161CC}" type="datetimeFigureOut">
              <a:rPr lang="en-AU" smtClean="0"/>
              <a:t>8/04/2016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01B7-21DC-1841-81B7-C012B4A56E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014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825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5435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245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6611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8505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803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283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9489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4642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12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91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55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6542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521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4676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860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7342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4506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01B7-21DC-1841-81B7-C012B4A56E1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483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Spreadsheets 1 – References and Formulas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20 – COMPSCI111/111G SS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formulas, you’ll need to refer to other cells. There are two kinds of cell references.</a:t>
            </a:r>
          </a:p>
          <a:p>
            <a:r>
              <a:rPr lang="en-US" dirty="0"/>
              <a:t>Relative references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cell reference moves along with the formula</a:t>
            </a:r>
          </a:p>
          <a:p>
            <a:r>
              <a:rPr lang="en-US" dirty="0"/>
              <a:t>Absolute reference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$C$3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‘$’ locks the column and/or row in the reference, meaning it stays the same if the formula moves</a:t>
            </a:r>
          </a:p>
        </p:txBody>
      </p:sp>
    </p:spTree>
    <p:extLst>
      <p:ext uri="{BB962C8B-B14F-4D97-AF65-F5344CB8AC3E}">
        <p14:creationId xmlns:p14="http://schemas.microsoft.com/office/powerpoint/2010/main" val="21215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623" y="2753162"/>
            <a:ext cx="7801897" cy="32388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formula moves down by one row, the cell references move down by one row</a:t>
            </a:r>
          </a:p>
        </p:txBody>
      </p:sp>
      <p:sp>
        <p:nvSpPr>
          <p:cNvPr id="8" name="Rectangle 7"/>
          <p:cNvSpPr/>
          <p:nvPr/>
        </p:nvSpPr>
        <p:spPr>
          <a:xfrm>
            <a:off x="6423666" y="4396739"/>
            <a:ext cx="1612669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23665" y="4785359"/>
            <a:ext cx="1612669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11943" y="4005677"/>
            <a:ext cx="1044608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5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reference to ‘Pay Rate’ is not fixed, we get incorrect results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819" y="2468533"/>
            <a:ext cx="8185384" cy="39830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29660" y="3681499"/>
            <a:ext cx="1647456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62700" y="4489333"/>
            <a:ext cx="2215355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61761" y="4085416"/>
            <a:ext cx="2215355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8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647518" cy="4793057"/>
          </a:xfrm>
        </p:spPr>
        <p:txBody>
          <a:bodyPr/>
          <a:lstStyle/>
          <a:p>
            <a:r>
              <a:rPr lang="en-US" dirty="0"/>
              <a:t>Using ‘$’ to lock the row in place fixes the problem</a:t>
            </a:r>
          </a:p>
          <a:p>
            <a:pPr lvl="1"/>
            <a:r>
              <a:rPr lang="en-US" dirty="0"/>
              <a:t>We can also lock the column with ‘$’ but it doesn’t make a difference in this case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333" y="2737499"/>
            <a:ext cx="8510034" cy="32918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20269" y="3995824"/>
            <a:ext cx="1857006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86845" y="4411733"/>
            <a:ext cx="2590430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77320" y="4815755"/>
            <a:ext cx="2590430" cy="3103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8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What formula would you use in cell E8 to calculate the money made from ticket sales? Your formula must be able to be filled up and down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1142" y="3078776"/>
            <a:ext cx="6652716" cy="3304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79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=C8*$B$3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228" y="2424828"/>
            <a:ext cx="7647745" cy="379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1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you process data in your spreadsheet</a:t>
            </a:r>
          </a:p>
          <a:p>
            <a:r>
              <a:rPr lang="en-US" dirty="0"/>
              <a:t>Formulas </a:t>
            </a:r>
            <a:r>
              <a:rPr lang="en-US" dirty="0">
                <a:sym typeface="Wingdings" panose="05000000000000000000" pitchFamily="2" charset="2"/>
              </a:rPr>
              <a:t> Insert Function lets you search for functions and learn about their syntax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567" y="2960913"/>
            <a:ext cx="5160400" cy="37737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19567" y="3283072"/>
            <a:ext cx="404533" cy="6488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41131" y="3981449"/>
            <a:ext cx="3043870" cy="26860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8247593" cy="4793057"/>
          </a:xfrm>
        </p:spPr>
        <p:txBody>
          <a:bodyPr/>
          <a:lstStyle/>
          <a:p>
            <a:r>
              <a:rPr lang="en-US" dirty="0"/>
              <a:t>SUM, MAX, MIN, AVERAGE</a:t>
            </a:r>
          </a:p>
          <a:p>
            <a:r>
              <a:rPr lang="en-US" dirty="0"/>
              <a:t>Similar syntax: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[function name](values)</a:t>
            </a:r>
          </a:p>
          <a:p>
            <a:pPr lvl="1"/>
            <a:r>
              <a:rPr lang="en-US" dirty="0"/>
              <a:t>SUM(range),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SUM(B3:B10)</a:t>
            </a:r>
          </a:p>
          <a:p>
            <a:pPr lvl="1"/>
            <a:r>
              <a:rPr lang="en-US" dirty="0"/>
              <a:t>SUM(cell, cell …),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SUM(B3, B4, B5)</a:t>
            </a:r>
          </a:p>
          <a:p>
            <a:pPr lvl="1"/>
            <a:r>
              <a:rPr lang="en-US" dirty="0"/>
              <a:t>SUM(number, number …),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SUM(5, 7, 8)</a:t>
            </a:r>
          </a:p>
          <a:p>
            <a:r>
              <a:rPr lang="en-US" dirty="0">
                <a:cs typeface="Courier New" panose="02070309020205020404" pitchFamily="49" charset="0"/>
              </a:rPr>
              <a:t>Functions can be included in formulas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=B6 + SUM(A1:A100)</a:t>
            </a:r>
          </a:p>
        </p:txBody>
      </p:sp>
    </p:spTree>
    <p:extLst>
      <p:ext uri="{BB962C8B-B14F-4D97-AF65-F5344CB8AC3E}">
        <p14:creationId xmlns:p14="http://schemas.microsoft.com/office/powerpoint/2010/main" val="153050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Inserts a value in a cell based on the outcome of a logical test (</a:t>
            </a:r>
            <a:r>
              <a:rPr lang="en-US" dirty="0" err="1"/>
              <a:t>ie</a:t>
            </a:r>
            <a:r>
              <a:rPr lang="en-US" dirty="0"/>
              <a:t>. true/false)</a:t>
            </a:r>
          </a:p>
          <a:p>
            <a:r>
              <a:rPr lang="en-US" dirty="0"/>
              <a:t>Syntax: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=IF(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logical_test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value_if_true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value_if_false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96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condition which evaluates to TRUE or FALSE</a:t>
            </a:r>
          </a:p>
          <a:p>
            <a:r>
              <a:rPr lang="en-US" dirty="0"/>
              <a:t>Comparison operators:</a:t>
            </a:r>
          </a:p>
          <a:p>
            <a:pPr lvl="1"/>
            <a:r>
              <a:rPr lang="en-US" dirty="0"/>
              <a:t>=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=10 = 15</a:t>
            </a:r>
            <a:r>
              <a:rPr lang="en-US" dirty="0">
                <a:cs typeface="Courier New" panose="02070309020205020404" pitchFamily="49" charset="0"/>
              </a:rPr>
              <a:t> is false</a:t>
            </a:r>
          </a:p>
          <a:p>
            <a:pPr lvl="1"/>
            <a:r>
              <a:rPr lang="en-US" dirty="0"/>
              <a:t>&gt; and &lt;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=5 &gt; 10</a:t>
            </a:r>
            <a:r>
              <a:rPr lang="en-US" dirty="0"/>
              <a:t> is false</a:t>
            </a:r>
          </a:p>
          <a:p>
            <a:pPr lvl="1"/>
            <a:r>
              <a:rPr lang="en-US" dirty="0"/>
              <a:t>&gt;= and &lt;=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=5 &gt;= 5</a:t>
            </a:r>
            <a:r>
              <a:rPr lang="en-US" dirty="0"/>
              <a:t> is true</a:t>
            </a:r>
          </a:p>
        </p:txBody>
      </p:sp>
    </p:spTree>
    <p:extLst>
      <p:ext uri="{BB962C8B-B14F-4D97-AF65-F5344CB8AC3E}">
        <p14:creationId xmlns:p14="http://schemas.microsoft.com/office/powerpoint/2010/main" val="401522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BY question from last class</a:t>
            </a:r>
          </a:p>
          <a:p>
            <a:r>
              <a:rPr lang="en-US" dirty="0"/>
              <a:t>History of spreadsheet applications</a:t>
            </a:r>
          </a:p>
          <a:p>
            <a:r>
              <a:rPr lang="en-US" dirty="0"/>
              <a:t>How a spreadsheet works</a:t>
            </a:r>
          </a:p>
          <a:p>
            <a:r>
              <a:rPr lang="en-US" dirty="0"/>
              <a:t>Absolute vs relative references</a:t>
            </a:r>
          </a:p>
          <a:p>
            <a:r>
              <a:rPr lang="en-US" dirty="0"/>
              <a:t>Functions:</a:t>
            </a:r>
          </a:p>
          <a:p>
            <a:pPr lvl="1"/>
            <a:r>
              <a:rPr lang="en-US" dirty="0"/>
              <a:t>Basic functions (SUM, MIN, MAX, AVG)</a:t>
            </a:r>
          </a:p>
          <a:p>
            <a:pPr lvl="1"/>
            <a:r>
              <a:rPr lang="en-US" dirty="0"/>
              <a:t>IF function</a:t>
            </a:r>
          </a:p>
          <a:p>
            <a:pPr lvl="1"/>
            <a:r>
              <a:rPr lang="en-US" dirty="0"/>
              <a:t>Logical tests and operators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Boolean functions:</a:t>
            </a:r>
          </a:p>
          <a:p>
            <a:pPr lvl="1"/>
            <a:r>
              <a:rPr lang="en-US" dirty="0"/>
              <a:t>AND(a, b); both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must be true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=AND(3 = 4, 2 = 2)</a:t>
            </a:r>
            <a:r>
              <a:rPr lang="en-US" dirty="0">
                <a:cs typeface="Courier New" panose="02070309020205020404" pitchFamily="49" charset="0"/>
              </a:rPr>
              <a:t> is false</a:t>
            </a:r>
            <a:endParaRPr lang="en-US" dirty="0"/>
          </a:p>
          <a:p>
            <a:pPr lvl="1"/>
            <a:r>
              <a:rPr lang="en-US" dirty="0"/>
              <a:t>OR(a, b); either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can be true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=OR(3 = 4, 2 = 2)</a:t>
            </a:r>
            <a:r>
              <a:rPr lang="en-US" dirty="0">
                <a:cs typeface="Courier New" panose="02070309020205020404" pitchFamily="49" charset="0"/>
              </a:rPr>
              <a:t> is true</a:t>
            </a:r>
            <a:endParaRPr lang="en-US" dirty="0"/>
          </a:p>
          <a:p>
            <a:pPr lvl="1"/>
            <a:r>
              <a:rPr lang="en-US" dirty="0"/>
              <a:t>NOT(a); inverts the outcome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br>
              <a:rPr lang="en-US" dirty="0"/>
            </a:b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=NOT(2 = 3)</a:t>
            </a:r>
            <a:r>
              <a:rPr lang="en-US" dirty="0">
                <a:cs typeface="Courier New" panose="02070309020205020404" pitchFamily="49" charset="0"/>
              </a:rPr>
              <a:t> is true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77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954783" cy="4793057"/>
          </a:xfrm>
        </p:spPr>
        <p:txBody>
          <a:bodyPr/>
          <a:lstStyle/>
          <a:p>
            <a:r>
              <a:rPr lang="en-US" dirty="0"/>
              <a:t>Syntax: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=IF(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logical_test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value_if_true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value_if_false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cs typeface="Courier New" panose="02070309020205020404" pitchFamily="49" charset="0"/>
              </a:rPr>
              <a:t>IF statement places ‘Bigger’ in column B if number in column A is bigger than number in B1, and ‘Smaller’ if number in column A is smaller than number in B1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625" y="4222186"/>
            <a:ext cx="6964793" cy="242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362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34" y="11511"/>
            <a:ext cx="7260568" cy="1092200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871891"/>
            <a:ext cx="7260569" cy="4793057"/>
          </a:xfrm>
        </p:spPr>
        <p:txBody>
          <a:bodyPr/>
          <a:lstStyle/>
          <a:p>
            <a:r>
              <a:rPr lang="en-US" dirty="0"/>
              <a:t>Write formulas that can be filled down:</a:t>
            </a:r>
          </a:p>
          <a:p>
            <a:pPr lvl="1"/>
            <a:r>
              <a:rPr lang="en-US" dirty="0"/>
              <a:t>E2: formula to calculate the package’s volume</a:t>
            </a:r>
          </a:p>
          <a:p>
            <a:pPr lvl="2"/>
            <a:r>
              <a:rPr lang="en-US" dirty="0"/>
              <a:t>volume = length * width * height</a:t>
            </a:r>
          </a:p>
          <a:p>
            <a:pPr lvl="1"/>
            <a:r>
              <a:rPr lang="en-US" dirty="0"/>
              <a:t>F2: if the package is less than 5000cm</a:t>
            </a:r>
            <a:r>
              <a:rPr lang="en-US" baseline="30000" dirty="0"/>
              <a:t>3</a:t>
            </a:r>
            <a:r>
              <a:rPr lang="en-US" dirty="0"/>
              <a:t>, then write “Yes” in cell, otherwise write “No”</a:t>
            </a:r>
          </a:p>
          <a:p>
            <a:r>
              <a:rPr lang="en-US" dirty="0"/>
              <a:t>Formula for B7 that can be filled right, which finds the average package length, width, height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293" y="3750605"/>
            <a:ext cx="6788711" cy="290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89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 in E2: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=B2*C2*D2</a:t>
            </a:r>
          </a:p>
          <a:p>
            <a:r>
              <a:rPr lang="en-US" dirty="0"/>
              <a:t>Formula in F2: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=IF(E2&lt;$C$9, “Yes”, “No”)</a:t>
            </a:r>
          </a:p>
          <a:p>
            <a:r>
              <a:rPr lang="en-US" dirty="0"/>
              <a:t>Formula in B7: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=AVERAGE(B2:B6)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216" y="3338434"/>
            <a:ext cx="6736686" cy="288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6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VisiCalc was the first spreadsheet program and ‘killer app’</a:t>
            </a:r>
          </a:p>
          <a:p>
            <a:r>
              <a:rPr lang="en-US" dirty="0"/>
              <a:t>Microsoft Excel is </a:t>
            </a:r>
            <a:r>
              <a:rPr lang="en-US" dirty="0" err="1"/>
              <a:t>centred</a:t>
            </a:r>
            <a:r>
              <a:rPr lang="en-US" dirty="0"/>
              <a:t> on a spreadsheet made up of columns and rows</a:t>
            </a:r>
          </a:p>
          <a:p>
            <a:r>
              <a:rPr lang="en-US" dirty="0"/>
              <a:t>Cell references can be relative and absolute</a:t>
            </a:r>
          </a:p>
          <a:p>
            <a:r>
              <a:rPr lang="en-US" dirty="0"/>
              <a:t>Formulas allow us to compute values in cells. Functions allow us to process data and see an output</a:t>
            </a:r>
          </a:p>
          <a:p>
            <a:pPr lvl="1"/>
            <a:r>
              <a:rPr lang="en-US" dirty="0"/>
              <a:t>Functions: SUM, MAX, MIN, AVERAGE, IF</a:t>
            </a:r>
          </a:p>
        </p:txBody>
      </p:sp>
    </p:spTree>
    <p:extLst>
      <p:ext uri="{BB962C8B-B14F-4D97-AF65-F5344CB8AC3E}">
        <p14:creationId xmlns:p14="http://schemas.microsoft.com/office/powerpoint/2010/main" val="149372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ORDER BY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1" y="1430866"/>
            <a:ext cx="8457143" cy="4793057"/>
          </a:xfrm>
        </p:spPr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ORDER BY [field] ASC/DESC, [field] ASC/DESC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[First Names], Surname, Age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Students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ORDER BY Surname ASC, [First Names] ASC;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2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VisiCalc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spreadsheet program was called VisiCalc, short for Visible Calculator</a:t>
            </a:r>
          </a:p>
          <a:p>
            <a:r>
              <a:rPr lang="en-US" dirty="0"/>
              <a:t>Developed by Dan </a:t>
            </a:r>
            <a:r>
              <a:rPr lang="en-US" dirty="0" err="1"/>
              <a:t>Bricklin</a:t>
            </a:r>
            <a:r>
              <a:rPr lang="en-US" dirty="0"/>
              <a:t> and Bob Frankston, released in 1979</a:t>
            </a:r>
          </a:p>
          <a:p>
            <a:r>
              <a:rPr lang="en-US" dirty="0"/>
              <a:t>VisiCalc was the first ‘killer app’ on the PC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893" y="4359304"/>
            <a:ext cx="4813748" cy="115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VisiCalc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VisiCalc had a number of features that are commonly found in spreadsheet programs today:</a:t>
            </a:r>
          </a:p>
          <a:p>
            <a:pPr lvl="1"/>
            <a:r>
              <a:rPr lang="en-AU" dirty="0"/>
              <a:t>Organising calculations in rows and columns</a:t>
            </a:r>
          </a:p>
          <a:p>
            <a:pPr lvl="1"/>
            <a:r>
              <a:rPr lang="en-AU" dirty="0"/>
              <a:t>Automatic updating of calculations</a:t>
            </a:r>
          </a:p>
          <a:p>
            <a:pPr lvl="1"/>
            <a:r>
              <a:rPr lang="en-AU" dirty="0"/>
              <a:t>Copying formulas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8689" y="3580328"/>
            <a:ext cx="4234514" cy="290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647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590" y="2308479"/>
            <a:ext cx="5369610" cy="42843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Microsoft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Commonly used spreadsheet program, part of Microsoft Office</a:t>
            </a:r>
          </a:p>
          <a:p>
            <a:endParaRPr lang="en-AU" dirty="0"/>
          </a:p>
        </p:txBody>
      </p:sp>
      <p:grpSp>
        <p:nvGrpSpPr>
          <p:cNvPr id="25" name="Group 24"/>
          <p:cNvGrpSpPr/>
          <p:nvPr/>
        </p:nvGrpSpPr>
        <p:grpSpPr>
          <a:xfrm>
            <a:off x="80918" y="3944570"/>
            <a:ext cx="1585957" cy="1012166"/>
            <a:chOff x="80918" y="3944570"/>
            <a:chExt cx="1585957" cy="1012166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1065827" y="4238625"/>
              <a:ext cx="601048" cy="2120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>
              <a:spLocks/>
            </p:cNvSpPr>
            <p:nvPr/>
          </p:nvSpPr>
          <p:spPr bwMode="auto">
            <a:xfrm>
              <a:off x="80918" y="3944570"/>
              <a:ext cx="1303763" cy="1012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68905" bIns="38100" anchor="ctr"/>
            <a:lstStyle>
              <a:lvl1pPr marL="14288">
                <a:spcBef>
                  <a:spcPct val="20000"/>
                </a:spcBef>
                <a:buFont typeface="Arial" panose="020B0604020202020204" pitchFamily="34" charset="0"/>
                <a:defRPr sz="46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40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4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Current cell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(A1)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7947" y="5756690"/>
            <a:ext cx="6007803" cy="318008"/>
            <a:chOff x="627947" y="5756690"/>
            <a:chExt cx="6007803" cy="318008"/>
          </a:xfrm>
        </p:grpSpPr>
        <p:sp>
          <p:nvSpPr>
            <p:cNvPr id="6" name="Rectangle 5"/>
            <p:cNvSpPr/>
            <p:nvPr/>
          </p:nvSpPr>
          <p:spPr>
            <a:xfrm>
              <a:off x="1458572" y="5765800"/>
              <a:ext cx="5177178" cy="308898"/>
            </a:xfrm>
            <a:prstGeom prst="rect">
              <a:avLst/>
            </a:prstGeom>
            <a:solidFill>
              <a:srgbClr val="FF0000">
                <a:alpha val="14902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>
              <a:spLocks/>
            </p:cNvSpPr>
            <p:nvPr/>
          </p:nvSpPr>
          <p:spPr bwMode="auto">
            <a:xfrm>
              <a:off x="627947" y="5756690"/>
              <a:ext cx="875762" cy="31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68905" bIns="38100" anchor="ctr"/>
            <a:lstStyle>
              <a:lvl1pPr marL="14288">
                <a:spcBef>
                  <a:spcPct val="20000"/>
                </a:spcBef>
                <a:buFont typeface="Arial" panose="020B0604020202020204" pitchFamily="34" charset="0"/>
                <a:defRPr sz="46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40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4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Row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63900" y="3302745"/>
            <a:ext cx="5032375" cy="524649"/>
            <a:chOff x="3263900" y="3302745"/>
            <a:chExt cx="5032375" cy="524649"/>
          </a:xfrm>
        </p:grpSpPr>
        <p:sp>
          <p:nvSpPr>
            <p:cNvPr id="10" name="Rectangle 9"/>
            <p:cNvSpPr/>
            <p:nvPr/>
          </p:nvSpPr>
          <p:spPr>
            <a:xfrm>
              <a:off x="3263900" y="3534638"/>
              <a:ext cx="3811823" cy="292756"/>
            </a:xfrm>
            <a:prstGeom prst="rect">
              <a:avLst/>
            </a:prstGeom>
            <a:solidFill>
              <a:srgbClr val="FF0000">
                <a:alpha val="14902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/>
            </p:cNvSpPr>
            <p:nvPr/>
          </p:nvSpPr>
          <p:spPr bwMode="auto">
            <a:xfrm>
              <a:off x="7133574" y="3302745"/>
              <a:ext cx="1162701" cy="524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68905" bIns="38100" anchor="ctr"/>
            <a:lstStyle>
              <a:lvl1pPr marL="14288">
                <a:spcBef>
                  <a:spcPct val="20000"/>
                </a:spcBef>
                <a:buFont typeface="Arial" panose="020B0604020202020204" pitchFamily="34" charset="0"/>
                <a:defRPr sz="46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40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4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Formula bar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40300" y="3827394"/>
            <a:ext cx="2022474" cy="1792356"/>
            <a:chOff x="4940300" y="3827394"/>
            <a:chExt cx="2022474" cy="1792356"/>
          </a:xfrm>
        </p:grpSpPr>
        <p:sp>
          <p:nvSpPr>
            <p:cNvPr id="5" name="Rectangle 4"/>
            <p:cNvSpPr/>
            <p:nvPr/>
          </p:nvSpPr>
          <p:spPr>
            <a:xfrm>
              <a:off x="4940300" y="3827394"/>
              <a:ext cx="899554" cy="1792356"/>
            </a:xfrm>
            <a:prstGeom prst="rect">
              <a:avLst/>
            </a:prstGeom>
            <a:solidFill>
              <a:srgbClr val="FF0000">
                <a:alpha val="14902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>
              <a:spLocks/>
            </p:cNvSpPr>
            <p:nvPr/>
          </p:nvSpPr>
          <p:spPr bwMode="auto">
            <a:xfrm>
              <a:off x="5840849" y="5086160"/>
              <a:ext cx="1121925" cy="31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68905" bIns="38100" anchor="ctr"/>
            <a:lstStyle>
              <a:lvl1pPr marL="14288">
                <a:spcBef>
                  <a:spcPct val="20000"/>
                </a:spcBef>
                <a:buFont typeface="Arial" panose="020B0604020202020204" pitchFamily="34" charset="0"/>
                <a:defRPr sz="46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40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4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latin typeface="Helvetica" panose="020B0604020202020204" pitchFamily="34" charset="0"/>
                  <a:ea typeface="ヒラギノ角ゴ ProN W3" charset="-128"/>
                  <a:sym typeface="Helvetica" panose="020B0604020202020204" pitchFamily="34" charset="0"/>
                </a:rPr>
                <a:t>Column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630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Appearance of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change the appearance of cells:</a:t>
            </a:r>
          </a:p>
          <a:p>
            <a:pPr lvl="1"/>
            <a:r>
              <a:rPr lang="en-US" dirty="0"/>
              <a:t>Alter size</a:t>
            </a:r>
          </a:p>
          <a:p>
            <a:pPr lvl="1"/>
            <a:r>
              <a:rPr lang="en-US" dirty="0"/>
              <a:t>Add borders</a:t>
            </a:r>
          </a:p>
          <a:p>
            <a:pPr lvl="1"/>
            <a:r>
              <a:rPr lang="en-US" dirty="0"/>
              <a:t>Add shading</a:t>
            </a:r>
          </a:p>
          <a:p>
            <a:pPr lvl="1"/>
            <a:r>
              <a:rPr lang="en-US" dirty="0"/>
              <a:t>Alter font</a:t>
            </a:r>
          </a:p>
          <a:p>
            <a:pPr lvl="1"/>
            <a:r>
              <a:rPr lang="en-US" dirty="0"/>
              <a:t>Formatting (</a:t>
            </a:r>
            <a:r>
              <a:rPr lang="en-US" dirty="0" err="1"/>
              <a:t>eg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currency, decimal </a:t>
            </a:r>
            <a:br>
              <a:rPr lang="en-US" dirty="0"/>
            </a:br>
            <a:r>
              <a:rPr lang="en-US" dirty="0"/>
              <a:t>points, date values)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616" y="2233948"/>
            <a:ext cx="505777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6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data into:</a:t>
            </a:r>
          </a:p>
          <a:p>
            <a:pPr lvl="1"/>
            <a:r>
              <a:rPr lang="en-US" dirty="0"/>
              <a:t>The cell</a:t>
            </a:r>
          </a:p>
          <a:p>
            <a:pPr lvl="1"/>
            <a:r>
              <a:rPr lang="en-US" dirty="0"/>
              <a:t>The Formula Bar (after selecting a cell)</a:t>
            </a:r>
          </a:p>
          <a:p>
            <a:r>
              <a:rPr lang="en-US" dirty="0"/>
              <a:t>You can enter: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Numbers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Formulas; must begin with ‘=’</a:t>
            </a:r>
          </a:p>
          <a:p>
            <a:r>
              <a:rPr lang="en-US" dirty="0"/>
              <a:t>When you enter a value, any</a:t>
            </a:r>
            <a:br>
              <a:rPr lang="en-US" dirty="0"/>
            </a:br>
            <a:r>
              <a:rPr lang="en-US" dirty="0"/>
              <a:t>formulas which use the </a:t>
            </a:r>
            <a:br>
              <a:rPr lang="en-US" dirty="0"/>
            </a:br>
            <a:r>
              <a:rPr lang="en-US" dirty="0"/>
              <a:t>current cell are recalculated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0" y="3006330"/>
            <a:ext cx="3686175" cy="345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875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801" y="399470"/>
            <a:ext cx="7260568" cy="1092200"/>
          </a:xfrm>
        </p:spPr>
        <p:txBody>
          <a:bodyPr/>
          <a:lstStyle/>
          <a:p>
            <a:r>
              <a:rPr lang="en-US" dirty="0"/>
              <a:t>Filling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you to automatically copy a value or formula from one cell in any direction</a:t>
            </a:r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Select a cell</a:t>
            </a:r>
          </a:p>
          <a:p>
            <a:pPr lvl="1"/>
            <a:r>
              <a:rPr lang="en-US" dirty="0"/>
              <a:t>Click and drag the small box in the bottom right hand corner in any direction</a:t>
            </a:r>
          </a:p>
          <a:p>
            <a:pPr lvl="1"/>
            <a:r>
              <a:rPr lang="en-US" dirty="0"/>
              <a:t>Release mouse when you’ve  </a:t>
            </a:r>
            <a:br>
              <a:rPr lang="en-US" dirty="0"/>
            </a:br>
            <a:r>
              <a:rPr lang="en-US" dirty="0"/>
              <a:t>selected the cells to fill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0479" y="3886751"/>
            <a:ext cx="3495199" cy="251253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71904" y="4810719"/>
            <a:ext cx="4550324" cy="1588568"/>
            <a:chOff x="571904" y="4810719"/>
            <a:chExt cx="4550324" cy="158856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1904" y="4810719"/>
              <a:ext cx="4482794" cy="158856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806352" y="5965313"/>
              <a:ext cx="315876" cy="296188"/>
            </a:xfrm>
            <a:prstGeom prst="rect">
              <a:avLst/>
            </a:prstGeom>
            <a:solidFill>
              <a:srgbClr val="FF0000">
                <a:alpha val="14902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Down Arrow 9"/>
          <p:cNvSpPr/>
          <p:nvPr/>
        </p:nvSpPr>
        <p:spPr>
          <a:xfrm>
            <a:off x="8079288" y="5033209"/>
            <a:ext cx="300624" cy="1118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0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733</Words>
  <Application>Microsoft Office PowerPoint</Application>
  <PresentationFormat>On-screen Show (4:3)</PresentationFormat>
  <Paragraphs>132</Paragraphs>
  <Slides>24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Courier New</vt:lpstr>
      <vt:lpstr>Helvetica</vt:lpstr>
      <vt:lpstr>Trebuchet MS</vt:lpstr>
      <vt:lpstr>Wingdings</vt:lpstr>
      <vt:lpstr>Wingdings 3</vt:lpstr>
      <vt:lpstr>ヒラギノ角ゴ ProN W3</vt:lpstr>
      <vt:lpstr>Facet</vt:lpstr>
      <vt:lpstr>Spreadsheets 1 – References and Formulas</vt:lpstr>
      <vt:lpstr>Today’s lecture</vt:lpstr>
      <vt:lpstr>Multiple ORDER BY fields</vt:lpstr>
      <vt:lpstr>VisiCalc</vt:lpstr>
      <vt:lpstr>VisiCalc</vt:lpstr>
      <vt:lpstr>Microsoft Excel</vt:lpstr>
      <vt:lpstr>Appearance of cells</vt:lpstr>
      <vt:lpstr>Entering data</vt:lpstr>
      <vt:lpstr>Filling cells</vt:lpstr>
      <vt:lpstr>Cell references</vt:lpstr>
      <vt:lpstr>Relative references</vt:lpstr>
      <vt:lpstr>Absolute references</vt:lpstr>
      <vt:lpstr>Absolute references</vt:lpstr>
      <vt:lpstr>Example</vt:lpstr>
      <vt:lpstr>Example</vt:lpstr>
      <vt:lpstr>Functions</vt:lpstr>
      <vt:lpstr>Basic Functions</vt:lpstr>
      <vt:lpstr>IF function</vt:lpstr>
      <vt:lpstr>Logical tests</vt:lpstr>
      <vt:lpstr>Logical tests</vt:lpstr>
      <vt:lpstr>IF function</vt:lpstr>
      <vt:lpstr>Exercise</vt:lpstr>
      <vt:lpstr>Exercise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2016-04-08T05:51:36Z</dcterms:created>
  <dcterms:modified xsi:type="dcterms:W3CDTF">2016-04-08T05:51:40Z</dcterms:modified>
</cp:coreProperties>
</file>