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30" autoAdjust="0"/>
    <p:restoredTop sz="85526"/>
  </p:normalViewPr>
  <p:slideViewPr>
    <p:cSldViewPr snapToGrid="0" snapToObjects="1">
      <p:cViewPr varScale="1">
        <p:scale>
          <a:sx n="58" d="100"/>
          <a:sy n="58" d="100"/>
        </p:scale>
        <p:origin x="13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86667-C3F2-7E4D-9A85-BB63C6DAB5B2}" type="datetimeFigureOut">
              <a:rPr lang="en-AU" smtClean="0"/>
              <a:t>8/04/2016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7458D-E925-BB4E-A548-A70B22FDCAC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676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6651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458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53321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3620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5638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4520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1697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3568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98356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178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36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379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225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9782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8648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6676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202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E7458D-E925-BB4E-A548-A70B22FDCAC9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85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08-Apr-16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Bits, bytes and digital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2 – COMPSCI111/111G SS 2016</a:t>
            </a:r>
          </a:p>
        </p:txBody>
      </p:sp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Using two switches (</a:t>
            </a:r>
            <a:r>
              <a:rPr lang="en-NZ" dirty="0" err="1"/>
              <a:t>ie</a:t>
            </a:r>
            <a:r>
              <a:rPr lang="en-NZ" dirty="0"/>
              <a:t>. two bits) we can generate up to four numbers</a:t>
            </a:r>
            <a:endParaRPr lang="en-US" dirty="0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3448300" y="2214212"/>
            <a:ext cx="1654223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Helvetica Light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Light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Light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Light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Light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9pPr>
          </a:lstStyle>
          <a:p>
            <a:pPr algn="ctr"/>
            <a:r>
              <a:rPr lang="en-US" altLang="en-US" sz="3800" dirty="0">
                <a:latin typeface="Gill Sans Light" charset="0"/>
                <a:ea typeface="Gill Sans Light" charset="0"/>
                <a:cs typeface="Gill Sans Light" charset="0"/>
                <a:sym typeface="Gill Sans Light" charset="0"/>
              </a:rPr>
              <a:t>Binary</a:t>
            </a:r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5834305" y="2170245"/>
            <a:ext cx="1840762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>
            <a:lvl1pPr algn="l">
              <a:defRPr sz="1200">
                <a:solidFill>
                  <a:schemeClr val="tx1"/>
                </a:solidFill>
                <a:latin typeface="Helvetica Light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Light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Light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Light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Light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9pPr>
          </a:lstStyle>
          <a:p>
            <a:pPr algn="ctr"/>
            <a:r>
              <a:rPr lang="en-US" altLang="en-US" sz="3800" dirty="0">
                <a:latin typeface="Gill Sans Light" charset="0"/>
                <a:ea typeface="Gill Sans Light" charset="0"/>
                <a:cs typeface="Gill Sans Light" charset="0"/>
                <a:sym typeface="Gill Sans Light" charset="0"/>
              </a:rPr>
              <a:t>Decimal</a:t>
            </a:r>
          </a:p>
        </p:txBody>
      </p:sp>
      <p:grpSp>
        <p:nvGrpSpPr>
          <p:cNvPr id="58" name="Group 11"/>
          <p:cNvGrpSpPr>
            <a:grpSpLocks/>
          </p:cNvGrpSpPr>
          <p:nvPr/>
        </p:nvGrpSpPr>
        <p:grpSpPr bwMode="auto">
          <a:xfrm>
            <a:off x="1376178" y="2775479"/>
            <a:ext cx="5545421" cy="651733"/>
            <a:chOff x="0" y="0"/>
            <a:chExt cx="3736" cy="508"/>
          </a:xfrm>
        </p:grpSpPr>
        <p:grpSp>
          <p:nvGrpSpPr>
            <p:cNvPr id="59" name="Group 8"/>
            <p:cNvGrpSpPr>
              <a:grpSpLocks/>
            </p:cNvGrpSpPr>
            <p:nvPr/>
          </p:nvGrpSpPr>
          <p:grpSpPr bwMode="auto">
            <a:xfrm>
              <a:off x="0" y="0"/>
              <a:ext cx="903" cy="508"/>
              <a:chOff x="0" y="0"/>
              <a:chExt cx="903" cy="508"/>
            </a:xfrm>
          </p:grpSpPr>
          <p:pic>
            <p:nvPicPr>
              <p:cNvPr id="62" name="Picture 6"/>
              <p:cNvPicPr>
                <a:picLocks noChangeAspect="1" noChangeArrowheads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3" name="Picture 7"/>
              <p:cNvPicPr>
                <a:picLocks noChangeAspect="1" noChangeArrowheads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0" name="Rectangle 9"/>
            <p:cNvSpPr>
              <a:spLocks/>
            </p:cNvSpPr>
            <p:nvPr/>
          </p:nvSpPr>
          <p:spPr bwMode="auto">
            <a:xfrm>
              <a:off x="1762" y="39"/>
              <a:ext cx="37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 dirty="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00</a:t>
              </a:r>
            </a:p>
          </p:txBody>
        </p:sp>
        <p:sp>
          <p:nvSpPr>
            <p:cNvPr id="61" name="Rectangle 10"/>
            <p:cNvSpPr>
              <a:spLocks/>
            </p:cNvSpPr>
            <p:nvPr/>
          </p:nvSpPr>
          <p:spPr bwMode="auto">
            <a:xfrm>
              <a:off x="3512" y="43"/>
              <a:ext cx="224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0</a:t>
              </a:r>
            </a:p>
          </p:txBody>
        </p:sp>
      </p:grpSp>
      <p:grpSp>
        <p:nvGrpSpPr>
          <p:cNvPr id="64" name="Group 17"/>
          <p:cNvGrpSpPr>
            <a:grpSpLocks/>
          </p:cNvGrpSpPr>
          <p:nvPr/>
        </p:nvGrpSpPr>
        <p:grpSpPr bwMode="auto">
          <a:xfrm>
            <a:off x="1376888" y="3697088"/>
            <a:ext cx="5544000" cy="648000"/>
            <a:chOff x="0" y="0"/>
            <a:chExt cx="3736" cy="508"/>
          </a:xfrm>
        </p:grpSpPr>
        <p:grpSp>
          <p:nvGrpSpPr>
            <p:cNvPr id="65" name="Group 14"/>
            <p:cNvGrpSpPr>
              <a:grpSpLocks/>
            </p:cNvGrpSpPr>
            <p:nvPr/>
          </p:nvGrpSpPr>
          <p:grpSpPr bwMode="auto">
            <a:xfrm>
              <a:off x="0" y="0"/>
              <a:ext cx="902" cy="508"/>
              <a:chOff x="0" y="0"/>
              <a:chExt cx="902" cy="508"/>
            </a:xfrm>
          </p:grpSpPr>
          <p:pic>
            <p:nvPicPr>
              <p:cNvPr id="68" name="Picture 12"/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9" name="Picture 13"/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6" name="Rectangle 15"/>
            <p:cNvSpPr>
              <a:spLocks/>
            </p:cNvSpPr>
            <p:nvPr/>
          </p:nvSpPr>
          <p:spPr bwMode="auto">
            <a:xfrm>
              <a:off x="1765" y="50"/>
              <a:ext cx="376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 dirty="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01</a:t>
              </a:r>
            </a:p>
          </p:txBody>
        </p:sp>
        <p:sp>
          <p:nvSpPr>
            <p:cNvPr id="67" name="Rectangle 16"/>
            <p:cNvSpPr>
              <a:spLocks/>
            </p:cNvSpPr>
            <p:nvPr/>
          </p:nvSpPr>
          <p:spPr bwMode="auto">
            <a:xfrm>
              <a:off x="3512" y="45"/>
              <a:ext cx="224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1</a:t>
              </a:r>
            </a:p>
          </p:txBody>
        </p:sp>
      </p:grpSp>
      <p:grpSp>
        <p:nvGrpSpPr>
          <p:cNvPr id="70" name="Group 23"/>
          <p:cNvGrpSpPr>
            <a:grpSpLocks/>
          </p:cNvGrpSpPr>
          <p:nvPr/>
        </p:nvGrpSpPr>
        <p:grpSpPr bwMode="auto">
          <a:xfrm>
            <a:off x="1376888" y="4771826"/>
            <a:ext cx="5544000" cy="648000"/>
            <a:chOff x="0" y="0"/>
            <a:chExt cx="3736" cy="508"/>
          </a:xfrm>
        </p:grpSpPr>
        <p:grpSp>
          <p:nvGrpSpPr>
            <p:cNvPr id="71" name="Group 20"/>
            <p:cNvGrpSpPr>
              <a:grpSpLocks/>
            </p:cNvGrpSpPr>
            <p:nvPr/>
          </p:nvGrpSpPr>
          <p:grpSpPr bwMode="auto">
            <a:xfrm>
              <a:off x="0" y="0"/>
              <a:ext cx="903" cy="508"/>
              <a:chOff x="0" y="0"/>
              <a:chExt cx="903" cy="508"/>
            </a:xfrm>
          </p:grpSpPr>
          <p:pic>
            <p:nvPicPr>
              <p:cNvPr id="74" name="Picture 18"/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5" name="Picture 19"/>
              <p:cNvPicPr>
                <a:picLocks noChangeAspect="1" noChangeArrowheads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2" name="Rectangle 21"/>
            <p:cNvSpPr>
              <a:spLocks/>
            </p:cNvSpPr>
            <p:nvPr/>
          </p:nvSpPr>
          <p:spPr bwMode="auto">
            <a:xfrm>
              <a:off x="1765" y="44"/>
              <a:ext cx="37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10</a:t>
              </a:r>
            </a:p>
          </p:txBody>
        </p:sp>
        <p:sp>
          <p:nvSpPr>
            <p:cNvPr id="73" name="Rectangle 22"/>
            <p:cNvSpPr>
              <a:spLocks/>
            </p:cNvSpPr>
            <p:nvPr/>
          </p:nvSpPr>
          <p:spPr bwMode="auto">
            <a:xfrm>
              <a:off x="3512" y="49"/>
              <a:ext cx="22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 dirty="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2</a:t>
              </a:r>
            </a:p>
          </p:txBody>
        </p:sp>
      </p:grpSp>
      <p:grpSp>
        <p:nvGrpSpPr>
          <p:cNvPr id="76" name="Group 29"/>
          <p:cNvGrpSpPr>
            <a:grpSpLocks/>
          </p:cNvGrpSpPr>
          <p:nvPr/>
        </p:nvGrpSpPr>
        <p:grpSpPr bwMode="auto">
          <a:xfrm>
            <a:off x="1376888" y="5848151"/>
            <a:ext cx="5544000" cy="648000"/>
            <a:chOff x="0" y="0"/>
            <a:chExt cx="3736" cy="508"/>
          </a:xfrm>
        </p:grpSpPr>
        <p:grpSp>
          <p:nvGrpSpPr>
            <p:cNvPr id="77" name="Group 26"/>
            <p:cNvGrpSpPr>
              <a:grpSpLocks/>
            </p:cNvGrpSpPr>
            <p:nvPr/>
          </p:nvGrpSpPr>
          <p:grpSpPr bwMode="auto">
            <a:xfrm>
              <a:off x="0" y="0"/>
              <a:ext cx="902" cy="508"/>
              <a:chOff x="0" y="0"/>
              <a:chExt cx="902" cy="508"/>
            </a:xfrm>
          </p:grpSpPr>
          <p:pic>
            <p:nvPicPr>
              <p:cNvPr id="80" name="Picture 24"/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1" name="Picture 25"/>
              <p:cNvPicPr>
                <a:picLocks noChangeAspect="1" noChangeArrowheads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" y="0"/>
                <a:ext cx="451" cy="5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flat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78" name="Rectangle 27"/>
            <p:cNvSpPr>
              <a:spLocks/>
            </p:cNvSpPr>
            <p:nvPr/>
          </p:nvSpPr>
          <p:spPr bwMode="auto">
            <a:xfrm>
              <a:off x="1765" y="46"/>
              <a:ext cx="37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 dirty="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11</a:t>
              </a:r>
            </a:p>
          </p:txBody>
        </p:sp>
        <p:sp>
          <p:nvSpPr>
            <p:cNvPr id="79" name="Rectangle 28"/>
            <p:cNvSpPr>
              <a:spLocks/>
            </p:cNvSpPr>
            <p:nvPr/>
          </p:nvSpPr>
          <p:spPr bwMode="auto">
            <a:xfrm>
              <a:off x="3512" y="42"/>
              <a:ext cx="224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 anchor="ctr"/>
            <a:lstStyle>
              <a:lvl1pPr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3800">
                  <a:latin typeface="Gill Sans Light" charset="0"/>
                  <a:ea typeface="Gill Sans Light" charset="0"/>
                  <a:cs typeface="Gill Sans Light" charset="0"/>
                  <a:sym typeface="Gill Sans Light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274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So:</a:t>
            </a:r>
          </a:p>
          <a:p>
            <a:pPr lvl="1"/>
            <a:r>
              <a:rPr lang="en-AU" dirty="0"/>
              <a:t>Possible numbers = 2</a:t>
            </a:r>
            <a:r>
              <a:rPr lang="en-AU" baseline="30000" dirty="0"/>
              <a:t>n</a:t>
            </a:r>
            <a:endParaRPr lang="en-AU" dirty="0"/>
          </a:p>
          <a:p>
            <a:pPr lvl="1"/>
            <a:r>
              <a:rPr lang="en-AU" dirty="0"/>
              <a:t>Range = 0 to 2</a:t>
            </a:r>
            <a:r>
              <a:rPr lang="en-AU" baseline="30000" dirty="0"/>
              <a:t>n</a:t>
            </a:r>
            <a:r>
              <a:rPr lang="en-AU" dirty="0"/>
              <a:t>-1</a:t>
            </a:r>
          </a:p>
          <a:p>
            <a:r>
              <a:rPr lang="en-AU" dirty="0"/>
              <a:t>For example, if we have four switches…</a:t>
            </a:r>
          </a:p>
          <a:p>
            <a:pPr lvl="1"/>
            <a:r>
              <a:rPr lang="en-AU" dirty="0"/>
              <a:t>Therefore:</a:t>
            </a:r>
          </a:p>
          <a:p>
            <a:pPr lvl="2"/>
            <a:r>
              <a:rPr lang="en-AU" dirty="0"/>
              <a:t>2</a:t>
            </a:r>
            <a:r>
              <a:rPr lang="en-AU" baseline="30000" dirty="0"/>
              <a:t>4</a:t>
            </a:r>
            <a:r>
              <a:rPr lang="en-AU" dirty="0"/>
              <a:t> = 16 possible numbers</a:t>
            </a:r>
          </a:p>
          <a:p>
            <a:pPr lvl="3"/>
            <a:r>
              <a:rPr lang="en-AU" dirty="0"/>
              <a:t>Note 2 = base 2 and 4 = number of switches</a:t>
            </a:r>
          </a:p>
          <a:p>
            <a:pPr lvl="1"/>
            <a:r>
              <a:rPr lang="en-AU" dirty="0"/>
              <a:t>Range = 0 to 2</a:t>
            </a:r>
            <a:r>
              <a:rPr lang="en-AU" baseline="30000" dirty="0"/>
              <a:t>4</a:t>
            </a:r>
            <a:r>
              <a:rPr lang="en-AU" dirty="0"/>
              <a:t>-1:</a:t>
            </a:r>
          </a:p>
          <a:p>
            <a:pPr lvl="2"/>
            <a:r>
              <a:rPr lang="en-AU" dirty="0"/>
              <a:t>0000</a:t>
            </a:r>
            <a:r>
              <a:rPr lang="en-AU" baseline="-25000" dirty="0"/>
              <a:t>2</a:t>
            </a:r>
            <a:r>
              <a:rPr lang="en-AU" dirty="0"/>
              <a:t> to 1111</a:t>
            </a:r>
            <a:r>
              <a:rPr lang="en-AU" baseline="-25000" dirty="0"/>
              <a:t>2</a:t>
            </a:r>
          </a:p>
          <a:p>
            <a:pPr lvl="2"/>
            <a:r>
              <a:rPr lang="en-AU" dirty="0"/>
              <a:t>0</a:t>
            </a:r>
            <a:r>
              <a:rPr lang="en-AU" baseline="-25000" dirty="0"/>
              <a:t>10</a:t>
            </a:r>
            <a:r>
              <a:rPr lang="en-AU" dirty="0"/>
              <a:t> to 15</a:t>
            </a:r>
            <a:r>
              <a:rPr lang="en-AU" baseline="-25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0590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dirty="0"/>
              <a:t>Converting binary to decimal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With decimal numbers, each dial’s position has a value:</a:t>
            </a:r>
          </a:p>
          <a:p>
            <a:pPr marL="0" indent="0">
              <a:buNone/>
              <a:tabLst>
                <a:tab pos="1162050" algn="l"/>
                <a:tab pos="1608138" algn="l"/>
                <a:tab pos="1609725" algn="l"/>
                <a:tab pos="2692400" algn="l"/>
                <a:tab pos="3140075" algn="l"/>
                <a:tab pos="4214813" algn="l"/>
                <a:tab pos="4660900" algn="l"/>
              </a:tabLst>
            </a:pPr>
            <a:r>
              <a:rPr lang="en-NZ" dirty="0"/>
              <a:t>1 * 10</a:t>
            </a:r>
            <a:r>
              <a:rPr lang="en-NZ" baseline="30000" dirty="0"/>
              <a:t>3</a:t>
            </a:r>
            <a:r>
              <a:rPr lang="en-NZ" dirty="0"/>
              <a:t>	+	5 * 10</a:t>
            </a:r>
            <a:r>
              <a:rPr lang="en-NZ" baseline="30000" dirty="0"/>
              <a:t>2</a:t>
            </a:r>
            <a:r>
              <a:rPr lang="en-NZ" dirty="0"/>
              <a:t>	+	2 * 10</a:t>
            </a:r>
            <a:r>
              <a:rPr lang="en-NZ" baseline="30000" dirty="0"/>
              <a:t>1</a:t>
            </a:r>
            <a:r>
              <a:rPr lang="en-NZ" dirty="0"/>
              <a:t>	+	1 * 10</a:t>
            </a:r>
            <a:r>
              <a:rPr lang="en-NZ" baseline="30000" dirty="0"/>
              <a:t>0</a:t>
            </a:r>
          </a:p>
          <a:p>
            <a:pPr marL="0" indent="0">
              <a:buNone/>
              <a:tabLst>
                <a:tab pos="1162050" algn="l"/>
                <a:tab pos="1608138" algn="l"/>
                <a:tab pos="1609725" algn="l"/>
                <a:tab pos="2692400" algn="l"/>
                <a:tab pos="3140075" algn="l"/>
                <a:tab pos="4214813" algn="l"/>
                <a:tab pos="4660900" algn="l"/>
              </a:tabLst>
            </a:pPr>
            <a:r>
              <a:rPr lang="en-NZ" dirty="0"/>
              <a:t>1000	+	500	+	20	+	1</a:t>
            </a:r>
            <a:endParaRPr lang="en-NZ" baseline="30000" dirty="0"/>
          </a:p>
          <a:p>
            <a:pPr marL="0" indent="0">
              <a:buNone/>
            </a:pPr>
            <a:r>
              <a:rPr lang="en-NZ" dirty="0"/>
              <a:t>= 1521</a:t>
            </a:r>
            <a:r>
              <a:rPr lang="en-NZ" baseline="-25000" dirty="0"/>
              <a:t>10</a:t>
            </a:r>
          </a:p>
          <a:p>
            <a:r>
              <a:rPr lang="en-NZ" dirty="0"/>
              <a:t>Similarly with binary numbers, each switch’s position has a value. Convert 1101</a:t>
            </a:r>
            <a:r>
              <a:rPr lang="en-NZ" baseline="-25000" dirty="0"/>
              <a:t>2</a:t>
            </a:r>
            <a:r>
              <a:rPr lang="en-NZ" dirty="0"/>
              <a:t> to decimal:</a:t>
            </a:r>
          </a:p>
          <a:p>
            <a:pPr marL="0" indent="0">
              <a:buNone/>
              <a:tabLst>
                <a:tab pos="1162050" algn="l"/>
                <a:tab pos="1608138" algn="l"/>
                <a:tab pos="1609725" algn="l"/>
                <a:tab pos="2692400" algn="l"/>
                <a:tab pos="3140075" algn="l"/>
                <a:tab pos="4214813" algn="l"/>
                <a:tab pos="4660900" algn="l"/>
              </a:tabLst>
            </a:pPr>
            <a:r>
              <a:rPr lang="en-NZ" dirty="0"/>
              <a:t>1 * 2</a:t>
            </a:r>
            <a:r>
              <a:rPr lang="en-NZ" baseline="30000" dirty="0"/>
              <a:t>3</a:t>
            </a:r>
            <a:r>
              <a:rPr lang="en-NZ" dirty="0"/>
              <a:t>	+	1 * 2</a:t>
            </a:r>
            <a:r>
              <a:rPr lang="en-NZ" baseline="30000" dirty="0"/>
              <a:t>2</a:t>
            </a:r>
            <a:r>
              <a:rPr lang="en-NZ" dirty="0"/>
              <a:t>	+	0 * 2</a:t>
            </a:r>
            <a:r>
              <a:rPr lang="en-NZ" baseline="30000" dirty="0"/>
              <a:t>1</a:t>
            </a:r>
            <a:r>
              <a:rPr lang="en-NZ" dirty="0"/>
              <a:t>	+	1 * 2</a:t>
            </a:r>
            <a:r>
              <a:rPr lang="en-NZ" baseline="30000" dirty="0"/>
              <a:t>0</a:t>
            </a:r>
          </a:p>
          <a:p>
            <a:pPr marL="0" indent="0">
              <a:buNone/>
              <a:tabLst>
                <a:tab pos="1162050" algn="l"/>
                <a:tab pos="1608138" algn="l"/>
                <a:tab pos="1609725" algn="l"/>
                <a:tab pos="2692400" algn="l"/>
                <a:tab pos="3140075" algn="l"/>
                <a:tab pos="4214813" algn="l"/>
                <a:tab pos="4660900" algn="l"/>
              </a:tabLst>
            </a:pPr>
            <a:r>
              <a:rPr lang="en-NZ" dirty="0"/>
              <a:t>1 * 8	+	1 * 4	+	0 * 2	+	1 * 1</a:t>
            </a:r>
            <a:endParaRPr lang="en-NZ" baseline="30000" dirty="0"/>
          </a:p>
          <a:p>
            <a:pPr marL="0" indent="0">
              <a:buNone/>
            </a:pPr>
            <a:r>
              <a:rPr lang="en-NZ" dirty="0"/>
              <a:t>= 13</a:t>
            </a:r>
            <a:r>
              <a:rPr lang="en-NZ" baseline="-25000" dirty="0"/>
              <a:t>10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4175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dirty="0">
                <a:solidFill>
                  <a:srgbClr val="90C226"/>
                </a:solidFill>
              </a:rPr>
              <a:t>Converting binary to 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Convert 10011</a:t>
            </a:r>
            <a:r>
              <a:rPr lang="en-NZ" baseline="-25000" dirty="0"/>
              <a:t>2</a:t>
            </a:r>
            <a:r>
              <a:rPr lang="en-NZ" dirty="0"/>
              <a:t> to decimal</a:t>
            </a:r>
          </a:p>
          <a:p>
            <a:r>
              <a:rPr lang="en-NZ" dirty="0"/>
              <a:t>Convert 35</a:t>
            </a:r>
            <a:r>
              <a:rPr lang="en-NZ" baseline="-25000" dirty="0"/>
              <a:t>10</a:t>
            </a:r>
            <a:r>
              <a:rPr lang="en-NZ" dirty="0"/>
              <a:t> to binary</a:t>
            </a:r>
          </a:p>
        </p:txBody>
      </p:sp>
    </p:spTree>
    <p:extLst>
      <p:ext uri="{BB962C8B-B14F-4D97-AF65-F5344CB8AC3E}">
        <p14:creationId xmlns:p14="http://schemas.microsoft.com/office/powerpoint/2010/main" val="83029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Prefixes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 group of 8 bits is a </a:t>
            </a:r>
            <a:r>
              <a:rPr lang="en-NZ" b="1" dirty="0"/>
              <a:t>byte</a:t>
            </a:r>
          </a:p>
          <a:p>
            <a:pPr lvl="1"/>
            <a:r>
              <a:rPr lang="en-NZ" dirty="0"/>
              <a:t>A group of 4 bits is a </a:t>
            </a:r>
            <a:r>
              <a:rPr lang="en-NZ" b="1" dirty="0"/>
              <a:t>nibble</a:t>
            </a:r>
            <a:endParaRPr lang="en-NZ" dirty="0"/>
          </a:p>
          <a:p>
            <a:r>
              <a:rPr lang="en-NZ" dirty="0"/>
              <a:t>Bytes are the common unit of measurement for memory capacity</a:t>
            </a:r>
          </a:p>
          <a:p>
            <a:r>
              <a:rPr lang="en-NZ" dirty="0"/>
              <a:t>There are two sets of prefixes:</a:t>
            </a:r>
          </a:p>
          <a:p>
            <a:pPr lvl="1"/>
            <a:r>
              <a:rPr lang="en-NZ" dirty="0"/>
              <a:t>Decimal</a:t>
            </a:r>
          </a:p>
          <a:p>
            <a:pPr lvl="1"/>
            <a:r>
              <a:rPr lang="en-NZ" dirty="0"/>
              <a:t>Binary</a:t>
            </a:r>
          </a:p>
        </p:txBody>
      </p:sp>
    </p:spTree>
    <p:extLst>
      <p:ext uri="{BB962C8B-B14F-4D97-AF65-F5344CB8AC3E}">
        <p14:creationId xmlns:p14="http://schemas.microsoft.com/office/powerpoint/2010/main" val="3825924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Decimal prefixes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443462"/>
              </p:ext>
            </p:extLst>
          </p:nvPr>
        </p:nvGraphicFramePr>
        <p:xfrm>
          <a:off x="296863" y="1430338"/>
          <a:ext cx="7445057" cy="4429440"/>
        </p:xfrm>
        <a:graphic>
          <a:graphicData uri="http://schemas.openxmlformats.org/drawingml/2006/table">
            <a:tbl>
              <a:tblPr/>
              <a:tblGrid>
                <a:gridCol w="1078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0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22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n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Prefix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Symbol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Decimal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</a:t>
                      </a:r>
                      <a:endParaRPr kumimoji="0" lang="en-US" altLang="en-US" sz="1600" b="1" i="0" u="none" strike="noStrike" cap="none" normalizeH="0" baseline="4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none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6" charset="0"/>
                        <a:cs typeface="ヒラギノ角ゴ ProN W6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kilo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K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mega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M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9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giga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tera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peta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P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1,000,000,000,000,000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exa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1,000,000,000,000,000,000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zetta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1,000,000,000,000,000,000,000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944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yotta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1,000,000,000,000,000,000,000,000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61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Binary prefixes</a:t>
            </a:r>
            <a:endParaRPr lang="en-US" dirty="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81173"/>
              </p:ext>
            </p:extLst>
          </p:nvPr>
        </p:nvGraphicFramePr>
        <p:xfrm>
          <a:off x="296863" y="1390122"/>
          <a:ext cx="7386085" cy="4702570"/>
        </p:xfrm>
        <a:graphic>
          <a:graphicData uri="http://schemas.openxmlformats.org/drawingml/2006/table">
            <a:tbl>
              <a:tblPr/>
              <a:tblGrid>
                <a:gridCol w="104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56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n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Prefix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Symbol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Decimal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none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6" charset="0"/>
                        <a:cs typeface="ヒラギノ角ゴ ProN W6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kibi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Ki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1024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mebi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Mi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1,048,576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30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gibi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Gi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1,073,741,824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40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tebi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Ti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1,099,511,627,776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50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pebi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Pi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1,125,899,906,842,624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exbi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Ei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1,152,921,504,606,846,976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70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zebi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Zi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1,180,591,620,717,411,303,424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2</a:t>
                      </a:r>
                      <a:r>
                        <a:rPr kumimoji="0" lang="en-US" altLang="en-US" sz="1600" b="1" i="0" u="none" strike="noStrike" cap="none" normalizeH="0" baseline="4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80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yobi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Yi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1,208,925,819,614,629,174,706,176 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533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4000" dirty="0"/>
              <a:t>Prefixes in Computer Science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Both decimal and binary prefixes are used in Computer Science</a:t>
            </a:r>
          </a:p>
          <a:p>
            <a:r>
              <a:rPr lang="en-NZ" dirty="0"/>
              <a:t>Decimal prefixes are preferred because they are easier to calculate, however binary prefixes are more accurate</a:t>
            </a:r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05397"/>
              </p:ext>
            </p:extLst>
          </p:nvPr>
        </p:nvGraphicFramePr>
        <p:xfrm>
          <a:off x="725556" y="3660800"/>
          <a:ext cx="6831346" cy="1881028"/>
        </p:xfrm>
        <a:graphic>
          <a:graphicData uri="http://schemas.openxmlformats.org/drawingml/2006/table">
            <a:tbl>
              <a:tblPr/>
              <a:tblGrid>
                <a:gridCol w="2042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2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Binary prefix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Decimal prefix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Value (bytes)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257"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8 bits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 byte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9688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1pPr>
                      <a:lvl2pPr marL="711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2pPr>
                      <a:lvl3pPr marL="1092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3pPr>
                      <a:lvl4pPr marL="1473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4pPr>
                      <a:lvl5pPr marL="1854200" indent="-381000" algn="l">
                        <a:spcBef>
                          <a:spcPts val="4200"/>
                        </a:spcBef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5pPr>
                      <a:lvl6pPr marL="23114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6pPr>
                      <a:lvl7pPr marL="27686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7pPr>
                      <a:lvl8pPr marL="32258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8pPr>
                      <a:lvl9pPr marL="3683000" indent="-381000" fontAlgn="base">
                        <a:spcBef>
                          <a:spcPts val="420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defRPr sz="3400">
                          <a:solidFill>
                            <a:schemeClr val="tx1"/>
                          </a:solidFill>
                          <a:latin typeface="Helvetica Light" charset="0"/>
                          <a:ea typeface="ヒラギノ角ゴ ProN W3" charset="0"/>
                          <a:cs typeface="ヒラギノ角ゴ ProN W3" charset="0"/>
                          <a:sym typeface="Helvetica Light" charset="0"/>
                        </a:defRPr>
                      </a:lvl9pPr>
                    </a:lstStyle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6" charset="0"/>
                          <a:cs typeface="ヒラギノ角ゴ ProN W6" charset="0"/>
                          <a:sym typeface="Helvetica" charset="0"/>
                        </a:rPr>
                        <a:t>same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6" charset="0"/>
                        <a:cs typeface="ヒラギノ角ゴ ProN W6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257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 KiB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 KB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6" charset="0"/>
                          <a:cs typeface="ヒラギノ角ゴ ProN W6" charset="0"/>
                          <a:sym typeface="Helvetica" charset="0"/>
                        </a:rPr>
                        <a:t>1024 ≠ 1000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6" charset="0"/>
                        <a:cs typeface="ヒラギノ角ゴ ProN W6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257"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 </a:t>
                      </a:r>
                      <a:r>
                        <a:rPr kumimoji="0" lang="en-NZ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MiB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cs typeface="Helvetica" charset="0"/>
                          <a:sym typeface="Helvetica" charset="0"/>
                        </a:rPr>
                        <a:t>1 MB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cs typeface="Helvetica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96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EFFFE"/>
                        </a:buClr>
                        <a:buSzPct val="100000"/>
                        <a:buFont typeface="Helvetica Light" charset="0"/>
                        <a:buNone/>
                        <a:tabLst/>
                      </a:pPr>
                      <a:r>
                        <a:rPr kumimoji="0" lang="en-NZ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ヒラギノ角ゴ ProN W6" charset="0"/>
                          <a:cs typeface="ヒラギノ角ゴ ProN W6" charset="0"/>
                          <a:sym typeface="Helvetica" charset="0"/>
                        </a:rPr>
                        <a:t>1,048,576 ≠ 1,000,000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charset="0"/>
                        <a:ea typeface="ヒラギノ角ゴ ProN W6" charset="0"/>
                        <a:cs typeface="ヒラギノ角ゴ ProN W6" charset="0"/>
                        <a:sym typeface="Helvetica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212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Example – hard disk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 160GB hard disk is equivalent to 149.01GiB</a:t>
            </a:r>
          </a:p>
          <a:p>
            <a:pPr lvl="1"/>
            <a:r>
              <a:rPr lang="en-NZ" dirty="0"/>
              <a:t>160GB = 160 * 10</a:t>
            </a:r>
            <a:r>
              <a:rPr lang="en-NZ" baseline="30000" dirty="0"/>
              <a:t>9</a:t>
            </a:r>
          </a:p>
          <a:p>
            <a:pPr lvl="1"/>
            <a:r>
              <a:rPr lang="en-NZ" dirty="0"/>
              <a:t>149.01GiB = (160 * 10</a:t>
            </a:r>
            <a:r>
              <a:rPr lang="en-NZ" baseline="30000" dirty="0"/>
              <a:t>9</a:t>
            </a:r>
            <a:r>
              <a:rPr lang="en-NZ" dirty="0"/>
              <a:t>) / 2</a:t>
            </a:r>
            <a:r>
              <a:rPr lang="en-NZ" baseline="30000" dirty="0"/>
              <a:t>30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285" y="3388566"/>
            <a:ext cx="3421158" cy="2526414"/>
          </a:xfrm>
          <a:prstGeom prst="rect">
            <a:avLst/>
          </a:prstGeom>
          <a:noFill/>
          <a:ln w="25400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9817" y="3796657"/>
            <a:ext cx="2540001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4916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Which has more bytes, 1KB or 1KiB?</a:t>
            </a:r>
          </a:p>
          <a:p>
            <a:r>
              <a:rPr lang="en-AU" dirty="0"/>
              <a:t>How many bytes are in 128MB?</a:t>
            </a:r>
          </a:p>
          <a:p>
            <a:r>
              <a:rPr lang="en-AU" dirty="0"/>
              <a:t>What is the decimal prefix for 10</a:t>
            </a:r>
            <a:r>
              <a:rPr lang="en-AU" baseline="30000" dirty="0"/>
              <a:t>12</a:t>
            </a:r>
            <a:r>
              <a:rPr lang="en-AU" dirty="0"/>
              <a:t> bytes?</a:t>
            </a:r>
          </a:p>
        </p:txBody>
      </p:sp>
    </p:spTree>
    <p:extLst>
      <p:ext uri="{BB962C8B-B14F-4D97-AF65-F5344CB8AC3E}">
        <p14:creationId xmlns:p14="http://schemas.microsoft.com/office/powerpoint/2010/main" val="518063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Today’s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Understand the difference between analogue and digital information</a:t>
            </a:r>
          </a:p>
          <a:p>
            <a:r>
              <a:rPr lang="en-AU" dirty="0"/>
              <a:t>Convert between decimal numbers and binary numbers</a:t>
            </a:r>
          </a:p>
        </p:txBody>
      </p:sp>
    </p:spTree>
    <p:extLst>
      <p:ext uri="{BB962C8B-B14F-4D97-AF65-F5344CB8AC3E}">
        <p14:creationId xmlns:p14="http://schemas.microsoft.com/office/powerpoint/2010/main" val="672249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Computers use the binary number system</a:t>
            </a:r>
          </a:p>
          <a:p>
            <a:pPr lvl="1"/>
            <a:r>
              <a:rPr lang="en-AU" dirty="0"/>
              <a:t>We can convert numbers between decimal and binary</a:t>
            </a:r>
          </a:p>
          <a:p>
            <a:r>
              <a:rPr lang="en-AU" dirty="0"/>
              <a:t>Decimal prefixes and binary prefixes are used for counting large numbers of bytes</a:t>
            </a:r>
          </a:p>
        </p:txBody>
      </p:sp>
    </p:spTree>
    <p:extLst>
      <p:ext uri="{BB962C8B-B14F-4D97-AF65-F5344CB8AC3E}">
        <p14:creationId xmlns:p14="http://schemas.microsoft.com/office/powerpoint/2010/main" val="1270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/>
              <a:t>Analogue vs digital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Information in the real world is continuous</a:t>
            </a:r>
          </a:p>
          <a:p>
            <a:pPr lvl="1"/>
            <a:r>
              <a:rPr lang="en-AU" dirty="0"/>
              <a:t>Continuous signal</a:t>
            </a:r>
          </a:p>
          <a:p>
            <a:endParaRPr lang="en-AU" dirty="0"/>
          </a:p>
          <a:p>
            <a:pPr lvl="1"/>
            <a:endParaRPr lang="en-AU" dirty="0"/>
          </a:p>
          <a:p>
            <a:pPr lvl="1"/>
            <a:endParaRPr lang="en-AU" dirty="0"/>
          </a:p>
          <a:p>
            <a:r>
              <a:rPr lang="en-AU" dirty="0"/>
              <a:t>Information stored by a computer is digital</a:t>
            </a:r>
          </a:p>
          <a:p>
            <a:pPr lvl="1"/>
            <a:r>
              <a:rPr lang="en-AU" dirty="0"/>
              <a:t>Represented by discrete numbers</a:t>
            </a:r>
          </a:p>
          <a:p>
            <a:endParaRPr lang="en-AU" dirty="0"/>
          </a:p>
        </p:txBody>
      </p:sp>
      <p:grpSp>
        <p:nvGrpSpPr>
          <p:cNvPr id="15" name="Group 14"/>
          <p:cNvGrpSpPr/>
          <p:nvPr/>
        </p:nvGrpSpPr>
        <p:grpSpPr>
          <a:xfrm>
            <a:off x="2432707" y="4803028"/>
            <a:ext cx="2687638" cy="1589085"/>
            <a:chOff x="2761177" y="5058698"/>
            <a:chExt cx="2687638" cy="1589085"/>
          </a:xfrm>
        </p:grpSpPr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661290" y="5058698"/>
              <a:ext cx="1701800" cy="1165225"/>
              <a:chOff x="0" y="0"/>
              <a:chExt cx="1072" cy="734"/>
            </a:xfrm>
          </p:grpSpPr>
          <p:sp>
            <p:nvSpPr>
              <p:cNvPr id="5" name="Line 10"/>
              <p:cNvSpPr>
                <a:spLocks noChangeShapeType="1"/>
              </p:cNvSpPr>
              <p:nvPr/>
            </p:nvSpPr>
            <p:spPr bwMode="auto">
              <a:xfrm flipH="1">
                <a:off x="112" y="0"/>
                <a:ext cx="1" cy="734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Line 11"/>
              <p:cNvSpPr>
                <a:spLocks noChangeShapeType="1"/>
              </p:cNvSpPr>
              <p:nvPr/>
            </p:nvSpPr>
            <p:spPr bwMode="auto">
              <a:xfrm flipH="1">
                <a:off x="0" y="621"/>
                <a:ext cx="1072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226" y="451"/>
                <a:ext cx="1" cy="169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Line 13"/>
              <p:cNvSpPr>
                <a:spLocks noChangeShapeType="1"/>
              </p:cNvSpPr>
              <p:nvPr/>
            </p:nvSpPr>
            <p:spPr bwMode="auto">
              <a:xfrm>
                <a:off x="226" y="451"/>
                <a:ext cx="226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452" y="282"/>
                <a:ext cx="1" cy="169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Line 15"/>
              <p:cNvSpPr>
                <a:spLocks noChangeShapeType="1"/>
              </p:cNvSpPr>
              <p:nvPr/>
            </p:nvSpPr>
            <p:spPr bwMode="auto">
              <a:xfrm>
                <a:off x="452" y="282"/>
                <a:ext cx="226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678" y="112"/>
                <a:ext cx="1" cy="169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Line 17"/>
              <p:cNvSpPr>
                <a:spLocks noChangeShapeType="1"/>
              </p:cNvSpPr>
              <p:nvPr/>
            </p:nvSpPr>
            <p:spPr bwMode="auto">
              <a:xfrm>
                <a:off x="678" y="112"/>
                <a:ext cx="226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ectangle 19"/>
            <p:cNvSpPr>
              <a:spLocks/>
            </p:cNvSpPr>
            <p:nvPr/>
          </p:nvSpPr>
          <p:spPr bwMode="auto">
            <a:xfrm>
              <a:off x="3886714" y="6254083"/>
              <a:ext cx="1562101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Real Weight</a:t>
              </a:r>
            </a:p>
          </p:txBody>
        </p:sp>
        <p:sp>
          <p:nvSpPr>
            <p:cNvPr id="14" name="Rectangle 20"/>
            <p:cNvSpPr>
              <a:spLocks/>
            </p:cNvSpPr>
            <p:nvPr/>
          </p:nvSpPr>
          <p:spPr bwMode="auto">
            <a:xfrm>
              <a:off x="2761177" y="5060285"/>
              <a:ext cx="965200" cy="634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 dirty="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Weight shown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432707" y="2296254"/>
            <a:ext cx="2682877" cy="1471611"/>
            <a:chOff x="2432707" y="2296254"/>
            <a:chExt cx="2682877" cy="1471611"/>
          </a:xfrm>
        </p:grpSpPr>
        <p:grpSp>
          <p:nvGrpSpPr>
            <p:cNvPr id="16" name="Group 7"/>
            <p:cNvGrpSpPr>
              <a:grpSpLocks/>
            </p:cNvGrpSpPr>
            <p:nvPr/>
          </p:nvGrpSpPr>
          <p:grpSpPr bwMode="auto">
            <a:xfrm>
              <a:off x="3331233" y="2296254"/>
              <a:ext cx="1701800" cy="1074736"/>
              <a:chOff x="0" y="0"/>
              <a:chExt cx="1072" cy="677"/>
            </a:xfrm>
          </p:grpSpPr>
          <p:sp>
            <p:nvSpPr>
              <p:cNvPr id="17" name="Line 4"/>
              <p:cNvSpPr>
                <a:spLocks noChangeShapeType="1"/>
              </p:cNvSpPr>
              <p:nvPr/>
            </p:nvSpPr>
            <p:spPr bwMode="auto">
              <a:xfrm>
                <a:off x="112" y="0"/>
                <a:ext cx="1" cy="677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Line 5"/>
              <p:cNvSpPr>
                <a:spLocks noChangeShapeType="1"/>
              </p:cNvSpPr>
              <p:nvPr/>
            </p:nvSpPr>
            <p:spPr bwMode="auto">
              <a:xfrm flipH="1">
                <a:off x="0" y="564"/>
                <a:ext cx="1072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 rot="10800000" flipH="1">
                <a:off x="112" y="113"/>
                <a:ext cx="621" cy="45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/>
              <a:lstStyle/>
              <a:p>
                <a:endParaRPr lang="en-NZ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Rectangle 8"/>
            <p:cNvSpPr>
              <a:spLocks/>
            </p:cNvSpPr>
            <p:nvPr/>
          </p:nvSpPr>
          <p:spPr bwMode="auto">
            <a:xfrm>
              <a:off x="3553483" y="3399565"/>
              <a:ext cx="1562101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Real Weight</a:t>
              </a:r>
            </a:p>
          </p:txBody>
        </p:sp>
        <p:sp>
          <p:nvSpPr>
            <p:cNvPr id="21" name="Rectangle 9"/>
            <p:cNvSpPr>
              <a:spLocks/>
            </p:cNvSpPr>
            <p:nvPr/>
          </p:nvSpPr>
          <p:spPr bwMode="auto">
            <a:xfrm>
              <a:off x="2432707" y="2510565"/>
              <a:ext cx="965200" cy="634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Weight shown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441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Encoding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Real world information is stored by a computer using numbers</a:t>
            </a:r>
          </a:p>
          <a:p>
            <a:r>
              <a:rPr lang="en-AU" dirty="0"/>
              <a:t>Visual information</a:t>
            </a:r>
          </a:p>
        </p:txBody>
      </p:sp>
      <p:sp>
        <p:nvSpPr>
          <p:cNvPr id="8" name="Rectangle 8"/>
          <p:cNvSpPr>
            <a:spLocks/>
          </p:cNvSpPr>
          <p:nvPr/>
        </p:nvSpPr>
        <p:spPr bwMode="auto">
          <a:xfrm>
            <a:off x="2018349" y="5479186"/>
            <a:ext cx="5564816" cy="1294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/>
          <a:lstStyle>
            <a:lvl1pPr marL="382588" indent="-342900" algn="l">
              <a:defRPr sz="1200">
                <a:solidFill>
                  <a:schemeClr val="tx1"/>
                </a:solidFill>
                <a:latin typeface="Helvetica Light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Light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Light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Light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Light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Give each pixel </a:t>
            </a:r>
            <a:r>
              <a:rPr lang="en-US" altLang="en-US" sz="2200" dirty="0" err="1">
                <a:latin typeface="Calibri" charset="0"/>
                <a:ea typeface="Calibri" charset="0"/>
                <a:cs typeface="Calibri" charset="0"/>
                <a:sym typeface="Gill Sans" charset="0"/>
              </a:rPr>
              <a:t>colour</a:t>
            </a: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 a number.</a:t>
            </a:r>
          </a:p>
          <a:p>
            <a:pPr>
              <a:buFontTx/>
              <a:buAutoNum type="arabicPeriod"/>
            </a:pP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Let the computer draw the numbers as </a:t>
            </a:r>
            <a:r>
              <a:rPr lang="en-US" altLang="en-US" sz="2200" dirty="0" err="1">
                <a:latin typeface="Calibri" charset="0"/>
                <a:ea typeface="Calibri" charset="0"/>
                <a:cs typeface="Calibri" charset="0"/>
                <a:sym typeface="Gill Sans" charset="0"/>
              </a:rPr>
              <a:t>coloured</a:t>
            </a: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 pixels (</a:t>
            </a:r>
            <a:r>
              <a:rPr lang="en-US" altLang="en-US" sz="2200" dirty="0" err="1">
                <a:latin typeface="Calibri" charset="0"/>
                <a:ea typeface="Calibri" charset="0"/>
                <a:cs typeface="Calibri" charset="0"/>
                <a:sym typeface="Gill Sans" charset="0"/>
              </a:rPr>
              <a:t>eg</a:t>
            </a: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. black = 0).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53527" y="2981259"/>
            <a:ext cx="6336704" cy="2473120"/>
            <a:chOff x="1749872" y="2610055"/>
            <a:chExt cx="6336704" cy="2473120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9872" y="2610055"/>
              <a:ext cx="2223643" cy="2085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3303" y="2644552"/>
              <a:ext cx="1667599" cy="2073499"/>
            </a:xfrm>
            <a:prstGeom prst="rect">
              <a:avLst/>
            </a:prstGeom>
            <a:noFill/>
            <a:ln w="38100" cap="flat">
              <a:solidFill>
                <a:srgbClr val="CC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3629027" y="3179764"/>
              <a:ext cx="881062" cy="355600"/>
            </a:xfrm>
            <a:prstGeom prst="line">
              <a:avLst/>
            </a:prstGeom>
            <a:noFill/>
            <a:ln w="38100" cap="flat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7" name="Rectangle 7"/>
            <p:cNvSpPr>
              <a:spLocks/>
            </p:cNvSpPr>
            <p:nvPr/>
          </p:nvSpPr>
          <p:spPr bwMode="auto">
            <a:xfrm>
              <a:off x="6142360" y="2644552"/>
              <a:ext cx="1944216" cy="2088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 anchor="ctr" anchorCtr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11111111111111111111111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01111111111111111111111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00001111111111111111111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00000011111111111111111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00000000011111111111111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44444000001111111111111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75444000000011111111111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55554401000000111111111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33367544000000011111111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22283554444000000111111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99928357544000000011111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99999233657504000001111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99999983666554400000011</a:t>
              </a:r>
            </a:p>
            <a:p>
              <a:pPr algn="ctr"/>
              <a:r>
                <a:rPr lang="en-US" altLang="en-US" sz="900" dirty="0">
                  <a:latin typeface="Courier New" charset="0"/>
                  <a:cs typeface="Courier New" charset="0"/>
                  <a:sym typeface="Courier New" charset="0"/>
                </a:rPr>
                <a:t>99999928338674400000001</a:t>
              </a:r>
            </a:p>
          </p:txBody>
        </p:sp>
        <p:sp>
          <p:nvSpPr>
            <p:cNvPr id="9" name="Rectangle 9"/>
            <p:cNvSpPr>
              <a:spLocks/>
            </p:cNvSpPr>
            <p:nvPr/>
          </p:nvSpPr>
          <p:spPr bwMode="auto">
            <a:xfrm>
              <a:off x="4862512" y="4714875"/>
              <a:ext cx="7366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Pixels</a:t>
              </a:r>
            </a:p>
          </p:txBody>
        </p:sp>
        <p:sp>
          <p:nvSpPr>
            <p:cNvPr id="10" name="Rectangle 10"/>
            <p:cNvSpPr>
              <a:spLocks/>
            </p:cNvSpPr>
            <p:nvPr/>
          </p:nvSpPr>
          <p:spPr bwMode="auto">
            <a:xfrm>
              <a:off x="2700338" y="4683125"/>
              <a:ext cx="8128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Image</a:t>
              </a:r>
            </a:p>
          </p:txBody>
        </p:sp>
        <p:sp>
          <p:nvSpPr>
            <p:cNvPr id="11" name="Rectangle 20"/>
            <p:cNvSpPr>
              <a:spLocks/>
            </p:cNvSpPr>
            <p:nvPr/>
          </p:nvSpPr>
          <p:spPr bwMode="auto">
            <a:xfrm>
              <a:off x="3513138" y="3103564"/>
              <a:ext cx="114300" cy="166687"/>
            </a:xfrm>
            <a:prstGeom prst="rect">
              <a:avLst/>
            </a:prstGeom>
            <a:noFill/>
            <a:ln w="28575" cap="flat">
              <a:solidFill>
                <a:srgbClr val="CC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50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Encoding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Sound information</a:t>
            </a:r>
          </a:p>
        </p:txBody>
      </p:sp>
      <p:sp>
        <p:nvSpPr>
          <p:cNvPr id="12" name="Rectangle 19"/>
          <p:cNvSpPr>
            <a:spLocks/>
          </p:cNvSpPr>
          <p:nvPr/>
        </p:nvSpPr>
        <p:spPr bwMode="auto">
          <a:xfrm>
            <a:off x="1678882" y="4467680"/>
            <a:ext cx="4737794" cy="201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/>
          <a:lstStyle>
            <a:lvl1pPr marL="382588" indent="-342900" algn="l">
              <a:defRPr sz="1200">
                <a:solidFill>
                  <a:schemeClr val="tx1"/>
                </a:solidFill>
                <a:latin typeface="Helvetica Light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Light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Light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Light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Light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Give each sample a number (height of green box).</a:t>
            </a:r>
          </a:p>
          <a:p>
            <a:pPr>
              <a:buFontTx/>
              <a:buAutoNum type="arabicPeriod"/>
            </a:pPr>
            <a:r>
              <a:rPr lang="en-US" altLang="en-US" sz="2200" dirty="0">
                <a:latin typeface="Calibri" charset="0"/>
                <a:ea typeface="Calibri" charset="0"/>
                <a:cs typeface="Calibri" charset="0"/>
                <a:sym typeface="Gill Sans" charset="0"/>
              </a:rPr>
              <a:t>Let the computer move the loudspeaker membrane according to the samples.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308100" y="2096408"/>
            <a:ext cx="5273676" cy="2239963"/>
            <a:chOff x="1308100" y="2096408"/>
            <a:chExt cx="5273676" cy="2239963"/>
          </a:xfrm>
        </p:grpSpPr>
        <p:pic>
          <p:nvPicPr>
            <p:cNvPr id="4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9015" y="2099583"/>
              <a:ext cx="2200274" cy="1838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12"/>
            <p:cNvSpPr>
              <a:spLocks/>
            </p:cNvSpPr>
            <p:nvPr/>
          </p:nvSpPr>
          <p:spPr bwMode="auto">
            <a:xfrm>
              <a:off x="2768600" y="3944257"/>
              <a:ext cx="1193801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Waveform</a:t>
              </a:r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 bwMode="auto">
            <a:xfrm>
              <a:off x="1362075" y="2871108"/>
              <a:ext cx="7747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Sound</a:t>
              </a:r>
            </a:p>
          </p:txBody>
        </p:sp>
        <p:pic>
          <p:nvPicPr>
            <p:cNvPr id="7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7889" y="2099583"/>
              <a:ext cx="1893887" cy="1851025"/>
            </a:xfrm>
            <a:prstGeom prst="rect">
              <a:avLst/>
            </a:prstGeom>
            <a:noFill/>
            <a:ln w="38100" cap="flat">
              <a:solidFill>
                <a:srgbClr val="CC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15"/>
            <p:cNvSpPr>
              <a:spLocks/>
            </p:cNvSpPr>
            <p:nvPr/>
          </p:nvSpPr>
          <p:spPr bwMode="auto">
            <a:xfrm>
              <a:off x="3579814" y="2817133"/>
              <a:ext cx="114300" cy="982663"/>
            </a:xfrm>
            <a:prstGeom prst="rect">
              <a:avLst/>
            </a:prstGeom>
            <a:noFill/>
            <a:ln w="28575" cap="flat">
              <a:solidFill>
                <a:srgbClr val="CC0000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 rot="10800000" flipH="1">
              <a:off x="3694113" y="3071133"/>
              <a:ext cx="993775" cy="173038"/>
            </a:xfrm>
            <a:prstGeom prst="line">
              <a:avLst/>
            </a:prstGeom>
            <a:noFill/>
            <a:ln w="38100" cap="flat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0" name="Rectangle 17"/>
            <p:cNvSpPr>
              <a:spLocks/>
            </p:cNvSpPr>
            <p:nvPr/>
          </p:nvSpPr>
          <p:spPr bwMode="auto">
            <a:xfrm>
              <a:off x="5137150" y="3968071"/>
              <a:ext cx="10033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38" bIns="0"/>
            <a:lstStyle>
              <a:lvl1pPr marL="39688" algn="l">
                <a:defRPr sz="1200">
                  <a:solidFill>
                    <a:schemeClr val="tx1"/>
                  </a:solidFill>
                  <a:latin typeface="Helvetica Light" charset="0"/>
                </a:defRPr>
              </a:lvl1pPr>
              <a:lvl2pPr algn="l">
                <a:defRPr sz="1200">
                  <a:solidFill>
                    <a:schemeClr val="tx1"/>
                  </a:solidFill>
                  <a:latin typeface="Helvetica Light" charset="0"/>
                </a:defRPr>
              </a:lvl2pPr>
              <a:lvl3pPr algn="l">
                <a:defRPr sz="1200">
                  <a:solidFill>
                    <a:schemeClr val="tx1"/>
                  </a:solidFill>
                  <a:latin typeface="Helvetica Light" charset="0"/>
                </a:defRPr>
              </a:lvl3pPr>
              <a:lvl4pPr algn="l">
                <a:defRPr sz="1200">
                  <a:solidFill>
                    <a:schemeClr val="tx1"/>
                  </a:solidFill>
                  <a:latin typeface="Helvetica Light" charset="0"/>
                </a:defRPr>
              </a:lvl4pPr>
              <a:lvl5pPr algn="l">
                <a:defRPr sz="1200">
                  <a:solidFill>
                    <a:schemeClr val="tx1"/>
                  </a:solidFill>
                  <a:latin typeface="Helvetica Light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Helvetica Light" charset="0"/>
                </a:defRPr>
              </a:lvl9pPr>
            </a:lstStyle>
            <a:p>
              <a:pPr algn="ctr"/>
              <a:r>
                <a:rPr lang="en-US" altLang="en-US" sz="1800">
                  <a:latin typeface="Gill Sans" charset="0"/>
                  <a:ea typeface="Gill Sans" charset="0"/>
                  <a:cs typeface="Gill Sans" charset="0"/>
                  <a:sym typeface="Gill Sans" charset="0"/>
                </a:rPr>
                <a:t>Samples</a:t>
              </a:r>
            </a:p>
          </p:txBody>
        </p:sp>
        <p:pic>
          <p:nvPicPr>
            <p:cNvPr id="11" name="Picture 1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8100" y="2096408"/>
              <a:ext cx="814389" cy="814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 cap="flat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21"/>
            <p:cNvSpPr>
              <a:spLocks/>
            </p:cNvSpPr>
            <p:nvPr/>
          </p:nvSpPr>
          <p:spPr bwMode="auto">
            <a:xfrm>
              <a:off x="4725988" y="2512332"/>
              <a:ext cx="138112" cy="711201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4" name="Rectangle 22"/>
            <p:cNvSpPr>
              <a:spLocks/>
            </p:cNvSpPr>
            <p:nvPr/>
          </p:nvSpPr>
          <p:spPr bwMode="auto">
            <a:xfrm>
              <a:off x="4872038" y="2248807"/>
              <a:ext cx="138112" cy="976313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5" name="Rectangle 23"/>
            <p:cNvSpPr>
              <a:spLocks/>
            </p:cNvSpPr>
            <p:nvPr/>
          </p:nvSpPr>
          <p:spPr bwMode="auto">
            <a:xfrm>
              <a:off x="5018089" y="3217183"/>
              <a:ext cx="138112" cy="595312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6" name="Rectangle 24"/>
            <p:cNvSpPr>
              <a:spLocks/>
            </p:cNvSpPr>
            <p:nvPr/>
          </p:nvSpPr>
          <p:spPr bwMode="auto">
            <a:xfrm>
              <a:off x="5164138" y="3218772"/>
              <a:ext cx="138112" cy="142875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7" name="Rectangle 25"/>
            <p:cNvSpPr>
              <a:spLocks/>
            </p:cNvSpPr>
            <p:nvPr/>
          </p:nvSpPr>
          <p:spPr bwMode="auto">
            <a:xfrm>
              <a:off x="5299076" y="3220358"/>
              <a:ext cx="138113" cy="423863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8" name="Rectangle 26"/>
            <p:cNvSpPr>
              <a:spLocks/>
            </p:cNvSpPr>
            <p:nvPr/>
          </p:nvSpPr>
          <p:spPr bwMode="auto">
            <a:xfrm>
              <a:off x="5445126" y="3221946"/>
              <a:ext cx="138113" cy="139701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19" name="Rectangle 27"/>
            <p:cNvSpPr>
              <a:spLocks/>
            </p:cNvSpPr>
            <p:nvPr/>
          </p:nvSpPr>
          <p:spPr bwMode="auto">
            <a:xfrm>
              <a:off x="5580063" y="3223533"/>
              <a:ext cx="138112" cy="409574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20" name="Rectangle 28"/>
            <p:cNvSpPr>
              <a:spLocks/>
            </p:cNvSpPr>
            <p:nvPr/>
          </p:nvSpPr>
          <p:spPr bwMode="auto">
            <a:xfrm>
              <a:off x="5715001" y="3225121"/>
              <a:ext cx="138113" cy="136525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21" name="Rectangle 29"/>
            <p:cNvSpPr>
              <a:spLocks/>
            </p:cNvSpPr>
            <p:nvPr/>
          </p:nvSpPr>
          <p:spPr bwMode="auto">
            <a:xfrm>
              <a:off x="5848352" y="2829831"/>
              <a:ext cx="138113" cy="393700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22" name="Rectangle 30"/>
            <p:cNvSpPr>
              <a:spLocks/>
            </p:cNvSpPr>
            <p:nvPr/>
          </p:nvSpPr>
          <p:spPr bwMode="auto">
            <a:xfrm>
              <a:off x="5994401" y="2512333"/>
              <a:ext cx="138113" cy="712788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23" name="Rectangle 31"/>
            <p:cNvSpPr>
              <a:spLocks/>
            </p:cNvSpPr>
            <p:nvPr/>
          </p:nvSpPr>
          <p:spPr bwMode="auto">
            <a:xfrm>
              <a:off x="6138864" y="2432957"/>
              <a:ext cx="138112" cy="792164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24" name="Rectangle 32"/>
            <p:cNvSpPr>
              <a:spLocks/>
            </p:cNvSpPr>
            <p:nvPr/>
          </p:nvSpPr>
          <p:spPr bwMode="auto">
            <a:xfrm>
              <a:off x="6272213" y="3220357"/>
              <a:ext cx="138112" cy="450850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  <p:sp>
          <p:nvSpPr>
            <p:cNvPr id="25" name="Rectangle 33"/>
            <p:cNvSpPr>
              <a:spLocks/>
            </p:cNvSpPr>
            <p:nvPr/>
          </p:nvSpPr>
          <p:spPr bwMode="auto">
            <a:xfrm>
              <a:off x="6416676" y="3225120"/>
              <a:ext cx="138113" cy="211137"/>
            </a:xfrm>
            <a:prstGeom prst="rect">
              <a:avLst/>
            </a:prstGeom>
            <a:noFill/>
            <a:ln w="28575" cap="flat">
              <a:solidFill>
                <a:srgbClr val="33CC33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NZ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755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Decimal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decimal number system is a </a:t>
            </a:r>
            <a:r>
              <a:rPr lang="en-AU" b="1" dirty="0"/>
              <a:t>base 10</a:t>
            </a:r>
            <a:r>
              <a:rPr lang="en-AU" dirty="0"/>
              <a:t> system</a:t>
            </a:r>
          </a:p>
          <a:p>
            <a:r>
              <a:rPr lang="en-AU" dirty="0"/>
              <a:t>You can think about it as a dial with 10 positions: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148" name="Picture 14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8276" y="2895675"/>
            <a:ext cx="5763372" cy="2898153"/>
          </a:xfrm>
          <a:prstGeom prst="rect">
            <a:avLst/>
          </a:prstGeom>
        </p:spPr>
      </p:pic>
      <p:sp>
        <p:nvSpPr>
          <p:cNvPr id="149" name="TextBox 148"/>
          <p:cNvSpPr txBox="1"/>
          <p:nvPr/>
        </p:nvSpPr>
        <p:spPr>
          <a:xfrm>
            <a:off x="1118275" y="5747266"/>
            <a:ext cx="5763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/>
              <a:t>600 + 30 + 8 = 638</a:t>
            </a:r>
          </a:p>
        </p:txBody>
      </p:sp>
    </p:spTree>
    <p:extLst>
      <p:ext uri="{BB962C8B-B14F-4D97-AF65-F5344CB8AC3E}">
        <p14:creationId xmlns:p14="http://schemas.microsoft.com/office/powerpoint/2010/main" val="159238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Decimal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number of dials corresponds to the numbers that can be generated</a:t>
            </a:r>
          </a:p>
          <a:p>
            <a:r>
              <a:rPr lang="en-AU" dirty="0"/>
              <a:t>So:</a:t>
            </a:r>
          </a:p>
          <a:p>
            <a:pPr lvl="1"/>
            <a:r>
              <a:rPr lang="en-AU" dirty="0"/>
              <a:t>Possible numbers = 10</a:t>
            </a:r>
            <a:r>
              <a:rPr lang="en-AU" baseline="30000" dirty="0"/>
              <a:t>n</a:t>
            </a:r>
            <a:endParaRPr lang="en-AU" dirty="0"/>
          </a:p>
          <a:p>
            <a:pPr lvl="1"/>
            <a:r>
              <a:rPr lang="en-AU" dirty="0"/>
              <a:t>Range = 0 to 10</a:t>
            </a:r>
            <a:r>
              <a:rPr lang="en-AU" baseline="30000" dirty="0"/>
              <a:t>n</a:t>
            </a:r>
            <a:r>
              <a:rPr lang="en-AU" dirty="0"/>
              <a:t>-1</a:t>
            </a:r>
          </a:p>
          <a:p>
            <a:r>
              <a:rPr lang="en-AU" dirty="0"/>
              <a:t>For example, if we have four dials…</a:t>
            </a:r>
          </a:p>
          <a:p>
            <a:pPr lvl="1"/>
            <a:r>
              <a:rPr lang="en-AU" dirty="0"/>
              <a:t>Therefore:</a:t>
            </a:r>
          </a:p>
          <a:p>
            <a:pPr lvl="2"/>
            <a:r>
              <a:rPr lang="en-AU" dirty="0"/>
              <a:t>10</a:t>
            </a:r>
            <a:r>
              <a:rPr lang="en-AU" baseline="30000" dirty="0"/>
              <a:t>4</a:t>
            </a:r>
            <a:r>
              <a:rPr lang="en-AU" dirty="0"/>
              <a:t> = 10,000 possible numbers</a:t>
            </a:r>
          </a:p>
          <a:p>
            <a:pPr lvl="3"/>
            <a:r>
              <a:rPr lang="en-AU" dirty="0"/>
              <a:t>Note 10 = base 10 and 4 = number of dials</a:t>
            </a:r>
          </a:p>
          <a:p>
            <a:pPr lvl="1"/>
            <a:r>
              <a:rPr lang="en-AU" dirty="0"/>
              <a:t>Range = 0 to 9999 (</a:t>
            </a:r>
            <a:r>
              <a:rPr lang="en-AU" dirty="0" err="1"/>
              <a:t>ie</a:t>
            </a:r>
            <a:r>
              <a:rPr lang="en-AU" dirty="0"/>
              <a:t>. 0 to 10</a:t>
            </a:r>
            <a:r>
              <a:rPr lang="en-AU" baseline="30000" dirty="0"/>
              <a:t>4</a:t>
            </a:r>
            <a:r>
              <a:rPr lang="en-AU" dirty="0"/>
              <a:t>-1)</a:t>
            </a:r>
          </a:p>
          <a:p>
            <a:pPr lvl="1"/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497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Binary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number whose value is either 0 or 1</a:t>
            </a:r>
          </a:p>
          <a:p>
            <a:r>
              <a:rPr lang="en-AU" dirty="0"/>
              <a:t>Too complex to create 10 states in electronic circuitry. Much easier if we have two states like a switch, ON and OFF</a:t>
            </a:r>
          </a:p>
          <a:p>
            <a:r>
              <a:rPr lang="en-AU" dirty="0"/>
              <a:t>This is how binary numbers work; 0 usually means OFF and 1 usually means ON</a:t>
            </a:r>
          </a:p>
          <a:p>
            <a:endParaRPr lang="en-A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4792" y="5496849"/>
            <a:ext cx="715962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4792" y="4511011"/>
            <a:ext cx="715962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/>
          </p:cNvSpPr>
          <p:nvPr/>
        </p:nvSpPr>
        <p:spPr bwMode="auto">
          <a:xfrm>
            <a:off x="4020754" y="4634836"/>
            <a:ext cx="3683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/>
          <a:lstStyle>
            <a:lvl1pPr marL="39688" algn="l">
              <a:defRPr sz="1200">
                <a:solidFill>
                  <a:schemeClr val="tx1"/>
                </a:solidFill>
                <a:latin typeface="Helvetica Light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Light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Light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Light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Light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9pPr>
          </a:lstStyle>
          <a:p>
            <a:pPr algn="ctr"/>
            <a:r>
              <a:rPr lang="en-US" altLang="en-US" sz="3000" dirty="0">
                <a:latin typeface="Helvetica" charset="0"/>
                <a:cs typeface="Helvetica" charset="0"/>
                <a:sym typeface="Helvetica" charset="0"/>
              </a:rPr>
              <a:t>0</a:t>
            </a:r>
          </a:p>
        </p:txBody>
      </p:sp>
      <p:sp>
        <p:nvSpPr>
          <p:cNvPr id="7" name="Rectangle 7"/>
          <p:cNvSpPr>
            <a:spLocks/>
          </p:cNvSpPr>
          <p:nvPr/>
        </p:nvSpPr>
        <p:spPr bwMode="auto">
          <a:xfrm>
            <a:off x="4031867" y="5665123"/>
            <a:ext cx="3683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8" bIns="0"/>
          <a:lstStyle>
            <a:lvl1pPr marL="39688" algn="l">
              <a:defRPr sz="1200">
                <a:solidFill>
                  <a:schemeClr val="tx1"/>
                </a:solidFill>
                <a:latin typeface="Helvetica Light" charset="0"/>
              </a:defRPr>
            </a:lvl1pPr>
            <a:lvl2pPr algn="l">
              <a:defRPr sz="1200">
                <a:solidFill>
                  <a:schemeClr val="tx1"/>
                </a:solidFill>
                <a:latin typeface="Helvetica Light" charset="0"/>
              </a:defRPr>
            </a:lvl2pPr>
            <a:lvl3pPr algn="l">
              <a:defRPr sz="1200">
                <a:solidFill>
                  <a:schemeClr val="tx1"/>
                </a:solidFill>
                <a:latin typeface="Helvetica Light" charset="0"/>
              </a:defRPr>
            </a:lvl3pPr>
            <a:lvl4pPr algn="l">
              <a:defRPr sz="1200">
                <a:solidFill>
                  <a:schemeClr val="tx1"/>
                </a:solidFill>
                <a:latin typeface="Helvetica Light" charset="0"/>
              </a:defRPr>
            </a:lvl4pPr>
            <a:lvl5pPr algn="l">
              <a:defRPr sz="1200">
                <a:solidFill>
                  <a:schemeClr val="tx1"/>
                </a:solidFill>
                <a:latin typeface="Helvetica Light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Helvetica Light" charset="0"/>
              </a:defRPr>
            </a:lvl9pPr>
          </a:lstStyle>
          <a:p>
            <a:pPr algn="ctr"/>
            <a:r>
              <a:rPr lang="en-US" altLang="en-US" sz="3000" dirty="0">
                <a:latin typeface="Helvetica" charset="0"/>
                <a:cs typeface="Helvetica" charset="0"/>
                <a:sym typeface="Helvetica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9517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Binary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Each binary number is called a </a:t>
            </a:r>
            <a:r>
              <a:rPr lang="en-NZ" b="1" dirty="0"/>
              <a:t>bit (binary digit)</a:t>
            </a:r>
            <a:r>
              <a:rPr lang="en-NZ" dirty="0"/>
              <a:t> </a:t>
            </a:r>
          </a:p>
          <a:p>
            <a:r>
              <a:rPr lang="en-NZ" dirty="0"/>
              <a:t>Using strings of bits, we can represent any whole number</a:t>
            </a:r>
          </a:p>
          <a:p>
            <a:r>
              <a:rPr lang="en-NZ" dirty="0"/>
              <a:t>Using one switch (</a:t>
            </a:r>
            <a:r>
              <a:rPr lang="en-NZ" dirty="0" err="1"/>
              <a:t>ie</a:t>
            </a:r>
            <a:r>
              <a:rPr lang="en-NZ" dirty="0"/>
              <a:t>. one bit) we can generate up to two numbers (</a:t>
            </a:r>
            <a:r>
              <a:rPr lang="en-NZ" dirty="0" err="1"/>
              <a:t>ie</a:t>
            </a:r>
            <a:r>
              <a:rPr lang="en-NZ" dirty="0"/>
              <a:t>. 0 and 1)</a:t>
            </a:r>
          </a:p>
        </p:txBody>
      </p:sp>
    </p:spTree>
    <p:extLst>
      <p:ext uri="{BB962C8B-B14F-4D97-AF65-F5344CB8AC3E}">
        <p14:creationId xmlns:p14="http://schemas.microsoft.com/office/powerpoint/2010/main" val="5337280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723</Words>
  <Application>Microsoft Office PowerPoint</Application>
  <PresentationFormat>On-screen Show (4:3)</PresentationFormat>
  <Paragraphs>237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Courier New</vt:lpstr>
      <vt:lpstr>Gill Sans</vt:lpstr>
      <vt:lpstr>Gill Sans Light</vt:lpstr>
      <vt:lpstr>Helvetica</vt:lpstr>
      <vt:lpstr>Helvetica Light</vt:lpstr>
      <vt:lpstr>Trebuchet MS</vt:lpstr>
      <vt:lpstr>Wingdings 3</vt:lpstr>
      <vt:lpstr>ヒラギノ角ゴ ProN W3</vt:lpstr>
      <vt:lpstr>ヒラギノ角ゴ ProN W6</vt:lpstr>
      <vt:lpstr>Facet</vt:lpstr>
      <vt:lpstr>Bits, bytes and digital information</vt:lpstr>
      <vt:lpstr>Today’s lecture</vt:lpstr>
      <vt:lpstr>Analogue vs digital information</vt:lpstr>
      <vt:lpstr>Encoding information</vt:lpstr>
      <vt:lpstr>Encoding information</vt:lpstr>
      <vt:lpstr>Decimal numbers</vt:lpstr>
      <vt:lpstr>Decimal numbers</vt:lpstr>
      <vt:lpstr>Binary numbers</vt:lpstr>
      <vt:lpstr>Binary numbers</vt:lpstr>
      <vt:lpstr>Binary numbers</vt:lpstr>
      <vt:lpstr>Binary numbers</vt:lpstr>
      <vt:lpstr>Converting binary to decimal</vt:lpstr>
      <vt:lpstr>Converting binary to decimal</vt:lpstr>
      <vt:lpstr>Prefixes</vt:lpstr>
      <vt:lpstr>Decimal prefixes</vt:lpstr>
      <vt:lpstr>Binary prefixes</vt:lpstr>
      <vt:lpstr>Prefixes in Computer Science</vt:lpstr>
      <vt:lpstr>Example – hard disk sizes</vt:lpstr>
      <vt:lpstr>Examples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2016-04-08T05:50:15Z</dcterms:created>
  <dcterms:modified xsi:type="dcterms:W3CDTF">2016-04-08T05:50:20Z</dcterms:modified>
</cp:coreProperties>
</file>