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36"/>
  </p:notesMasterIdLst>
  <p:sldIdLst>
    <p:sldId id="257" r:id="rId2"/>
    <p:sldId id="258" r:id="rId3"/>
    <p:sldId id="259" r:id="rId4"/>
    <p:sldId id="261" r:id="rId5"/>
    <p:sldId id="260" r:id="rId6"/>
    <p:sldId id="263" r:id="rId7"/>
    <p:sldId id="267" r:id="rId8"/>
    <p:sldId id="269" r:id="rId9"/>
    <p:sldId id="274" r:id="rId10"/>
    <p:sldId id="265" r:id="rId11"/>
    <p:sldId id="266" r:id="rId12"/>
    <p:sldId id="271" r:id="rId13"/>
    <p:sldId id="272" r:id="rId14"/>
    <p:sldId id="273" r:id="rId15"/>
    <p:sldId id="275" r:id="rId16"/>
    <p:sldId id="270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85" r:id="rId28"/>
    <p:sldId id="286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263" autoAdjust="0"/>
  </p:normalViewPr>
  <p:slideViewPr>
    <p:cSldViewPr snapToGrid="0" snapToObjects="1">
      <p:cViewPr varScale="1">
        <p:scale>
          <a:sx n="54" d="100"/>
          <a:sy n="54" d="100"/>
        </p:scale>
        <p:origin x="17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EBBF6D-B2F5-4804-8A84-1972CBDB5DC8}" type="datetimeFigureOut">
              <a:rPr lang="en-US" smtClean="0"/>
              <a:t>08-Apr-16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D5DF28A-E5E9-4C72-9AE6-FE631A77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5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4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0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21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58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9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213AF-77BD-4DED-99C2-A45E300439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8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213AF-77BD-4DED-99C2-A45E300439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2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3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1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213AF-77BD-4DED-99C2-A45E300439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7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1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DF28A-E5E9-4C72-9AE6-FE631A7776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Databases 2 – Retrieving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Lecture 19 – COMPSCI111/111G SS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 -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Fields can be combined together to create an </a:t>
            </a:r>
            <a:r>
              <a:rPr lang="en-NZ" b="1" dirty="0"/>
              <a:t>expression</a:t>
            </a:r>
            <a:r>
              <a:rPr lang="en-NZ" dirty="0"/>
              <a:t> with the Expression Builder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4520" y="2492896"/>
            <a:ext cx="7200800" cy="4068293"/>
            <a:chOff x="704520" y="2492896"/>
            <a:chExt cx="7200800" cy="40682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20" y="2492896"/>
              <a:ext cx="7200800" cy="406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58027" y="4282289"/>
              <a:ext cx="2238257" cy="470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8027" y="4282289"/>
            <a:ext cx="264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[reserves]![</a:t>
            </a:r>
            <a:r>
              <a:rPr lang="en-NZ" sz="1400" dirty="0" err="1"/>
              <a:t>Num_Reptiles</a:t>
            </a:r>
            <a:r>
              <a:rPr lang="en-NZ" sz="1400" dirty="0"/>
              <a:t>]+</a:t>
            </a:r>
          </a:p>
          <a:p>
            <a:r>
              <a:rPr lang="en-NZ" sz="1400" dirty="0"/>
              <a:t>[reserves]![</a:t>
            </a:r>
            <a:r>
              <a:rPr lang="en-NZ" sz="1400" dirty="0" err="1"/>
              <a:t>Num_Amphibians</a:t>
            </a:r>
            <a:r>
              <a:rPr lang="en-NZ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633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</a:t>
            </a:r>
            <a:r>
              <a:rPr lang="en-NZ" b="1" dirty="0"/>
              <a:t>Totals QBE query</a:t>
            </a:r>
            <a:r>
              <a:rPr lang="en-NZ" dirty="0"/>
              <a:t> allows us to group data using functions such as Min, Max, </a:t>
            </a:r>
            <a:r>
              <a:rPr lang="en-NZ" dirty="0" err="1"/>
              <a:t>Avg</a:t>
            </a:r>
            <a:r>
              <a:rPr lang="en-NZ" dirty="0"/>
              <a:t>, Sum etc.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74"/>
          <a:stretch/>
        </p:blipFill>
        <p:spPr>
          <a:xfrm>
            <a:off x="296333" y="2519552"/>
            <a:ext cx="8457524" cy="1450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9008" y="3019025"/>
            <a:ext cx="371192" cy="6337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742722" y="2254953"/>
            <a:ext cx="1303763" cy="60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‘Totals’ button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008" y="4646965"/>
            <a:ext cx="4348908" cy="1841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77216" y="5273309"/>
            <a:ext cx="3965506" cy="33501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78" y="1430867"/>
            <a:ext cx="4568443" cy="3224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91" y="4802314"/>
            <a:ext cx="4725415" cy="19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QBE Exercise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Complete this QBE grid so that it will return the first names, surname and grade (in that order) of all students who have received an A+. Sort the </a:t>
            </a:r>
            <a:r>
              <a:rPr lang="en-NZ" sz="2400" dirty="0"/>
              <a:t>results by surname in alphabetical order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678" y="3198294"/>
            <a:ext cx="4962171" cy="33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QBE Exercise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582" y="1430867"/>
            <a:ext cx="6678837" cy="493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Structured Query Language</a:t>
            </a:r>
            <a:r>
              <a:rPr lang="en-NZ" dirty="0"/>
              <a:t> (SQL) was developed by IBM in the 1970s and is commonly used today</a:t>
            </a:r>
          </a:p>
          <a:p>
            <a:r>
              <a:rPr lang="en-NZ" dirty="0"/>
              <a:t>It uses text commands to perform operations on  databases, such as inserting and removing records and running queries</a:t>
            </a:r>
          </a:p>
        </p:txBody>
      </p:sp>
    </p:spTree>
    <p:extLst>
      <p:ext uri="{BB962C8B-B14F-4D97-AF65-F5344CB8AC3E}">
        <p14:creationId xmlns:p14="http://schemas.microsoft.com/office/powerpoint/2010/main" val="127201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1430867"/>
            <a:ext cx="2914650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12" y="4556911"/>
            <a:ext cx="5534025" cy="198120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 flipV="1">
            <a:off x="1858003" y="3519316"/>
            <a:ext cx="1399055" cy="6761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8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Four clauses that can be part of a simple SQL query:</a:t>
            </a:r>
          </a:p>
          <a:p>
            <a:pPr lvl="1"/>
            <a:r>
              <a:rPr lang="en-NZ" dirty="0"/>
              <a:t>SELECT</a:t>
            </a:r>
          </a:p>
          <a:p>
            <a:pPr lvl="1"/>
            <a:r>
              <a:rPr lang="en-NZ" dirty="0"/>
              <a:t>FROM</a:t>
            </a:r>
          </a:p>
          <a:p>
            <a:pPr lvl="1"/>
            <a:r>
              <a:rPr lang="en-NZ" dirty="0"/>
              <a:t>WHERE</a:t>
            </a:r>
          </a:p>
          <a:p>
            <a:pPr lvl="1"/>
            <a:r>
              <a:rPr lang="en-NZ" dirty="0"/>
              <a:t>ORDER BY</a:t>
            </a:r>
          </a:p>
          <a:p>
            <a:r>
              <a:rPr lang="en-NZ" dirty="0"/>
              <a:t>Construct a SQL query </a:t>
            </a:r>
            <a:r>
              <a:rPr lang="en-US" dirty="0"/>
              <a:t>that will return the first names, surname, and grade (in that order) of all students who have received an A+. Sort the </a:t>
            </a:r>
            <a:r>
              <a:rPr lang="en-NZ" dirty="0"/>
              <a:t>results by surname in alphabetical order</a:t>
            </a:r>
          </a:p>
        </p:txBody>
      </p:sp>
    </p:spTree>
    <p:extLst>
      <p:ext uri="{BB962C8B-B14F-4D97-AF65-F5344CB8AC3E}">
        <p14:creationId xmlns:p14="http://schemas.microsoft.com/office/powerpoint/2010/main" val="45565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 - 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Selects fields from the tables that we want to display in our results table</a:t>
            </a:r>
          </a:p>
          <a:p>
            <a:r>
              <a:rPr lang="en-NZ" dirty="0"/>
              <a:t>Syntax:</a:t>
            </a:r>
            <a:br>
              <a:rPr lang="en-NZ" dirty="0"/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SELECT [comma separated list]</a:t>
            </a:r>
          </a:p>
          <a:p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SELECT [First Names], Surname, Grade</a:t>
            </a:r>
          </a:p>
          <a:p>
            <a:pPr lvl="1"/>
            <a:r>
              <a:rPr lang="en-NZ" dirty="0"/>
              <a:t>Note the square brackets around ‘First Names’ needed because of the space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152" y="4474185"/>
            <a:ext cx="1962912" cy="22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 -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Specifies the table which holds the field(s) listed in the SELECT clause</a:t>
            </a:r>
          </a:p>
          <a:p>
            <a:r>
              <a:rPr lang="en-NZ" dirty="0"/>
              <a:t>Syntax</a:t>
            </a:r>
            <a:br>
              <a:rPr lang="en-NZ" dirty="0"/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FROM [comma separated list]</a:t>
            </a:r>
          </a:p>
          <a:p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SELECT [First Names], Surname, Grade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FROM Students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152" y="4474185"/>
            <a:ext cx="1962912" cy="22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yesterday’s lecture</a:t>
            </a:r>
          </a:p>
          <a:p>
            <a:r>
              <a:rPr lang="en-US" dirty="0"/>
              <a:t>Using Queries to retrieve information from database</a:t>
            </a:r>
          </a:p>
          <a:p>
            <a:r>
              <a:rPr lang="en-US" dirty="0"/>
              <a:t>Using Reports to retrieve information from a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 -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128430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Optional; used to provide criteria that limit the records displayed in the results table</a:t>
            </a:r>
          </a:p>
          <a:p>
            <a:r>
              <a:rPr lang="en-NZ" dirty="0"/>
              <a:t>Syntax</a:t>
            </a:r>
            <a:br>
              <a:rPr lang="en-NZ" dirty="0"/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WHERE [criteria], [criteria], …</a:t>
            </a:r>
          </a:p>
          <a:p>
            <a:r>
              <a:rPr lang="en-NZ" dirty="0">
                <a:cs typeface="Courier New" panose="02070309020205020404" pitchFamily="49" charset="0"/>
              </a:rPr>
              <a:t>There are a range of criteria we can use: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Comparisons (=, &gt;, &lt;, &lt;=, &gt;=, &lt;&gt;) 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e.g., WHERE [Land Area] &lt; 50000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BETWEEN … AND …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e.g., WHERE Price BETWEEN 10 AND 20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LIKE (some pattern)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e.g., WHERE [City] LIKE ‘San *'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AND, NOT, OR (combined with any of above)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e.g., WHERE Country = ‘New Zealand' AND City = ‘Auckland'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IS NULL, IS NOT NULL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e.g., WHERE [Postal Code] IS NOT NULL</a:t>
            </a:r>
          </a:p>
          <a:p>
            <a:endParaRPr lang="en-NZ" dirty="0">
              <a:cs typeface="Courier New" panose="02070309020205020404" pitchFamily="49" charset="0"/>
            </a:endParaRPr>
          </a:p>
          <a:p>
            <a:endParaRPr lang="en-NZ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 -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SELECT [First Names], Surname, Grade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FROM Students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WHERE Grade = ‘A+’</a:t>
            </a:r>
          </a:p>
          <a:p>
            <a:endParaRPr lang="en-N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N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152" y="4474185"/>
            <a:ext cx="1962912" cy="22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6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 –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Optional; allows us to sort our data in ascending or descending order</a:t>
            </a:r>
          </a:p>
          <a:p>
            <a:r>
              <a:rPr lang="en-NZ" dirty="0"/>
              <a:t>Syntax:</a:t>
            </a:r>
            <a:br>
              <a:rPr lang="en-NZ" dirty="0"/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ORDER BY [name of field] [ASC/DESC]</a:t>
            </a:r>
          </a:p>
          <a:p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SELECT [First Names], Surname, Grade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FROM Students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WHERE Grade = ‘A+’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ORDER BY Surname ASC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152" y="4474185"/>
            <a:ext cx="1962912" cy="22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 need to ensure that you put a semi-colon on the last clause of your SQL query:</a:t>
            </a:r>
          </a:p>
          <a:p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SELECT [First Names], Surname, Grade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FROM Students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WHERE Grade = ‘A+’</a:t>
            </a:r>
            <a:b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NZ" dirty="0">
                <a:latin typeface="Courier New" panose="02070309020205020404" pitchFamily="49" charset="0"/>
                <a:cs typeface="Courier New" panose="02070309020205020404" pitchFamily="49" charset="0"/>
              </a:rPr>
              <a:t>ORDER BY Surname ASC;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1291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We run a SQL query in the same way that we run a QBE query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6" y="4395638"/>
            <a:ext cx="46101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4" y="2474845"/>
            <a:ext cx="5076825" cy="1352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0638" y="2972314"/>
            <a:ext cx="371192" cy="6337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71538" y="2474845"/>
            <a:ext cx="1062036" cy="60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‘Run’ button</a:t>
            </a:r>
          </a:p>
        </p:txBody>
      </p:sp>
    </p:spTree>
    <p:extLst>
      <p:ext uri="{BB962C8B-B14F-4D97-AF65-F5344CB8AC3E}">
        <p14:creationId xmlns:p14="http://schemas.microsoft.com/office/powerpoint/2010/main" val="254275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SQL command that will </a:t>
            </a:r>
            <a:r>
              <a:rPr lang="en-US" i="1" dirty="0"/>
              <a:t>only</a:t>
            </a:r>
            <a:r>
              <a:rPr lang="en-US" dirty="0"/>
              <a:t> display the first name,</a:t>
            </a:r>
            <a:r>
              <a:rPr lang="en-NZ" dirty="0"/>
              <a:t> </a:t>
            </a:r>
            <a:r>
              <a:rPr lang="en-US" dirty="0"/>
              <a:t>surname and grade of students whose Total mark was greater than 70. Order the results table by ID number in ascending order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633" y="3494110"/>
            <a:ext cx="2595498" cy="255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43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SQL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[First Names], Surname, Grade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Students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Total &gt; 70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ORDER BY ID ASC;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857" y="3567262"/>
            <a:ext cx="2595498" cy="255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38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can create our database, we need to decide how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Organize</a:t>
            </a:r>
            <a:r>
              <a:rPr lang="en-US" dirty="0"/>
              <a:t> data in our database</a:t>
            </a:r>
          </a:p>
          <a:p>
            <a:pPr marL="1314450" lvl="2" indent="-457200"/>
            <a:r>
              <a:rPr lang="en-US" dirty="0"/>
              <a:t>Models, tables, relationships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Enter</a:t>
            </a:r>
            <a:r>
              <a:rPr lang="en-US" dirty="0"/>
              <a:t> data in our database</a:t>
            </a:r>
          </a:p>
          <a:p>
            <a:pPr marL="1314450" lvl="2" indent="-457200"/>
            <a:r>
              <a:rPr lang="en-US" dirty="0"/>
              <a:t>Datasheet 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Retrieve</a:t>
            </a:r>
            <a:r>
              <a:rPr lang="en-US" dirty="0"/>
              <a:t> data from our database</a:t>
            </a:r>
          </a:p>
          <a:p>
            <a:pPr marL="1314450" lvl="2" indent="-457200"/>
            <a:r>
              <a:rPr lang="en-US" dirty="0"/>
              <a:t>QBE and SQL queries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Present</a:t>
            </a:r>
            <a:r>
              <a:rPr lang="en-US" dirty="0"/>
              <a:t> the retrieved data to the user</a:t>
            </a:r>
          </a:p>
        </p:txBody>
      </p:sp>
    </p:spTree>
    <p:extLst>
      <p:ext uri="{BB962C8B-B14F-4D97-AF65-F5344CB8AC3E}">
        <p14:creationId xmlns:p14="http://schemas.microsoft.com/office/powerpoint/2010/main" val="61705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Reports allow you to present the contents of a table, query etc. in a nicely formatted table</a:t>
            </a:r>
          </a:p>
          <a:p>
            <a:r>
              <a:rPr lang="en-NZ" dirty="0"/>
              <a:t>There are two ways of creating Reports:</a:t>
            </a:r>
          </a:p>
          <a:p>
            <a:pPr lvl="1"/>
            <a:r>
              <a:rPr lang="en-US" dirty="0"/>
              <a:t>Report Tool (show entire table, some formatting control)</a:t>
            </a:r>
            <a:endParaRPr lang="en-NZ" dirty="0"/>
          </a:p>
          <a:p>
            <a:pPr lvl="1"/>
            <a:r>
              <a:rPr lang="en-US" dirty="0"/>
              <a:t>Report Wizard (table/field selection, grouping, sorting)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732" y="4297999"/>
            <a:ext cx="7593116" cy="192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26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Report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Select the tables and fields you want to display in your report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576" y="2529632"/>
            <a:ext cx="4642918" cy="34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1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can use the relational model, where relationships exist between entities</a:t>
            </a:r>
          </a:p>
          <a:p>
            <a:r>
              <a:rPr lang="en-US" dirty="0"/>
              <a:t>Relationships require tables, primary key and foreign key. Referential integrity is an important concept</a:t>
            </a:r>
          </a:p>
          <a:p>
            <a:r>
              <a:rPr lang="en-US" dirty="0"/>
              <a:t>Looked at how to create tables, insert fields and data and create a relationship</a:t>
            </a:r>
          </a:p>
        </p:txBody>
      </p:sp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Report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 can group records in the report using particular fields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432" y="2381572"/>
            <a:ext cx="5123136" cy="384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02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Report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 can sort records in the report by one or more fields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078" y="2420887"/>
            <a:ext cx="5031844" cy="380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08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Report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 can set certain aspects </a:t>
            </a:r>
            <a:br>
              <a:rPr lang="en-NZ" dirty="0"/>
            </a:br>
            <a:r>
              <a:rPr lang="en-NZ" dirty="0"/>
              <a:t>of your report’s formatting </a:t>
            </a:r>
            <a:br>
              <a:rPr lang="en-NZ" dirty="0"/>
            </a:br>
            <a:r>
              <a:rPr lang="en-NZ" dirty="0"/>
              <a:t>in the Wizard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The final step involves giving </a:t>
            </a:r>
            <a:br>
              <a:rPr lang="en-NZ" dirty="0"/>
            </a:br>
            <a:r>
              <a:rPr lang="en-NZ" dirty="0"/>
              <a:t>the report a name and </a:t>
            </a:r>
            <a:br>
              <a:rPr lang="en-NZ" dirty="0"/>
            </a:br>
            <a:r>
              <a:rPr lang="en-NZ" dirty="0"/>
              <a:t>clicking on ‘Finish’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36687"/>
            <a:ext cx="3179064" cy="2390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25" y="4080247"/>
            <a:ext cx="3166839" cy="23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Report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finished report, ready for printing</a:t>
            </a:r>
          </a:p>
          <a:p>
            <a:r>
              <a:rPr lang="en-NZ" dirty="0"/>
              <a:t>You can continue to modify the report’s formatting at this point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211" y="3023109"/>
            <a:ext cx="5475579" cy="36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9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b="1" dirty="0"/>
              <a:t>Organize</a:t>
            </a:r>
            <a:r>
              <a:rPr lang="en-US" dirty="0"/>
              <a:t> data in our database</a:t>
            </a:r>
          </a:p>
          <a:p>
            <a:pPr marL="914400" lvl="1" indent="-457200"/>
            <a:r>
              <a:rPr lang="en-US" dirty="0"/>
              <a:t>Models, tables, relationships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Enter</a:t>
            </a:r>
            <a:r>
              <a:rPr lang="en-US" dirty="0"/>
              <a:t> data in our database</a:t>
            </a:r>
          </a:p>
          <a:p>
            <a:pPr marL="914400" lvl="1" indent="-457200"/>
            <a:r>
              <a:rPr lang="en-US" dirty="0"/>
              <a:t>Datasheet view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Retrieve</a:t>
            </a:r>
            <a:r>
              <a:rPr lang="en-US" dirty="0"/>
              <a:t> data from our database</a:t>
            </a:r>
          </a:p>
          <a:p>
            <a:pPr marL="914400" lvl="1" indent="-457200"/>
            <a:r>
              <a:rPr lang="en-US" dirty="0"/>
              <a:t>QBE and SQL queries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Present</a:t>
            </a:r>
            <a:r>
              <a:rPr lang="en-US" dirty="0"/>
              <a:t> the retrieved data to the user</a:t>
            </a:r>
          </a:p>
          <a:p>
            <a:pPr lvl="1"/>
            <a:r>
              <a:rPr lang="en-US" dirty="0"/>
              <a:t>Report Wizard</a:t>
            </a:r>
          </a:p>
        </p:txBody>
      </p:sp>
    </p:spTree>
    <p:extLst>
      <p:ext uri="{BB962C8B-B14F-4D97-AF65-F5344CB8AC3E}">
        <p14:creationId xmlns:p14="http://schemas.microsoft.com/office/powerpoint/2010/main" val="113042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can create our database, we need to decide how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Organize</a:t>
            </a:r>
            <a:r>
              <a:rPr lang="en-US" dirty="0"/>
              <a:t> data in our database</a:t>
            </a:r>
          </a:p>
          <a:p>
            <a:pPr marL="1314450" lvl="2" indent="-457200"/>
            <a:r>
              <a:rPr lang="en-US" dirty="0"/>
              <a:t>Models, tables, relationships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Enter</a:t>
            </a:r>
            <a:r>
              <a:rPr lang="en-US" dirty="0"/>
              <a:t> data in our database</a:t>
            </a:r>
          </a:p>
          <a:p>
            <a:pPr marL="1314450" lvl="2" indent="-457200"/>
            <a:r>
              <a:rPr lang="en-US" dirty="0"/>
              <a:t>Datasheet 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Retrieve</a:t>
            </a:r>
            <a:r>
              <a:rPr lang="en-US" dirty="0"/>
              <a:t> data from our database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Present</a:t>
            </a:r>
            <a:r>
              <a:rPr lang="en-US" dirty="0"/>
              <a:t> the retrieved data to the user</a:t>
            </a:r>
          </a:p>
        </p:txBody>
      </p:sp>
    </p:spTree>
    <p:extLst>
      <p:ext uri="{BB962C8B-B14F-4D97-AF65-F5344CB8AC3E}">
        <p14:creationId xmlns:p14="http://schemas.microsoft.com/office/powerpoint/2010/main" val="25448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Queries</a:t>
            </a:r>
            <a:r>
              <a:rPr lang="en-US" dirty="0"/>
              <a:t> allow you to retrieve certain records from your database</a:t>
            </a:r>
          </a:p>
          <a:p>
            <a:r>
              <a:rPr lang="en-US" dirty="0"/>
              <a:t>Two kinds of queries in Access:</a:t>
            </a:r>
          </a:p>
          <a:p>
            <a:pPr lvl="1"/>
            <a:r>
              <a:rPr lang="en-US" dirty="0"/>
              <a:t>Query by example (QBE):</a:t>
            </a:r>
          </a:p>
          <a:p>
            <a:pPr lvl="2"/>
            <a:r>
              <a:rPr lang="en-US" dirty="0"/>
              <a:t>Visual way of designing queries</a:t>
            </a:r>
          </a:p>
          <a:p>
            <a:pPr lvl="2"/>
            <a:r>
              <a:rPr lang="en-US" dirty="0"/>
              <a:t>Access converts your QBE queries into SQL</a:t>
            </a:r>
          </a:p>
          <a:p>
            <a:pPr lvl="1"/>
            <a:r>
              <a:rPr lang="en-US" dirty="0"/>
              <a:t>SQL (Structured Query Language):</a:t>
            </a:r>
          </a:p>
          <a:p>
            <a:pPr lvl="2"/>
            <a:r>
              <a:rPr lang="en-US" dirty="0"/>
              <a:t>Uses commands to retrieve data from databases</a:t>
            </a:r>
          </a:p>
          <a:p>
            <a:pPr lvl="2"/>
            <a:r>
              <a:rPr lang="en-US" dirty="0"/>
              <a:t>Developed by IBM in the late 1970’s</a:t>
            </a:r>
          </a:p>
          <a:p>
            <a:r>
              <a:rPr lang="en-US" dirty="0"/>
              <a:t>Access creates a table containing the results of the query</a:t>
            </a:r>
          </a:p>
          <a:p>
            <a:pPr lvl="2"/>
            <a:endParaRPr lang="en-US" dirty="0"/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04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1525343"/>
            <a:ext cx="7259637" cy="46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2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075" y="1430867"/>
            <a:ext cx="6167851" cy="35998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0510" y="3653523"/>
            <a:ext cx="6239377" cy="13771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7679887" y="3570314"/>
            <a:ext cx="1303763" cy="34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QBE grid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21152" y="3828288"/>
            <a:ext cx="512064" cy="1816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 bwMode="auto">
          <a:xfrm>
            <a:off x="2380118" y="5639438"/>
            <a:ext cx="1303763" cy="6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Choosing fields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340919" y="4648962"/>
            <a:ext cx="23604" cy="990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 bwMode="auto">
          <a:xfrm>
            <a:off x="4250655" y="5639437"/>
            <a:ext cx="2180528" cy="6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Adding criteria to the field</a:t>
            </a:r>
          </a:p>
        </p:txBody>
      </p:sp>
    </p:spTree>
    <p:extLst>
      <p:ext uri="{BB962C8B-B14F-4D97-AF65-F5344CB8AC3E}">
        <p14:creationId xmlns:p14="http://schemas.microsoft.com/office/powerpoint/2010/main" val="4234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1566721"/>
            <a:ext cx="5076825" cy="135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0651" y="2064190"/>
            <a:ext cx="371192" cy="6337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9824" y="1566721"/>
            <a:ext cx="1303763" cy="60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‘Run’ button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9" y="3557682"/>
            <a:ext cx="5486400" cy="1933575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711716" y="3557682"/>
            <a:ext cx="1303763" cy="60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Query results</a:t>
            </a:r>
          </a:p>
        </p:txBody>
      </p:sp>
    </p:spTree>
    <p:extLst>
      <p:ext uri="{BB962C8B-B14F-4D97-AF65-F5344CB8AC3E}">
        <p14:creationId xmlns:p14="http://schemas.microsoft.com/office/powerpoint/2010/main" val="2894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QBE queries -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Results from QBE queries can be sorted in ascending and descending 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1" y="2677096"/>
            <a:ext cx="3453355" cy="3262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496" y="2677096"/>
            <a:ext cx="2769680" cy="32188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03545" y="4108704"/>
            <a:ext cx="1199975" cy="39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35892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842</Words>
  <Application>Microsoft Office PowerPoint</Application>
  <PresentationFormat>On-screen Show (4:3)</PresentationFormat>
  <Paragraphs>159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Helvetica</vt:lpstr>
      <vt:lpstr>Trebuchet MS</vt:lpstr>
      <vt:lpstr>Wingdings 3</vt:lpstr>
      <vt:lpstr>ヒラギノ角ゴ ProN W3</vt:lpstr>
      <vt:lpstr>Facet</vt:lpstr>
      <vt:lpstr>Databases 2 – Retrieving information</vt:lpstr>
      <vt:lpstr>Today’s lecture</vt:lpstr>
      <vt:lpstr>Recap</vt:lpstr>
      <vt:lpstr>Aspects of a database</vt:lpstr>
      <vt:lpstr>Retrieving data - queries</vt:lpstr>
      <vt:lpstr>QBE queries</vt:lpstr>
      <vt:lpstr>QBE queries</vt:lpstr>
      <vt:lpstr>QBE queries</vt:lpstr>
      <vt:lpstr>QBE queries - sorting</vt:lpstr>
      <vt:lpstr>QBE queries - expressions</vt:lpstr>
      <vt:lpstr>QBE queries</vt:lpstr>
      <vt:lpstr>QBE queries</vt:lpstr>
      <vt:lpstr>QBE Exercise</vt:lpstr>
      <vt:lpstr>QBE Exercise</vt:lpstr>
      <vt:lpstr>SQL introduction</vt:lpstr>
      <vt:lpstr>QBE queries</vt:lpstr>
      <vt:lpstr>SQL queries</vt:lpstr>
      <vt:lpstr>SQL queries - SELECT</vt:lpstr>
      <vt:lpstr>SQL queries - FROM</vt:lpstr>
      <vt:lpstr>SQL queries - WHERE</vt:lpstr>
      <vt:lpstr>SQL queries - WHERE</vt:lpstr>
      <vt:lpstr>SQL queries – ORDER BY</vt:lpstr>
      <vt:lpstr>SQL queries</vt:lpstr>
      <vt:lpstr>SQL queries</vt:lpstr>
      <vt:lpstr>SQL exercise</vt:lpstr>
      <vt:lpstr>SQL exercise</vt:lpstr>
      <vt:lpstr>Aspects of a database</vt:lpstr>
      <vt:lpstr>Reports</vt:lpstr>
      <vt:lpstr>The Report Wizard</vt:lpstr>
      <vt:lpstr>The Report Wizard</vt:lpstr>
      <vt:lpstr>The Report Wizard</vt:lpstr>
      <vt:lpstr>The Report Wizard</vt:lpstr>
      <vt:lpstr>The Report Wizard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2016-04-08T05:51:20Z</dcterms:created>
  <dcterms:modified xsi:type="dcterms:W3CDTF">2016-04-08T05:51:24Z</dcterms:modified>
</cp:coreProperties>
</file>