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8" r:id="rId1"/>
  </p:sldMasterIdLst>
  <p:notesMasterIdLst>
    <p:notesMasterId r:id="rId31"/>
  </p:notesMasterIdLst>
  <p:sldIdLst>
    <p:sldId id="257" r:id="rId2"/>
    <p:sldId id="258" r:id="rId3"/>
    <p:sldId id="259" r:id="rId4"/>
    <p:sldId id="261" r:id="rId5"/>
    <p:sldId id="265" r:id="rId6"/>
    <p:sldId id="262" r:id="rId7"/>
    <p:sldId id="264" r:id="rId8"/>
    <p:sldId id="266" r:id="rId9"/>
    <p:sldId id="267" r:id="rId10"/>
    <p:sldId id="268" r:id="rId11"/>
    <p:sldId id="269" r:id="rId12"/>
    <p:sldId id="270" r:id="rId13"/>
    <p:sldId id="272" r:id="rId14"/>
    <p:sldId id="260" r:id="rId15"/>
    <p:sldId id="271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3" r:id="rId26"/>
    <p:sldId id="286" r:id="rId27"/>
    <p:sldId id="284" r:id="rId28"/>
    <p:sldId id="282" r:id="rId29"/>
    <p:sldId id="285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32"/>
    <p:restoredTop sz="72807" autoAdjust="0"/>
  </p:normalViewPr>
  <p:slideViewPr>
    <p:cSldViewPr snapToGrid="0" snapToObjects="1">
      <p:cViewPr varScale="1">
        <p:scale>
          <a:sx n="49" d="100"/>
          <a:sy n="49" d="100"/>
        </p:scale>
        <p:origin x="126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D59048-E99B-4541-8C66-1C55FC3BD4B0}" type="datetimeFigureOut">
              <a:rPr lang="en-US" smtClean="0"/>
              <a:t>08-Apr-16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213AF-77BD-4DED-99C2-A45E30043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450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13AF-77BD-4DED-99C2-A45E3004399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415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13AF-77BD-4DED-99C2-A45E3004399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7870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13AF-77BD-4DED-99C2-A45E3004399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0478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13AF-77BD-4DED-99C2-A45E3004399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87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13AF-77BD-4DED-99C2-A45E3004399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2389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13AF-77BD-4DED-99C2-A45E3004399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21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13AF-77BD-4DED-99C2-A45E3004399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3332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13AF-77BD-4DED-99C2-A45E3004399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825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13AF-77BD-4DED-99C2-A45E3004399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8621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13AF-77BD-4DED-99C2-A45E3004399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7580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13AF-77BD-4DED-99C2-A45E3004399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914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13AF-77BD-4DED-99C2-A45E3004399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965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13AF-77BD-4DED-99C2-A45E3004399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7601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13AF-77BD-4DED-99C2-A45E3004399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6906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13AF-77BD-4DED-99C2-A45E3004399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6686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13AF-77BD-4DED-99C2-A45E3004399E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30765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13AF-77BD-4DED-99C2-A45E3004399E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170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13AF-77BD-4DED-99C2-A45E3004399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367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13AF-77BD-4DED-99C2-A45E3004399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7518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13AF-77BD-4DED-99C2-A45E3004399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8277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13AF-77BD-4DED-99C2-A45E3004399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1530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13AF-77BD-4DED-99C2-A45E3004399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5082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13AF-77BD-4DED-99C2-A45E3004399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0354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13AF-77BD-4DED-99C2-A45E3004399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429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052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291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4609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639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9230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4310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7423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733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332" y="1430866"/>
            <a:ext cx="7260569" cy="4793057"/>
          </a:xfrm>
        </p:spPr>
        <p:txBody>
          <a:bodyPr/>
          <a:lstStyle>
            <a:lvl1pPr>
              <a:spcBef>
                <a:spcPts val="200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40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40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40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40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335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55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08-Apr-16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259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69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184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08-Apr-16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230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454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7721645" y="1"/>
            <a:ext cx="1439693" cy="6866466"/>
          </a:xfrm>
          <a:custGeom>
            <a:avLst/>
            <a:gdLst/>
            <a:ahLst/>
            <a:cxnLst/>
            <a:rect l="l" t="t" r="r" b="b"/>
            <a:pathLst>
              <a:path w="2269442" h="6866466">
                <a:moveTo>
                  <a:pt x="2023534" y="0"/>
                </a:moveTo>
                <a:lnTo>
                  <a:pt x="0" y="6858000"/>
                </a:lnTo>
                <a:lnTo>
                  <a:pt x="2269067" y="6866466"/>
                </a:lnTo>
                <a:cubicBezTo>
                  <a:pt x="2271889" y="4580466"/>
                  <a:pt x="2257778" y="2294466"/>
                  <a:pt x="2260600" y="8466"/>
                </a:cubicBezTo>
                <a:lnTo>
                  <a:pt x="2023534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7917436" y="-8467"/>
            <a:ext cx="1235869" cy="6866467"/>
          </a:xfrm>
          <a:custGeom>
            <a:avLst/>
            <a:gdLst/>
            <a:ahLst/>
            <a:cxnLst/>
            <a:rect l="l" t="t" r="r" b="b"/>
            <a:pathLst>
              <a:path w="1948147" h="6866467">
                <a:moveTo>
                  <a:pt x="0" y="0"/>
                </a:moveTo>
                <a:lnTo>
                  <a:pt x="1202267" y="6866467"/>
                </a:lnTo>
                <a:lnTo>
                  <a:pt x="1947333" y="6866467"/>
                </a:lnTo>
                <a:cubicBezTo>
                  <a:pt x="1944511" y="4577645"/>
                  <a:pt x="1950155" y="2288822"/>
                  <a:pt x="1947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reeform 11"/>
          <p:cNvSpPr/>
          <p:nvPr/>
        </p:nvSpPr>
        <p:spPr>
          <a:xfrm>
            <a:off x="7556901" y="3920066"/>
            <a:ext cx="1594560" cy="2937933"/>
          </a:xfrm>
          <a:custGeom>
            <a:avLst/>
            <a:gdLst/>
            <a:ahLst/>
            <a:cxnLst/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Freeform 12"/>
          <p:cNvSpPr/>
          <p:nvPr/>
        </p:nvSpPr>
        <p:spPr>
          <a:xfrm>
            <a:off x="7793904" y="-8467"/>
            <a:ext cx="1359401" cy="6866467"/>
          </a:xfrm>
          <a:custGeom>
            <a:avLst/>
            <a:gdLst/>
            <a:ahLst/>
            <a:cxnLst/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Freeform 13"/>
          <p:cNvSpPr/>
          <p:nvPr/>
        </p:nvSpPr>
        <p:spPr>
          <a:xfrm>
            <a:off x="8609304" y="-8467"/>
            <a:ext cx="544002" cy="6866467"/>
          </a:xfrm>
          <a:custGeom>
            <a:avLst/>
            <a:gdLst/>
            <a:ahLst/>
            <a:cxnLst/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Freeform 15"/>
          <p:cNvSpPr/>
          <p:nvPr/>
        </p:nvSpPr>
        <p:spPr>
          <a:xfrm>
            <a:off x="8460313" y="4893733"/>
            <a:ext cx="694069" cy="1964267"/>
          </a:xfrm>
          <a:custGeom>
            <a:avLst/>
            <a:gdLst/>
            <a:ahLst/>
            <a:cxnLst/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296333" y="338667"/>
            <a:ext cx="7260568" cy="1092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296332" y="1540933"/>
            <a:ext cx="7260569" cy="45889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6213745" y="6223925"/>
            <a:ext cx="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296332" y="6223925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7044263" y="6223924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654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4500" b="1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5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2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/>
              <a:t>Databases 1 – </a:t>
            </a:r>
            <a:r>
              <a:rPr lang="en-US" sz="4400" dirty="0" err="1"/>
              <a:t>Organisation</a:t>
            </a:r>
            <a:r>
              <a:rPr lang="en-US" sz="4400" dirty="0"/>
              <a:t> and Creation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/>
              <a:t>Lecture 18 – COMPSCI111/111G SS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263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Referential integrity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important concept underlying relationships between tables</a:t>
            </a:r>
          </a:p>
          <a:p>
            <a:r>
              <a:rPr lang="en-US" dirty="0"/>
              <a:t>Referential integrity requires all values of a foreign key field to be:</a:t>
            </a:r>
          </a:p>
          <a:p>
            <a:pPr lvl="1"/>
            <a:r>
              <a:rPr lang="en-US" dirty="0"/>
              <a:t>Present in the related primary key field, OR</a:t>
            </a:r>
          </a:p>
          <a:p>
            <a:pPr lvl="1"/>
            <a:r>
              <a:rPr lang="en-US" dirty="0"/>
              <a:t>Null (</a:t>
            </a:r>
            <a:r>
              <a:rPr lang="en-US" dirty="0" err="1"/>
              <a:t>ie</a:t>
            </a:r>
            <a:r>
              <a:rPr lang="en-US" dirty="0"/>
              <a:t>. blank)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722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Referential integrity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475989" y="1933315"/>
            <a:ext cx="8151287" cy="1404680"/>
            <a:chOff x="475989" y="1758950"/>
            <a:chExt cx="8151287" cy="140468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75989" y="2011630"/>
              <a:ext cx="3510152" cy="1152000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565737" y="2011630"/>
              <a:ext cx="4061539" cy="1152000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6507" r="19066" b="13494"/>
            <a:stretch/>
          </p:blipFill>
          <p:spPr>
            <a:xfrm>
              <a:off x="1177924" y="2271811"/>
              <a:ext cx="161925" cy="192070"/>
            </a:xfrm>
            <a:prstGeom prst="rect">
              <a:avLst/>
            </a:prstGeom>
          </p:spPr>
        </p:pic>
        <p:grpSp>
          <p:nvGrpSpPr>
            <p:cNvPr id="15" name="Group 14"/>
            <p:cNvGrpSpPr/>
            <p:nvPr/>
          </p:nvGrpSpPr>
          <p:grpSpPr>
            <a:xfrm>
              <a:off x="1060450" y="1758950"/>
              <a:ext cx="4064000" cy="512861"/>
              <a:chOff x="1060450" y="1835150"/>
              <a:chExt cx="4064000" cy="512861"/>
            </a:xfrm>
          </p:grpSpPr>
          <p:cxnSp>
            <p:nvCxnSpPr>
              <p:cNvPr id="10" name="Straight Connector 9"/>
              <p:cNvCxnSpPr/>
              <p:nvPr/>
            </p:nvCxnSpPr>
            <p:spPr>
              <a:xfrm flipV="1">
                <a:off x="1060450" y="1835150"/>
                <a:ext cx="0" cy="51286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1060450" y="1835150"/>
                <a:ext cx="4064000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5124450" y="1835150"/>
                <a:ext cx="0" cy="512861"/>
              </a:xfrm>
              <a:prstGeom prst="line">
                <a:avLst/>
              </a:prstGeom>
              <a:ln w="3810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8" name="TextBox 17"/>
          <p:cNvSpPr txBox="1"/>
          <p:nvPr/>
        </p:nvSpPr>
        <p:spPr>
          <a:xfrm>
            <a:off x="447780" y="3701839"/>
            <a:ext cx="7286520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i="1" dirty="0"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9998881, COMPSCI111, 22/12/2015 </a:t>
            </a:r>
            <a:r>
              <a:rPr lang="en-US" sz="1700" i="1" dirty="0">
                <a:latin typeface="Courier New" panose="02070309020205020404" pitchFamily="49" charset="0"/>
                <a:cs typeface="Courier New" panose="02070309020205020404" pitchFamily="49" charset="0"/>
              </a:rPr>
              <a:t>into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Enrolments</a:t>
            </a:r>
            <a:r>
              <a:rPr lang="en-US" sz="1700" dirty="0"/>
              <a:t>  </a:t>
            </a:r>
            <a:endParaRPr lang="en-US" sz="2400" dirty="0"/>
          </a:p>
          <a:p>
            <a:endParaRPr lang="en-US" sz="17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700" i="1" dirty="0"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6697826, COMPSCI105, 16/12/2015 </a:t>
            </a:r>
            <a:r>
              <a:rPr lang="en-US" sz="1700" i="1" dirty="0">
                <a:latin typeface="Courier New" panose="02070309020205020404" pitchFamily="49" charset="0"/>
                <a:cs typeface="Courier New" panose="02070309020205020404" pitchFamily="49" charset="0"/>
              </a:rPr>
              <a:t>into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Enrolments</a:t>
            </a:r>
          </a:p>
          <a:p>
            <a:br>
              <a:rPr lang="en-US" sz="1700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700" i="1" dirty="0"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, COMPSCI101, 01/12/2015 </a:t>
            </a:r>
            <a:r>
              <a:rPr lang="en-US" sz="1700" i="1" dirty="0">
                <a:latin typeface="Courier New" panose="02070309020205020404" pitchFamily="49" charset="0"/>
                <a:cs typeface="Courier New" panose="02070309020205020404" pitchFamily="49" charset="0"/>
              </a:rPr>
              <a:t>into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Enrolments</a:t>
            </a:r>
          </a:p>
          <a:p>
            <a:endParaRPr lang="en-US" sz="2400" dirty="0">
              <a:solidFill>
                <a:schemeClr val="accent5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528195" y="4121560"/>
            <a:ext cx="4122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90C226">
                    <a:lumMod val="75000"/>
                  </a:srgbClr>
                </a:solidFill>
                <a:sym typeface="Wingdings 2" panose="05020102010507070707" pitchFamily="18" charset="2"/>
              </a:rPr>
              <a:t>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7556901" y="3598340"/>
            <a:ext cx="4122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5"/>
                </a:solidFill>
                <a:sym typeface="Wingdings 2" panose="05020102010507070707" pitchFamily="18" charset="2"/>
              </a:rPr>
              <a:t></a:t>
            </a:r>
            <a:endParaRPr lang="en-US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7556901" y="4641563"/>
            <a:ext cx="4122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90C226">
                    <a:lumMod val="75000"/>
                  </a:srgbClr>
                </a:solidFill>
                <a:sym typeface="Wingdings 2" panose="05020102010507070707" pitchFamily="18" charset="2"/>
              </a:rPr>
              <a:t>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96920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relationships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There are three kinds of relationship that can exist between tables</a:t>
            </a:r>
          </a:p>
          <a:p>
            <a:r>
              <a:rPr lang="en-US" b="1" dirty="0"/>
              <a:t>One to one:</a:t>
            </a:r>
            <a:r>
              <a:rPr lang="en-US" dirty="0"/>
              <a:t> one record in PK related to one record in FK</a:t>
            </a:r>
          </a:p>
          <a:p>
            <a:pPr lvl="1"/>
            <a:r>
              <a:rPr lang="en-US" dirty="0" err="1"/>
              <a:t>Eg</a:t>
            </a:r>
            <a:r>
              <a:rPr lang="en-US" dirty="0"/>
              <a:t>. student can only have one transcript</a:t>
            </a:r>
          </a:p>
          <a:p>
            <a:r>
              <a:rPr lang="en-US" b="1" dirty="0"/>
              <a:t>One to many:</a:t>
            </a:r>
            <a:r>
              <a:rPr lang="en-US" dirty="0"/>
              <a:t> one record in PK related to multiple records in FK</a:t>
            </a:r>
          </a:p>
          <a:p>
            <a:pPr lvl="1"/>
            <a:r>
              <a:rPr lang="en-US" dirty="0" err="1"/>
              <a:t>Eg</a:t>
            </a:r>
            <a:r>
              <a:rPr lang="en-US" dirty="0"/>
              <a:t>. student can have multiple emergency contacts</a:t>
            </a:r>
          </a:p>
          <a:p>
            <a:r>
              <a:rPr lang="en-US" b="1" dirty="0"/>
              <a:t>Many to many:</a:t>
            </a:r>
            <a:r>
              <a:rPr lang="en-US" dirty="0"/>
              <a:t> multiple records in PK related to multiple records in FK</a:t>
            </a:r>
          </a:p>
          <a:p>
            <a:pPr lvl="1"/>
            <a:r>
              <a:rPr lang="en-US" dirty="0" err="1"/>
              <a:t>Eg</a:t>
            </a:r>
            <a:r>
              <a:rPr lang="en-US" dirty="0"/>
              <a:t>. many students can be enrolled in many papers</a:t>
            </a:r>
          </a:p>
        </p:txBody>
      </p:sp>
    </p:spTree>
    <p:extLst>
      <p:ext uri="{BB962C8B-B14F-4D97-AF65-F5344CB8AC3E}">
        <p14:creationId xmlns:p14="http://schemas.microsoft.com/office/powerpoint/2010/main" val="2023132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Aspects of a database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Before we can create our database, we need to decide how to: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dirty="0"/>
              <a:t>Organize</a:t>
            </a:r>
            <a:r>
              <a:rPr lang="en-US" dirty="0"/>
              <a:t> data in our database</a:t>
            </a:r>
          </a:p>
          <a:p>
            <a:pPr marL="1314450" lvl="2" indent="-457200"/>
            <a:r>
              <a:rPr lang="en-US" dirty="0"/>
              <a:t>Models, tables, relationships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dirty="0"/>
              <a:t>Enter</a:t>
            </a:r>
            <a:r>
              <a:rPr lang="en-US" dirty="0"/>
              <a:t> data in our database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dirty="0"/>
              <a:t>Retrieve</a:t>
            </a:r>
            <a:r>
              <a:rPr lang="en-US" dirty="0"/>
              <a:t> data from our database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dirty="0"/>
              <a:t>Present</a:t>
            </a:r>
            <a:r>
              <a:rPr lang="en-US" dirty="0"/>
              <a:t> the retrieved data to the user</a:t>
            </a:r>
          </a:p>
        </p:txBody>
      </p:sp>
    </p:spTree>
    <p:extLst>
      <p:ext uri="{BB962C8B-B14F-4D97-AF65-F5344CB8AC3E}">
        <p14:creationId xmlns:p14="http://schemas.microsoft.com/office/powerpoint/2010/main" val="1824614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Database Management System (DBMS)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Application software that is used to manage databases.</a:t>
            </a:r>
          </a:p>
          <a:p>
            <a:r>
              <a:rPr lang="en-US" dirty="0"/>
              <a:t>Four main functions:</a:t>
            </a:r>
          </a:p>
          <a:p>
            <a:pPr lvl="1"/>
            <a:r>
              <a:rPr lang="en-US" dirty="0"/>
              <a:t>Definition</a:t>
            </a:r>
          </a:p>
          <a:p>
            <a:pPr lvl="1"/>
            <a:r>
              <a:rPr lang="en-US" dirty="0"/>
              <a:t>Update</a:t>
            </a:r>
          </a:p>
          <a:p>
            <a:pPr lvl="1"/>
            <a:r>
              <a:rPr lang="en-US" dirty="0"/>
              <a:t>Querying</a:t>
            </a:r>
          </a:p>
          <a:p>
            <a:pPr lvl="1"/>
            <a:r>
              <a:rPr lang="en-US" dirty="0"/>
              <a:t>Administration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Microsoft Access</a:t>
            </a:r>
          </a:p>
          <a:p>
            <a:pPr lvl="1"/>
            <a:r>
              <a:rPr lang="en-US" dirty="0"/>
              <a:t>Microsoft SQL Server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65426" y="4495082"/>
            <a:ext cx="1458251" cy="128117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21893" y="4495082"/>
            <a:ext cx="1536791" cy="1281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630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database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0930" y="1734665"/>
            <a:ext cx="7095833" cy="3846986"/>
          </a:xfrm>
          <a:prstGeom prst="rect">
            <a:avLst/>
          </a:prstGeom>
        </p:spPr>
      </p:pic>
      <p:sp>
        <p:nvSpPr>
          <p:cNvPr id="11" name="object 9"/>
          <p:cNvSpPr/>
          <p:nvPr/>
        </p:nvSpPr>
        <p:spPr>
          <a:xfrm flipV="1">
            <a:off x="1266825" y="2500845"/>
            <a:ext cx="1679325" cy="475905"/>
          </a:xfrm>
          <a:custGeom>
            <a:avLst/>
            <a:gdLst/>
            <a:ahLst/>
            <a:cxnLst/>
            <a:rect l="l" t="t" r="r" b="b"/>
            <a:pathLst>
              <a:path w="1465579" h="586104">
                <a:moveTo>
                  <a:pt x="0" y="586016"/>
                </a:moveTo>
                <a:lnTo>
                  <a:pt x="1465046" y="0"/>
                </a:lnTo>
              </a:path>
            </a:pathLst>
          </a:custGeom>
          <a:ln w="44450">
            <a:solidFill>
              <a:schemeClr val="accent1"/>
            </a:solidFill>
            <a:tailEnd type="triangle"/>
          </a:ln>
        </p:spPr>
        <p:txBody>
          <a:bodyPr wrap="square" lIns="0" tIns="0" rIns="0" bIns="0" rtlCol="0">
            <a:spAutoFit/>
          </a:bodyPr>
          <a:lstStyle/>
          <a:p>
            <a:endParaRPr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0" y="2156632"/>
            <a:ext cx="1652839" cy="34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68905" bIns="38100" anchor="ctr"/>
          <a:lstStyle>
            <a:lvl1pPr marL="14288">
              <a:spcBef>
                <a:spcPct val="20000"/>
              </a:spcBef>
              <a:buFont typeface="Arial" panose="020B0604020202020204" pitchFamily="34" charset="0"/>
              <a:defRPr sz="46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40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4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Helvetica" panose="020B0604020202020204" pitchFamily="34" charset="0"/>
                <a:ea typeface="ヒラギノ角ゴ ProN W3" charset="-128"/>
                <a:sym typeface="Helvetica" panose="020B0604020202020204" pitchFamily="34" charset="0"/>
              </a:rPr>
              <a:t>Templates</a:t>
            </a:r>
          </a:p>
        </p:txBody>
      </p:sp>
      <p:sp>
        <p:nvSpPr>
          <p:cNvPr id="15" name="object 9"/>
          <p:cNvSpPr/>
          <p:nvPr/>
        </p:nvSpPr>
        <p:spPr>
          <a:xfrm>
            <a:off x="3629026" y="4581525"/>
            <a:ext cx="1581150" cy="1422093"/>
          </a:xfrm>
          <a:custGeom>
            <a:avLst/>
            <a:gdLst/>
            <a:ahLst/>
            <a:cxnLst/>
            <a:rect l="l" t="t" r="r" b="b"/>
            <a:pathLst>
              <a:path w="1465579" h="586104">
                <a:moveTo>
                  <a:pt x="0" y="586016"/>
                </a:moveTo>
                <a:lnTo>
                  <a:pt x="1465046" y="0"/>
                </a:lnTo>
              </a:path>
            </a:pathLst>
          </a:custGeom>
          <a:ln w="44450">
            <a:solidFill>
              <a:schemeClr val="accent1"/>
            </a:solidFill>
            <a:tailEnd type="triangle"/>
          </a:ln>
        </p:spPr>
        <p:txBody>
          <a:bodyPr wrap="square" lIns="0" tIns="0" rIns="0" bIns="0" rtlCol="0">
            <a:spAutoFit/>
          </a:bodyPr>
          <a:lstStyle/>
          <a:p>
            <a:endParaRPr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16" name="Rectangle 15"/>
          <p:cNvSpPr>
            <a:spLocks/>
          </p:cNvSpPr>
          <p:nvPr/>
        </p:nvSpPr>
        <p:spPr bwMode="auto">
          <a:xfrm>
            <a:off x="2038351" y="6003618"/>
            <a:ext cx="3181350" cy="34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68905" bIns="38100" anchor="ctr"/>
          <a:lstStyle>
            <a:lvl1pPr marL="14288">
              <a:spcBef>
                <a:spcPct val="20000"/>
              </a:spcBef>
              <a:buFont typeface="Arial" panose="020B0604020202020204" pitchFamily="34" charset="0"/>
              <a:defRPr sz="46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40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4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Helvetica" panose="020B0604020202020204" pitchFamily="34" charset="0"/>
                <a:ea typeface="ヒラギノ角ゴ ProN W3" charset="-128"/>
                <a:sym typeface="Helvetica" panose="020B0604020202020204" pitchFamily="34" charset="0"/>
              </a:rPr>
              <a:t>Creating a new database</a:t>
            </a:r>
          </a:p>
        </p:txBody>
      </p:sp>
    </p:spTree>
    <p:extLst>
      <p:ext uri="{BB962C8B-B14F-4D97-AF65-F5344CB8AC3E}">
        <p14:creationId xmlns:p14="http://schemas.microsoft.com/office/powerpoint/2010/main" val="2599439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table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86003" y="2652648"/>
            <a:ext cx="7259637" cy="4103273"/>
          </a:xfrm>
          <a:prstGeom prst="rect">
            <a:avLst/>
          </a:prstGeom>
        </p:spPr>
      </p:pic>
      <p:sp>
        <p:nvSpPr>
          <p:cNvPr id="6" name="object 9"/>
          <p:cNvSpPr/>
          <p:nvPr/>
        </p:nvSpPr>
        <p:spPr>
          <a:xfrm flipV="1">
            <a:off x="1086003" y="2204581"/>
            <a:ext cx="655115" cy="772168"/>
          </a:xfrm>
          <a:custGeom>
            <a:avLst/>
            <a:gdLst/>
            <a:ahLst/>
            <a:cxnLst/>
            <a:rect l="l" t="t" r="r" b="b"/>
            <a:pathLst>
              <a:path w="1465579" h="586104">
                <a:moveTo>
                  <a:pt x="0" y="586016"/>
                </a:moveTo>
                <a:lnTo>
                  <a:pt x="1465046" y="0"/>
                </a:lnTo>
              </a:path>
            </a:pathLst>
          </a:custGeom>
          <a:ln w="44450">
            <a:solidFill>
              <a:schemeClr val="accent1"/>
            </a:solidFill>
            <a:tailEnd type="triangle"/>
          </a:ln>
        </p:spPr>
        <p:txBody>
          <a:bodyPr wrap="square" lIns="0" tIns="0" rIns="0" bIns="0" rtlCol="0">
            <a:spAutoFit/>
          </a:bodyPr>
          <a:lstStyle/>
          <a:p>
            <a:endParaRPr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 bwMode="auto">
          <a:xfrm>
            <a:off x="296333" y="1573489"/>
            <a:ext cx="1652839" cy="610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68905" bIns="38100" anchor="ctr"/>
          <a:lstStyle>
            <a:lvl1pPr marL="14288">
              <a:spcBef>
                <a:spcPct val="20000"/>
              </a:spcBef>
              <a:buFont typeface="Arial" panose="020B0604020202020204" pitchFamily="34" charset="0"/>
              <a:defRPr sz="46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40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4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Helvetica" panose="020B0604020202020204" pitchFamily="34" charset="0"/>
                <a:ea typeface="ヒラギノ角ゴ ProN W3" charset="-128"/>
                <a:sym typeface="Helvetica" panose="020B0604020202020204" pitchFamily="34" charset="0"/>
              </a:rPr>
              <a:t>New table button</a:t>
            </a:r>
          </a:p>
        </p:txBody>
      </p:sp>
    </p:spTree>
    <p:extLst>
      <p:ext uri="{BB962C8B-B14F-4D97-AF65-F5344CB8AC3E}">
        <p14:creationId xmlns:p14="http://schemas.microsoft.com/office/powerpoint/2010/main" val="10091679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Design view:</a:t>
            </a:r>
            <a:r>
              <a:rPr lang="en-US" dirty="0"/>
              <a:t> create/view the fields in the table</a:t>
            </a:r>
          </a:p>
          <a:p>
            <a:r>
              <a:rPr lang="en-US" b="1" dirty="0"/>
              <a:t>Datasheet view:</a:t>
            </a:r>
            <a:r>
              <a:rPr lang="en-US" dirty="0"/>
              <a:t> create/view data in the table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93800" y="2762194"/>
            <a:ext cx="6771640" cy="382605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66800" y="2921000"/>
            <a:ext cx="1320800" cy="138989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745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view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1044" y="1684338"/>
            <a:ext cx="6391275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731044" y="1892301"/>
            <a:ext cx="1491456" cy="406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716609" y="1892301"/>
            <a:ext cx="1320800" cy="62229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131864" y="1892301"/>
            <a:ext cx="1891109" cy="50799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318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view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6281" y="2732088"/>
            <a:ext cx="6400800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7071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Today’s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a database?</a:t>
            </a:r>
          </a:p>
          <a:p>
            <a:r>
              <a:rPr lang="en-US" dirty="0"/>
              <a:t>Understanding how data is </a:t>
            </a:r>
            <a:r>
              <a:rPr lang="en-US" dirty="0" err="1"/>
              <a:t>organised</a:t>
            </a:r>
            <a:r>
              <a:rPr lang="en-US" dirty="0"/>
              <a:t> in a database</a:t>
            </a:r>
          </a:p>
          <a:p>
            <a:r>
              <a:rPr lang="en-US" dirty="0"/>
              <a:t>Creating a database in Microsoft Access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305064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Datasheet 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Allows us to enter data into our table</a:t>
            </a:r>
          </a:p>
          <a:p>
            <a:r>
              <a:rPr lang="en-US" dirty="0"/>
              <a:t>Need to ensure that we enter the correct type of data in each field (</a:t>
            </a:r>
            <a:r>
              <a:rPr lang="en-US" dirty="0" err="1"/>
              <a:t>eg</a:t>
            </a:r>
            <a:r>
              <a:rPr lang="en-US" dirty="0"/>
              <a:t>. no text in a number field)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0813" y="3354016"/>
            <a:ext cx="5780087" cy="3305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6941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7950" y="3014566"/>
            <a:ext cx="6375099" cy="36458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relationships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Relationships view allows us to create relationships between fields in different tables</a:t>
            </a:r>
          </a:p>
          <a:p>
            <a:r>
              <a:rPr lang="en-US" dirty="0"/>
              <a:t>Database Tools tab </a:t>
            </a:r>
            <a:r>
              <a:rPr lang="en-US" dirty="0">
                <a:sym typeface="Wingdings" panose="05000000000000000000" pitchFamily="2" charset="2"/>
              </a:rPr>
              <a:t> Relationships button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790269" y="3365115"/>
            <a:ext cx="346631" cy="6061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790269" y="4179525"/>
            <a:ext cx="2335451" cy="22466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322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relationships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40138" y="1430867"/>
            <a:ext cx="8420495" cy="4815554"/>
          </a:xfrm>
          <a:prstGeom prst="rect">
            <a:avLst/>
          </a:prstGeom>
        </p:spPr>
      </p:pic>
      <p:sp>
        <p:nvSpPr>
          <p:cNvPr id="6" name="Curved Down Arrow 5"/>
          <p:cNvSpPr/>
          <p:nvPr/>
        </p:nvSpPr>
        <p:spPr>
          <a:xfrm>
            <a:off x="3467595" y="2897415"/>
            <a:ext cx="961901" cy="6414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428569" y="2535961"/>
            <a:ext cx="3311670" cy="243979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880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96862" y="1426607"/>
            <a:ext cx="8514679" cy="48694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relationships</a:t>
            </a:r>
          </a:p>
        </p:txBody>
      </p:sp>
      <p:sp>
        <p:nvSpPr>
          <p:cNvPr id="7" name="Rectangle 6"/>
          <p:cNvSpPr/>
          <p:nvPr/>
        </p:nvSpPr>
        <p:spPr>
          <a:xfrm>
            <a:off x="5419724" y="2936876"/>
            <a:ext cx="466725" cy="2286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496049" y="2936876"/>
            <a:ext cx="638176" cy="2190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476999" y="4181978"/>
            <a:ext cx="733426" cy="2190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495923" y="3479801"/>
            <a:ext cx="1504951" cy="2190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829548" y="2532126"/>
            <a:ext cx="723901" cy="29209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703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2" grpId="0" animBg="1"/>
      <p:bldP spid="13" grpId="0" animBg="1"/>
      <p:bldP spid="1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relationships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68590" y="1908958"/>
            <a:ext cx="6108058" cy="304008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197891" y="2957287"/>
            <a:ext cx="2086628" cy="37967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331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b"/>
          <a:lstStyle/>
          <a:p>
            <a:pPr marL="355600" marR="6350" indent="-355600">
              <a:lnSpc>
                <a:spcPct val="80000"/>
              </a:lnSpc>
              <a:buFont typeface="+mj-lt"/>
              <a:buAutoNum type="arabicPeriod"/>
            </a:pPr>
            <a:r>
              <a:rPr lang="en-NZ" dirty="0">
                <a:cs typeface="Arial"/>
              </a:rPr>
              <a:t>W</a:t>
            </a:r>
            <a:r>
              <a:rPr lang="en-NZ" spc="-5" dirty="0">
                <a:cs typeface="Arial"/>
              </a:rPr>
              <a:t>ha</a:t>
            </a:r>
            <a:r>
              <a:rPr lang="en-NZ" dirty="0">
                <a:cs typeface="Arial"/>
              </a:rPr>
              <a:t>t</a:t>
            </a:r>
            <a:r>
              <a:rPr lang="en-NZ" spc="-5" dirty="0">
                <a:cs typeface="Arial"/>
              </a:rPr>
              <a:t> i</a:t>
            </a:r>
            <a:r>
              <a:rPr lang="en-NZ" dirty="0">
                <a:cs typeface="Arial"/>
              </a:rPr>
              <a:t>s t</a:t>
            </a:r>
            <a:r>
              <a:rPr lang="en-NZ" spc="-5" dirty="0">
                <a:cs typeface="Arial"/>
              </a:rPr>
              <a:t>h</a:t>
            </a:r>
            <a:r>
              <a:rPr lang="en-NZ" dirty="0">
                <a:cs typeface="Arial"/>
              </a:rPr>
              <a:t>e</a:t>
            </a:r>
            <a:r>
              <a:rPr lang="en-NZ" spc="-10" dirty="0">
                <a:cs typeface="Arial"/>
              </a:rPr>
              <a:t> </a:t>
            </a:r>
            <a:r>
              <a:rPr lang="en-NZ" spc="-5" dirty="0">
                <a:cs typeface="Arial"/>
              </a:rPr>
              <a:t>p</a:t>
            </a:r>
            <a:r>
              <a:rPr lang="en-NZ" dirty="0">
                <a:cs typeface="Arial"/>
              </a:rPr>
              <a:t>r</a:t>
            </a:r>
            <a:r>
              <a:rPr lang="en-NZ" spc="-5" dirty="0">
                <a:cs typeface="Arial"/>
              </a:rPr>
              <a:t>i</a:t>
            </a:r>
            <a:r>
              <a:rPr lang="en-NZ" dirty="0">
                <a:cs typeface="Arial"/>
              </a:rPr>
              <a:t>m</a:t>
            </a:r>
            <a:r>
              <a:rPr lang="en-NZ" spc="-5" dirty="0">
                <a:cs typeface="Arial"/>
              </a:rPr>
              <a:t>a</a:t>
            </a:r>
            <a:r>
              <a:rPr lang="en-NZ" dirty="0">
                <a:cs typeface="Arial"/>
              </a:rPr>
              <a:t>ry k</a:t>
            </a:r>
            <a:r>
              <a:rPr lang="en-NZ" spc="-5" dirty="0">
                <a:cs typeface="Arial"/>
              </a:rPr>
              <a:t>e</a:t>
            </a:r>
            <a:r>
              <a:rPr lang="en-NZ" dirty="0">
                <a:cs typeface="Arial"/>
              </a:rPr>
              <a:t>y </a:t>
            </a:r>
            <a:r>
              <a:rPr lang="en-NZ" spc="-5" dirty="0">
                <a:cs typeface="Arial"/>
              </a:rPr>
              <a:t>an</a:t>
            </a:r>
            <a:r>
              <a:rPr lang="en-NZ" dirty="0">
                <a:cs typeface="Arial"/>
              </a:rPr>
              <a:t>d t</a:t>
            </a:r>
            <a:r>
              <a:rPr lang="en-NZ" spc="-5" dirty="0">
                <a:cs typeface="Arial"/>
              </a:rPr>
              <a:t>h</a:t>
            </a:r>
            <a:r>
              <a:rPr lang="en-NZ" dirty="0">
                <a:cs typeface="Arial"/>
              </a:rPr>
              <a:t>e f</a:t>
            </a:r>
            <a:r>
              <a:rPr lang="en-NZ" spc="-5" dirty="0">
                <a:cs typeface="Arial"/>
              </a:rPr>
              <a:t>o</a:t>
            </a:r>
            <a:r>
              <a:rPr lang="en-NZ" dirty="0">
                <a:cs typeface="Arial"/>
              </a:rPr>
              <a:t>r</a:t>
            </a:r>
            <a:r>
              <a:rPr lang="en-NZ" spc="-5" dirty="0">
                <a:cs typeface="Arial"/>
              </a:rPr>
              <a:t>eig</a:t>
            </a:r>
            <a:r>
              <a:rPr lang="en-NZ" dirty="0">
                <a:cs typeface="Arial"/>
              </a:rPr>
              <a:t>n k</a:t>
            </a:r>
            <a:r>
              <a:rPr lang="en-NZ" spc="-5" dirty="0">
                <a:cs typeface="Arial"/>
              </a:rPr>
              <a:t>ey </a:t>
            </a:r>
            <a:r>
              <a:rPr lang="en-NZ" dirty="0">
                <a:cs typeface="Arial"/>
              </a:rPr>
              <a:t>(</a:t>
            </a:r>
            <a:r>
              <a:rPr lang="en-NZ" spc="-5" dirty="0">
                <a:cs typeface="Arial"/>
              </a:rPr>
              <a:t>i</a:t>
            </a:r>
            <a:r>
              <a:rPr lang="en-NZ" dirty="0">
                <a:cs typeface="Arial"/>
              </a:rPr>
              <a:t>f</a:t>
            </a:r>
            <a:r>
              <a:rPr lang="en-NZ" spc="-5" dirty="0">
                <a:cs typeface="Arial"/>
              </a:rPr>
              <a:t> on</a:t>
            </a:r>
            <a:r>
              <a:rPr lang="en-NZ" dirty="0">
                <a:cs typeface="Arial"/>
              </a:rPr>
              <a:t>e </a:t>
            </a:r>
            <a:r>
              <a:rPr lang="en-NZ" spc="-5" dirty="0">
                <a:cs typeface="Arial"/>
              </a:rPr>
              <a:t>e</a:t>
            </a:r>
            <a:r>
              <a:rPr lang="en-NZ" spc="-15" dirty="0">
                <a:cs typeface="Arial"/>
              </a:rPr>
              <a:t>x</a:t>
            </a:r>
            <a:r>
              <a:rPr lang="en-NZ" spc="-5" dirty="0">
                <a:cs typeface="Arial"/>
              </a:rPr>
              <a:t>i</a:t>
            </a:r>
            <a:r>
              <a:rPr lang="en-NZ" dirty="0">
                <a:cs typeface="Arial"/>
              </a:rPr>
              <a:t>sts)</a:t>
            </a:r>
            <a:r>
              <a:rPr lang="en-NZ" spc="20" dirty="0">
                <a:cs typeface="Arial"/>
              </a:rPr>
              <a:t> </a:t>
            </a:r>
            <a:r>
              <a:rPr lang="en-NZ" dirty="0">
                <a:cs typeface="Arial"/>
              </a:rPr>
              <a:t>f</a:t>
            </a:r>
            <a:r>
              <a:rPr lang="en-NZ" spc="-5" dirty="0">
                <a:cs typeface="Arial"/>
              </a:rPr>
              <a:t>o</a:t>
            </a:r>
            <a:r>
              <a:rPr lang="en-NZ" dirty="0">
                <a:cs typeface="Arial"/>
              </a:rPr>
              <a:t>r</a:t>
            </a:r>
            <a:r>
              <a:rPr lang="en-NZ" spc="-15" dirty="0">
                <a:cs typeface="Arial"/>
              </a:rPr>
              <a:t> </a:t>
            </a:r>
            <a:r>
              <a:rPr lang="en-NZ" dirty="0">
                <a:cs typeface="Arial"/>
              </a:rPr>
              <a:t>t</a:t>
            </a:r>
            <a:r>
              <a:rPr lang="en-NZ" spc="-5" dirty="0">
                <a:cs typeface="Arial"/>
              </a:rPr>
              <a:t>h</a:t>
            </a:r>
            <a:r>
              <a:rPr lang="en-NZ" dirty="0">
                <a:cs typeface="Arial"/>
              </a:rPr>
              <a:t>e </a:t>
            </a:r>
            <a:r>
              <a:rPr lang="en-NZ" i="1" spc="-5" dirty="0">
                <a:cs typeface="Arial"/>
              </a:rPr>
              <a:t>Label </a:t>
            </a:r>
            <a:r>
              <a:rPr lang="en-NZ" dirty="0">
                <a:cs typeface="Arial"/>
              </a:rPr>
              <a:t>t</a:t>
            </a:r>
            <a:r>
              <a:rPr lang="en-NZ" spc="-5" dirty="0">
                <a:cs typeface="Arial"/>
              </a:rPr>
              <a:t>able?</a:t>
            </a:r>
            <a:endParaRPr lang="en-NZ" sz="2300" dirty="0">
              <a:solidFill>
                <a:srgbClr val="FF0000"/>
              </a:solidFill>
            </a:endParaRPr>
          </a:p>
          <a:p>
            <a:pPr marL="355600" marR="6350" indent="-355600">
              <a:lnSpc>
                <a:spcPts val="2300"/>
              </a:lnSpc>
              <a:buFont typeface="+mj-lt"/>
              <a:buAutoNum type="arabicPeriod"/>
            </a:pPr>
            <a:r>
              <a:rPr lang="en-NZ" dirty="0">
                <a:cs typeface="Arial"/>
              </a:rPr>
              <a:t>W</a:t>
            </a:r>
            <a:r>
              <a:rPr lang="en-NZ" spc="-5" dirty="0">
                <a:cs typeface="Arial"/>
              </a:rPr>
              <a:t>ha</a:t>
            </a:r>
            <a:r>
              <a:rPr lang="en-NZ" dirty="0">
                <a:cs typeface="Arial"/>
              </a:rPr>
              <a:t>t</a:t>
            </a:r>
            <a:r>
              <a:rPr lang="en-NZ" spc="-5" dirty="0">
                <a:cs typeface="Arial"/>
              </a:rPr>
              <a:t> i</a:t>
            </a:r>
            <a:r>
              <a:rPr lang="en-NZ" dirty="0">
                <a:cs typeface="Arial"/>
              </a:rPr>
              <a:t>s t</a:t>
            </a:r>
            <a:r>
              <a:rPr lang="en-NZ" spc="-5" dirty="0">
                <a:cs typeface="Arial"/>
              </a:rPr>
              <a:t>h</a:t>
            </a:r>
            <a:r>
              <a:rPr lang="en-NZ" dirty="0">
                <a:cs typeface="Arial"/>
              </a:rPr>
              <a:t>e</a:t>
            </a:r>
            <a:r>
              <a:rPr lang="en-NZ" spc="-10" dirty="0">
                <a:cs typeface="Arial"/>
              </a:rPr>
              <a:t> </a:t>
            </a:r>
            <a:r>
              <a:rPr lang="en-NZ" spc="-5" dirty="0">
                <a:cs typeface="Arial"/>
              </a:rPr>
              <a:t>p</a:t>
            </a:r>
            <a:r>
              <a:rPr lang="en-NZ" dirty="0">
                <a:cs typeface="Arial"/>
              </a:rPr>
              <a:t>r</a:t>
            </a:r>
            <a:r>
              <a:rPr lang="en-NZ" spc="-5" dirty="0">
                <a:cs typeface="Arial"/>
              </a:rPr>
              <a:t>i</a:t>
            </a:r>
            <a:r>
              <a:rPr lang="en-NZ" dirty="0">
                <a:cs typeface="Arial"/>
              </a:rPr>
              <a:t>m</a:t>
            </a:r>
            <a:r>
              <a:rPr lang="en-NZ" spc="-5" dirty="0">
                <a:cs typeface="Arial"/>
              </a:rPr>
              <a:t>a</a:t>
            </a:r>
            <a:r>
              <a:rPr lang="en-NZ" dirty="0">
                <a:cs typeface="Arial"/>
              </a:rPr>
              <a:t>ry k</a:t>
            </a:r>
            <a:r>
              <a:rPr lang="en-NZ" spc="-5" dirty="0">
                <a:cs typeface="Arial"/>
              </a:rPr>
              <a:t>e</a:t>
            </a:r>
            <a:r>
              <a:rPr lang="en-NZ" dirty="0">
                <a:cs typeface="Arial"/>
              </a:rPr>
              <a:t>y </a:t>
            </a:r>
            <a:r>
              <a:rPr lang="en-NZ" spc="-5" dirty="0">
                <a:cs typeface="Arial"/>
              </a:rPr>
              <a:t>an</a:t>
            </a:r>
            <a:r>
              <a:rPr lang="en-NZ" dirty="0">
                <a:cs typeface="Arial"/>
              </a:rPr>
              <a:t>d t</a:t>
            </a:r>
            <a:r>
              <a:rPr lang="en-NZ" spc="-5" dirty="0">
                <a:cs typeface="Arial"/>
              </a:rPr>
              <a:t>h</a:t>
            </a:r>
            <a:r>
              <a:rPr lang="en-NZ" dirty="0">
                <a:cs typeface="Arial"/>
              </a:rPr>
              <a:t>e f</a:t>
            </a:r>
            <a:r>
              <a:rPr lang="en-NZ" spc="-5" dirty="0">
                <a:cs typeface="Arial"/>
              </a:rPr>
              <a:t>o</a:t>
            </a:r>
            <a:r>
              <a:rPr lang="en-NZ" dirty="0">
                <a:cs typeface="Arial"/>
              </a:rPr>
              <a:t>r</a:t>
            </a:r>
            <a:r>
              <a:rPr lang="en-NZ" spc="-5" dirty="0">
                <a:cs typeface="Arial"/>
              </a:rPr>
              <a:t>eig</a:t>
            </a:r>
            <a:r>
              <a:rPr lang="en-NZ" dirty="0">
                <a:cs typeface="Arial"/>
              </a:rPr>
              <a:t>n k</a:t>
            </a:r>
            <a:r>
              <a:rPr lang="en-NZ" spc="-5" dirty="0">
                <a:cs typeface="Arial"/>
              </a:rPr>
              <a:t>ey </a:t>
            </a:r>
            <a:r>
              <a:rPr lang="en-NZ" dirty="0">
                <a:cs typeface="Arial"/>
              </a:rPr>
              <a:t>(</a:t>
            </a:r>
            <a:r>
              <a:rPr lang="en-NZ" spc="-5" dirty="0">
                <a:cs typeface="Arial"/>
              </a:rPr>
              <a:t>i</a:t>
            </a:r>
            <a:r>
              <a:rPr lang="en-NZ" dirty="0">
                <a:cs typeface="Arial"/>
              </a:rPr>
              <a:t>f</a:t>
            </a:r>
            <a:r>
              <a:rPr lang="en-NZ" spc="-5" dirty="0">
                <a:cs typeface="Arial"/>
              </a:rPr>
              <a:t> on</a:t>
            </a:r>
            <a:r>
              <a:rPr lang="en-NZ" dirty="0">
                <a:cs typeface="Arial"/>
              </a:rPr>
              <a:t>e </a:t>
            </a:r>
            <a:r>
              <a:rPr lang="en-NZ" spc="-5" dirty="0">
                <a:cs typeface="Arial"/>
              </a:rPr>
              <a:t>e</a:t>
            </a:r>
            <a:r>
              <a:rPr lang="en-NZ" spc="-15" dirty="0">
                <a:cs typeface="Arial"/>
              </a:rPr>
              <a:t>x</a:t>
            </a:r>
            <a:r>
              <a:rPr lang="en-NZ" spc="-5" dirty="0">
                <a:cs typeface="Arial"/>
              </a:rPr>
              <a:t>i</a:t>
            </a:r>
            <a:r>
              <a:rPr lang="en-NZ" dirty="0">
                <a:cs typeface="Arial"/>
              </a:rPr>
              <a:t>sts)</a:t>
            </a:r>
            <a:r>
              <a:rPr lang="en-NZ" spc="20" dirty="0">
                <a:cs typeface="Arial"/>
              </a:rPr>
              <a:t> </a:t>
            </a:r>
            <a:r>
              <a:rPr lang="en-NZ" dirty="0">
                <a:cs typeface="Arial"/>
              </a:rPr>
              <a:t>f</a:t>
            </a:r>
            <a:r>
              <a:rPr lang="en-NZ" spc="-5" dirty="0">
                <a:cs typeface="Arial"/>
              </a:rPr>
              <a:t>o</a:t>
            </a:r>
            <a:r>
              <a:rPr lang="en-NZ" dirty="0">
                <a:cs typeface="Arial"/>
              </a:rPr>
              <a:t>r</a:t>
            </a:r>
            <a:r>
              <a:rPr lang="en-NZ" spc="-15" dirty="0">
                <a:cs typeface="Arial"/>
              </a:rPr>
              <a:t> </a:t>
            </a:r>
            <a:r>
              <a:rPr lang="en-NZ" dirty="0">
                <a:cs typeface="Arial"/>
              </a:rPr>
              <a:t>t</a:t>
            </a:r>
            <a:r>
              <a:rPr lang="en-NZ" spc="-5" dirty="0">
                <a:cs typeface="Arial"/>
              </a:rPr>
              <a:t>h</a:t>
            </a:r>
            <a:r>
              <a:rPr lang="en-NZ" dirty="0">
                <a:cs typeface="Arial"/>
              </a:rPr>
              <a:t>e </a:t>
            </a:r>
            <a:r>
              <a:rPr lang="en-NZ" i="1" spc="-5" dirty="0">
                <a:cs typeface="Arial"/>
              </a:rPr>
              <a:t>Artist</a:t>
            </a:r>
            <a:r>
              <a:rPr lang="en-NZ" i="1" spc="25" dirty="0">
                <a:cs typeface="Arial"/>
              </a:rPr>
              <a:t> </a:t>
            </a:r>
            <a:r>
              <a:rPr lang="en-NZ" dirty="0">
                <a:cs typeface="Arial"/>
              </a:rPr>
              <a:t>t</a:t>
            </a:r>
            <a:r>
              <a:rPr lang="en-NZ" spc="-5" dirty="0">
                <a:cs typeface="Arial"/>
              </a:rPr>
              <a:t>able?</a:t>
            </a:r>
            <a:endParaRPr lang="en-NZ" sz="2300" dirty="0">
              <a:solidFill>
                <a:srgbClr val="FF0000"/>
              </a:solidFill>
            </a:endParaRPr>
          </a:p>
          <a:p>
            <a:pPr marL="355600" marR="6350" indent="-355600">
              <a:lnSpc>
                <a:spcPct val="100000"/>
              </a:lnSpc>
              <a:buFont typeface="+mj-lt"/>
              <a:buAutoNum type="arabicPeriod"/>
            </a:pPr>
            <a:r>
              <a:rPr lang="en-NZ" dirty="0">
                <a:cs typeface="Arial"/>
              </a:rPr>
              <a:t>W</a:t>
            </a:r>
            <a:r>
              <a:rPr lang="en-NZ" spc="-5" dirty="0">
                <a:cs typeface="Arial"/>
              </a:rPr>
              <a:t>ha</a:t>
            </a:r>
            <a:r>
              <a:rPr lang="en-NZ" dirty="0">
                <a:cs typeface="Arial"/>
              </a:rPr>
              <a:t>t</a:t>
            </a:r>
            <a:r>
              <a:rPr lang="en-NZ" spc="-5" dirty="0">
                <a:cs typeface="Arial"/>
              </a:rPr>
              <a:t> i</a:t>
            </a:r>
            <a:r>
              <a:rPr lang="en-NZ" dirty="0">
                <a:cs typeface="Arial"/>
              </a:rPr>
              <a:t>s t</a:t>
            </a:r>
            <a:r>
              <a:rPr lang="en-NZ" spc="-5" dirty="0">
                <a:cs typeface="Arial"/>
              </a:rPr>
              <a:t>h</a:t>
            </a:r>
            <a:r>
              <a:rPr lang="en-NZ" dirty="0">
                <a:cs typeface="Arial"/>
              </a:rPr>
              <a:t>e</a:t>
            </a:r>
            <a:r>
              <a:rPr lang="en-NZ" spc="-10" dirty="0">
                <a:cs typeface="Arial"/>
              </a:rPr>
              <a:t> </a:t>
            </a:r>
            <a:r>
              <a:rPr lang="en-NZ" spc="-5" dirty="0">
                <a:cs typeface="Arial"/>
              </a:rPr>
              <a:t>p</a:t>
            </a:r>
            <a:r>
              <a:rPr lang="en-NZ" dirty="0">
                <a:cs typeface="Arial"/>
              </a:rPr>
              <a:t>r</a:t>
            </a:r>
            <a:r>
              <a:rPr lang="en-NZ" spc="-5" dirty="0">
                <a:cs typeface="Arial"/>
              </a:rPr>
              <a:t>i</a:t>
            </a:r>
            <a:r>
              <a:rPr lang="en-NZ" dirty="0">
                <a:cs typeface="Arial"/>
              </a:rPr>
              <a:t>m</a:t>
            </a:r>
            <a:r>
              <a:rPr lang="en-NZ" spc="-5" dirty="0">
                <a:cs typeface="Arial"/>
              </a:rPr>
              <a:t>a</a:t>
            </a:r>
            <a:r>
              <a:rPr lang="en-NZ" dirty="0">
                <a:cs typeface="Arial"/>
              </a:rPr>
              <a:t>ry k</a:t>
            </a:r>
            <a:r>
              <a:rPr lang="en-NZ" spc="-5" dirty="0">
                <a:cs typeface="Arial"/>
              </a:rPr>
              <a:t>e</a:t>
            </a:r>
            <a:r>
              <a:rPr lang="en-NZ" dirty="0">
                <a:cs typeface="Arial"/>
              </a:rPr>
              <a:t>y </a:t>
            </a:r>
            <a:r>
              <a:rPr lang="en-NZ" spc="-5" dirty="0">
                <a:cs typeface="Arial"/>
              </a:rPr>
              <a:t>an</a:t>
            </a:r>
            <a:r>
              <a:rPr lang="en-NZ" dirty="0">
                <a:cs typeface="Arial"/>
              </a:rPr>
              <a:t>d t</a:t>
            </a:r>
            <a:r>
              <a:rPr lang="en-NZ" spc="-5" dirty="0">
                <a:cs typeface="Arial"/>
              </a:rPr>
              <a:t>h</a:t>
            </a:r>
            <a:r>
              <a:rPr lang="en-NZ" dirty="0">
                <a:cs typeface="Arial"/>
              </a:rPr>
              <a:t>e f</a:t>
            </a:r>
            <a:r>
              <a:rPr lang="en-NZ" spc="-5" dirty="0">
                <a:cs typeface="Arial"/>
              </a:rPr>
              <a:t>o</a:t>
            </a:r>
            <a:r>
              <a:rPr lang="en-NZ" dirty="0">
                <a:cs typeface="Arial"/>
              </a:rPr>
              <a:t>r</a:t>
            </a:r>
            <a:r>
              <a:rPr lang="en-NZ" spc="-5" dirty="0">
                <a:cs typeface="Arial"/>
              </a:rPr>
              <a:t>eig</a:t>
            </a:r>
            <a:r>
              <a:rPr lang="en-NZ" dirty="0">
                <a:cs typeface="Arial"/>
              </a:rPr>
              <a:t>n k</a:t>
            </a:r>
            <a:r>
              <a:rPr lang="en-NZ" spc="-5" dirty="0">
                <a:cs typeface="Arial"/>
              </a:rPr>
              <a:t>ey </a:t>
            </a:r>
            <a:r>
              <a:rPr lang="en-NZ" dirty="0">
                <a:cs typeface="Arial"/>
              </a:rPr>
              <a:t>(</a:t>
            </a:r>
            <a:r>
              <a:rPr lang="en-NZ" spc="-5" dirty="0">
                <a:cs typeface="Arial"/>
              </a:rPr>
              <a:t>i</a:t>
            </a:r>
            <a:r>
              <a:rPr lang="en-NZ" dirty="0">
                <a:cs typeface="Arial"/>
              </a:rPr>
              <a:t>f</a:t>
            </a:r>
            <a:r>
              <a:rPr lang="en-NZ" spc="-5" dirty="0">
                <a:cs typeface="Arial"/>
              </a:rPr>
              <a:t> on</a:t>
            </a:r>
            <a:r>
              <a:rPr lang="en-NZ" dirty="0">
                <a:cs typeface="Arial"/>
              </a:rPr>
              <a:t>e </a:t>
            </a:r>
            <a:r>
              <a:rPr lang="en-NZ" spc="-5" dirty="0">
                <a:cs typeface="Arial"/>
              </a:rPr>
              <a:t>e</a:t>
            </a:r>
            <a:r>
              <a:rPr lang="en-NZ" spc="-15" dirty="0">
                <a:cs typeface="Arial"/>
              </a:rPr>
              <a:t>x</a:t>
            </a:r>
            <a:r>
              <a:rPr lang="en-NZ" spc="-5" dirty="0">
                <a:cs typeface="Arial"/>
              </a:rPr>
              <a:t>i</a:t>
            </a:r>
            <a:r>
              <a:rPr lang="en-NZ" dirty="0">
                <a:cs typeface="Arial"/>
              </a:rPr>
              <a:t>sts)</a:t>
            </a:r>
            <a:r>
              <a:rPr lang="en-NZ" spc="20" dirty="0">
                <a:cs typeface="Arial"/>
              </a:rPr>
              <a:t> </a:t>
            </a:r>
            <a:r>
              <a:rPr lang="en-NZ" spc="-5" dirty="0">
                <a:cs typeface="Arial"/>
              </a:rPr>
              <a:t>o</a:t>
            </a:r>
            <a:r>
              <a:rPr lang="en-NZ" dirty="0">
                <a:cs typeface="Arial"/>
              </a:rPr>
              <a:t>f</a:t>
            </a:r>
            <a:r>
              <a:rPr lang="en-NZ" spc="-5" dirty="0">
                <a:cs typeface="Arial"/>
              </a:rPr>
              <a:t> </a:t>
            </a:r>
            <a:r>
              <a:rPr lang="en-NZ" dirty="0">
                <a:cs typeface="Arial"/>
              </a:rPr>
              <a:t>t</a:t>
            </a:r>
            <a:r>
              <a:rPr lang="en-NZ" spc="-5" dirty="0">
                <a:cs typeface="Arial"/>
              </a:rPr>
              <a:t>h</a:t>
            </a:r>
            <a:r>
              <a:rPr lang="en-NZ" dirty="0">
                <a:cs typeface="Arial"/>
              </a:rPr>
              <a:t>e</a:t>
            </a:r>
            <a:r>
              <a:rPr lang="en-NZ" spc="-10" dirty="0">
                <a:cs typeface="Arial"/>
              </a:rPr>
              <a:t> </a:t>
            </a:r>
            <a:r>
              <a:rPr lang="en-NZ" i="1" spc="-5" dirty="0">
                <a:cs typeface="Arial"/>
              </a:rPr>
              <a:t>Albums</a:t>
            </a:r>
            <a:r>
              <a:rPr lang="en-NZ" i="1" spc="10" dirty="0">
                <a:cs typeface="Arial"/>
              </a:rPr>
              <a:t> </a:t>
            </a:r>
            <a:r>
              <a:rPr lang="en-NZ" dirty="0">
                <a:cs typeface="Arial"/>
              </a:rPr>
              <a:t>t</a:t>
            </a:r>
            <a:r>
              <a:rPr lang="en-NZ" spc="-5" dirty="0">
                <a:cs typeface="Arial"/>
              </a:rPr>
              <a:t>able?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7124" y="1597122"/>
            <a:ext cx="6999778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71199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333" y="3244645"/>
            <a:ext cx="7260569" cy="3411020"/>
          </a:xfrm>
        </p:spPr>
        <p:txBody>
          <a:bodyPr>
            <a:normAutofit fontScale="92500" lnSpcReduction="10000"/>
          </a:bodyPr>
          <a:lstStyle/>
          <a:p>
            <a:r>
              <a:rPr lang="en-AU" dirty="0"/>
              <a:t>Label</a:t>
            </a:r>
          </a:p>
          <a:p>
            <a:pPr lvl="1"/>
            <a:r>
              <a:rPr lang="en-AU" dirty="0"/>
              <a:t>PK: ID</a:t>
            </a:r>
          </a:p>
          <a:p>
            <a:pPr lvl="1"/>
            <a:r>
              <a:rPr lang="en-AU" dirty="0"/>
              <a:t>FK: none</a:t>
            </a:r>
          </a:p>
          <a:p>
            <a:r>
              <a:rPr lang="en-AU" dirty="0"/>
              <a:t>Artist</a:t>
            </a:r>
          </a:p>
          <a:p>
            <a:pPr lvl="1"/>
            <a:r>
              <a:rPr lang="en-AU" dirty="0"/>
              <a:t>PK: ID</a:t>
            </a:r>
          </a:p>
          <a:p>
            <a:pPr lvl="1"/>
            <a:r>
              <a:rPr lang="en-AU" dirty="0"/>
              <a:t>FK: </a:t>
            </a:r>
            <a:r>
              <a:rPr lang="en-AU" dirty="0" err="1"/>
              <a:t>LabelID</a:t>
            </a:r>
            <a:endParaRPr lang="en-AU" dirty="0"/>
          </a:p>
          <a:p>
            <a:r>
              <a:rPr lang="en-AU" dirty="0"/>
              <a:t>Albums</a:t>
            </a:r>
          </a:p>
          <a:p>
            <a:pPr lvl="1"/>
            <a:r>
              <a:rPr lang="en-AU" dirty="0"/>
              <a:t>PK: ID</a:t>
            </a:r>
          </a:p>
          <a:p>
            <a:pPr lvl="1"/>
            <a:r>
              <a:rPr lang="en-AU" dirty="0"/>
              <a:t>FK </a:t>
            </a:r>
            <a:r>
              <a:rPr lang="en-AU" dirty="0" err="1"/>
              <a:t>ArtistID</a:t>
            </a:r>
            <a:endParaRPr lang="en-AU" dirty="0"/>
          </a:p>
          <a:p>
            <a:endParaRPr lang="en-A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91171" y="1314681"/>
            <a:ext cx="6999778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1238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Inserting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332" y="1430866"/>
            <a:ext cx="7577008" cy="4793057"/>
          </a:xfrm>
        </p:spPr>
        <p:txBody>
          <a:bodyPr anchor="b"/>
          <a:lstStyle/>
          <a:p>
            <a:r>
              <a:rPr lang="en-US" dirty="0"/>
              <a:t>Can we insert this record in the Enrolments table?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9630" y="1503541"/>
            <a:ext cx="3927161" cy="123071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98463" y="3778645"/>
            <a:ext cx="3730178" cy="1784349"/>
          </a:xfrm>
          <a:prstGeom prst="rect">
            <a:avLst/>
          </a:prstGeom>
        </p:spPr>
      </p:pic>
      <p:pic>
        <p:nvPicPr>
          <p:cNvPr id="6" name="Content Placeholder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38063" y="1430865"/>
            <a:ext cx="4118314" cy="2049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774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Inserting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b"/>
          <a:lstStyle/>
          <a:p>
            <a:r>
              <a:rPr lang="en-US" dirty="0"/>
              <a:t>This won’t work; </a:t>
            </a:r>
            <a:r>
              <a:rPr lang="en-US" dirty="0" err="1"/>
              <a:t>StudentID’s</a:t>
            </a:r>
            <a:r>
              <a:rPr lang="en-US" dirty="0"/>
              <a:t> value (‘5’) doesn’t exist in the primary key ID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16" t="2869" r="1549"/>
          <a:stretch/>
        </p:blipFill>
        <p:spPr>
          <a:xfrm>
            <a:off x="455389" y="1781970"/>
            <a:ext cx="8244111" cy="3154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0181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database is used to store information in a systematic and orderly manner</a:t>
            </a:r>
          </a:p>
          <a:p>
            <a:r>
              <a:rPr lang="en-US" dirty="0"/>
              <a:t>The relational model uses tables to store information about entities and relationships to connect tables together</a:t>
            </a:r>
          </a:p>
          <a:p>
            <a:r>
              <a:rPr lang="en-US" dirty="0"/>
              <a:t>Relationships require tables, primary keys, foreign keys. Referential integrity is an important concept</a:t>
            </a:r>
          </a:p>
          <a:p>
            <a:r>
              <a:rPr lang="en-US" dirty="0"/>
              <a:t>Microsoft Access is a popular DBMS that we can use to insert and manage data in our database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178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database?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(typically large) collection of data about a particular topic, organized systematically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Catalogue of library books</a:t>
            </a:r>
          </a:p>
          <a:p>
            <a:pPr lvl="1"/>
            <a:r>
              <a:rPr lang="en-US" dirty="0"/>
              <a:t>Patients’ files in a clinic</a:t>
            </a:r>
          </a:p>
          <a:p>
            <a:pPr lvl="1"/>
            <a:r>
              <a:rPr lang="en-US" dirty="0"/>
              <a:t>Entries in an address book</a:t>
            </a:r>
          </a:p>
          <a:p>
            <a:pPr lvl="1"/>
            <a:r>
              <a:rPr lang="en-US" dirty="0"/>
              <a:t>Students in a class</a:t>
            </a:r>
          </a:p>
          <a:p>
            <a:r>
              <a:rPr lang="en-US" dirty="0"/>
              <a:t>Computers allow us to store and manage databases that contain very large amounts of information</a:t>
            </a:r>
          </a:p>
        </p:txBody>
      </p:sp>
    </p:spTree>
    <p:extLst>
      <p:ext uri="{BB962C8B-B14F-4D97-AF65-F5344CB8AC3E}">
        <p14:creationId xmlns:p14="http://schemas.microsoft.com/office/powerpoint/2010/main" val="369962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Aspects of a database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Before we can create our database, we need to decide how to: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dirty="0"/>
              <a:t>Organize</a:t>
            </a:r>
            <a:r>
              <a:rPr lang="en-US" dirty="0"/>
              <a:t> data in our database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dirty="0"/>
              <a:t>Enter</a:t>
            </a:r>
            <a:r>
              <a:rPr lang="en-US" dirty="0"/>
              <a:t> data in our database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dirty="0"/>
              <a:t>Retrieve</a:t>
            </a:r>
            <a:r>
              <a:rPr lang="en-US" dirty="0"/>
              <a:t> data from our database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dirty="0"/>
              <a:t>Present</a:t>
            </a:r>
            <a:r>
              <a:rPr lang="en-US" dirty="0"/>
              <a:t> the retrieved data to the user</a:t>
            </a:r>
          </a:p>
        </p:txBody>
      </p:sp>
    </p:spTree>
    <p:extLst>
      <p:ext uri="{BB962C8B-B14F-4D97-AF65-F5344CB8AC3E}">
        <p14:creationId xmlns:p14="http://schemas.microsoft.com/office/powerpoint/2010/main" val="3627561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200" dirty="0"/>
              <a:t>1. </a:t>
            </a:r>
            <a:r>
              <a:rPr lang="en-US" sz="4200" dirty="0" err="1"/>
              <a:t>Organising</a:t>
            </a:r>
            <a:r>
              <a:rPr lang="en-US" sz="4200" dirty="0"/>
              <a:t> data -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model</a:t>
            </a:r>
            <a:r>
              <a:rPr lang="en-US" dirty="0"/>
              <a:t> defines how data is organized and structured within the database</a:t>
            </a:r>
          </a:p>
          <a:p>
            <a:pPr lvl="1"/>
            <a:r>
              <a:rPr lang="en-US" dirty="0"/>
              <a:t>We’re going to look at the relational model in this course</a:t>
            </a:r>
          </a:p>
          <a:p>
            <a:r>
              <a:rPr lang="en-US" dirty="0"/>
              <a:t>When deciding what data to store in a database, we need to think about:</a:t>
            </a:r>
          </a:p>
          <a:p>
            <a:pPr lvl="1"/>
            <a:r>
              <a:rPr lang="en-US" b="1" dirty="0"/>
              <a:t>Entities:</a:t>
            </a:r>
            <a:r>
              <a:rPr lang="en-US" dirty="0"/>
              <a:t> things about which we store information</a:t>
            </a:r>
          </a:p>
          <a:p>
            <a:pPr lvl="2"/>
            <a:r>
              <a:rPr lang="en-US" dirty="0" err="1"/>
              <a:t>Eg</a:t>
            </a:r>
            <a:r>
              <a:rPr lang="en-US" dirty="0"/>
              <a:t>. students in </a:t>
            </a:r>
            <a:r>
              <a:rPr lang="en-US" dirty="0" err="1"/>
              <a:t>uni</a:t>
            </a:r>
            <a:r>
              <a:rPr lang="en-US" dirty="0"/>
              <a:t>, courses in </a:t>
            </a:r>
            <a:r>
              <a:rPr lang="en-US" dirty="0" err="1"/>
              <a:t>uni</a:t>
            </a:r>
            <a:endParaRPr lang="en-US" dirty="0"/>
          </a:p>
          <a:p>
            <a:pPr lvl="1"/>
            <a:r>
              <a:rPr lang="en-US" b="1" dirty="0"/>
              <a:t>Relationships: </a:t>
            </a:r>
            <a:r>
              <a:rPr lang="en-US" dirty="0"/>
              <a:t>specific connections among entities</a:t>
            </a:r>
          </a:p>
          <a:p>
            <a:pPr lvl="2"/>
            <a:r>
              <a:rPr lang="en-US" dirty="0" err="1"/>
              <a:t>Eg</a:t>
            </a:r>
            <a:r>
              <a:rPr lang="en-US" dirty="0"/>
              <a:t>. </a:t>
            </a:r>
            <a:r>
              <a:rPr lang="en-US" i="1" dirty="0"/>
              <a:t>students</a:t>
            </a:r>
            <a:r>
              <a:rPr lang="en-US" dirty="0"/>
              <a:t> enrolled in </a:t>
            </a:r>
            <a:r>
              <a:rPr lang="en-US" i="1" dirty="0"/>
              <a:t>CompSci111/111G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761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Organising</a:t>
            </a:r>
            <a:r>
              <a:rPr lang="en-US" dirty="0"/>
              <a:t> data - tables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332" y="1430866"/>
            <a:ext cx="7720326" cy="4793057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relational model</a:t>
            </a:r>
            <a:r>
              <a:rPr lang="en-US" dirty="0"/>
              <a:t> was developed by Edgar </a:t>
            </a:r>
            <a:r>
              <a:rPr lang="en-US" dirty="0" err="1"/>
              <a:t>Codd</a:t>
            </a:r>
            <a:r>
              <a:rPr lang="en-US" dirty="0"/>
              <a:t> in 1970</a:t>
            </a:r>
          </a:p>
          <a:p>
            <a:r>
              <a:rPr lang="en-US" dirty="0"/>
              <a:t>Data is stored and organized in tables</a:t>
            </a:r>
          </a:p>
          <a:p>
            <a:pPr lvl="1"/>
            <a:r>
              <a:rPr lang="en-US" dirty="0"/>
              <a:t>A table’s columns are called </a:t>
            </a:r>
            <a:r>
              <a:rPr lang="en-US" b="1" dirty="0"/>
              <a:t>fields</a:t>
            </a:r>
            <a:r>
              <a:rPr lang="en-US" dirty="0"/>
              <a:t>; an entity’s attributes</a:t>
            </a:r>
          </a:p>
          <a:p>
            <a:pPr lvl="1"/>
            <a:r>
              <a:rPr lang="en-US" dirty="0"/>
              <a:t>A table’s rows are called </a:t>
            </a:r>
            <a:r>
              <a:rPr lang="en-US" b="1" dirty="0"/>
              <a:t>records</a:t>
            </a:r>
            <a:r>
              <a:rPr lang="en-US" dirty="0"/>
              <a:t>; one instance of an entity</a:t>
            </a:r>
          </a:p>
          <a:p>
            <a:r>
              <a:rPr lang="en-US" dirty="0"/>
              <a:t>A collection of tables form a </a:t>
            </a:r>
            <a:r>
              <a:rPr lang="en-US" b="1" dirty="0"/>
              <a:t>database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65754" y="4881506"/>
            <a:ext cx="6450904" cy="154644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751529" y="4839088"/>
            <a:ext cx="1180056" cy="1689339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7068386" y="4456321"/>
            <a:ext cx="728206" cy="34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68905" bIns="38100" anchor="ctr"/>
          <a:lstStyle>
            <a:lvl1pPr marL="14288">
              <a:spcBef>
                <a:spcPct val="20000"/>
              </a:spcBef>
              <a:buFont typeface="Arial" panose="020B0604020202020204" pitchFamily="34" charset="0"/>
              <a:defRPr sz="46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40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4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Helvetica" panose="020B0604020202020204" pitchFamily="34" charset="0"/>
                <a:ea typeface="ヒラギノ角ゴ ProN W3" charset="-128"/>
                <a:sym typeface="Helvetica" panose="020B0604020202020204" pitchFamily="34" charset="0"/>
              </a:rPr>
              <a:t>Field</a:t>
            </a:r>
          </a:p>
        </p:txBody>
      </p:sp>
      <p:sp>
        <p:nvSpPr>
          <p:cNvPr id="7" name="Rectangle 6"/>
          <p:cNvSpPr/>
          <p:nvPr/>
        </p:nvSpPr>
        <p:spPr>
          <a:xfrm>
            <a:off x="1456398" y="6028418"/>
            <a:ext cx="6632829" cy="399538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338799" y="6056080"/>
            <a:ext cx="1139332" cy="34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68905" bIns="38100" anchor="ctr"/>
          <a:lstStyle>
            <a:lvl1pPr marL="14288">
              <a:spcBef>
                <a:spcPct val="20000"/>
              </a:spcBef>
              <a:buFont typeface="Arial" panose="020B0604020202020204" pitchFamily="34" charset="0"/>
              <a:defRPr sz="46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40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4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Helvetica" panose="020B0604020202020204" pitchFamily="34" charset="0"/>
                <a:ea typeface="ヒラギノ角ゴ ProN W3" charset="-128"/>
                <a:sym typeface="Helvetica" panose="020B0604020202020204" pitchFamily="34" charset="0"/>
              </a:rPr>
              <a:t>Record</a:t>
            </a:r>
          </a:p>
        </p:txBody>
      </p:sp>
    </p:spTree>
    <p:extLst>
      <p:ext uri="{BB962C8B-B14F-4D97-AF65-F5344CB8AC3E}">
        <p14:creationId xmlns:p14="http://schemas.microsoft.com/office/powerpoint/2010/main" val="840822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81263" y="3253028"/>
            <a:ext cx="4050017" cy="11487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Organising</a:t>
            </a:r>
            <a:r>
              <a:rPr lang="en-US" dirty="0"/>
              <a:t>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Tables are connected together using </a:t>
            </a:r>
            <a:r>
              <a:rPr lang="en-US" b="1" dirty="0"/>
              <a:t>relationships</a:t>
            </a:r>
            <a:r>
              <a:rPr lang="en-US" dirty="0"/>
              <a:t>, thereby creating connections between different entities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6331" y="4752483"/>
            <a:ext cx="3511777" cy="11525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16081" y="4752483"/>
            <a:ext cx="4061072" cy="1152533"/>
          </a:xfrm>
          <a:prstGeom prst="rect">
            <a:avLst/>
          </a:prstGeom>
        </p:spPr>
      </p:pic>
      <p:cxnSp>
        <p:nvCxnSpPr>
          <p:cNvPr id="8" name="Elbow Connector 7"/>
          <p:cNvCxnSpPr/>
          <p:nvPr/>
        </p:nvCxnSpPr>
        <p:spPr>
          <a:xfrm flipV="1">
            <a:off x="892175" y="3605215"/>
            <a:ext cx="1789113" cy="1404935"/>
          </a:xfrm>
          <a:prstGeom prst="bentConnector3">
            <a:avLst>
              <a:gd name="adj1" fmla="val -44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Group 58"/>
          <p:cNvGrpSpPr/>
          <p:nvPr/>
        </p:nvGrpSpPr>
        <p:grpSpPr>
          <a:xfrm>
            <a:off x="4689476" y="3605214"/>
            <a:ext cx="463549" cy="1509714"/>
            <a:chOff x="4775200" y="3827394"/>
            <a:chExt cx="415925" cy="1287533"/>
          </a:xfrm>
        </p:grpSpPr>
        <p:cxnSp>
          <p:nvCxnSpPr>
            <p:cNvPr id="50" name="Straight Connector 49"/>
            <p:cNvCxnSpPr/>
            <p:nvPr/>
          </p:nvCxnSpPr>
          <p:spPr>
            <a:xfrm flipH="1">
              <a:off x="5000625" y="5114927"/>
              <a:ext cx="1905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V="1">
              <a:off x="5000625" y="3827394"/>
              <a:ext cx="0" cy="128753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4775200" y="3827394"/>
              <a:ext cx="225425" cy="0"/>
            </a:xfrm>
            <a:prstGeom prst="line">
              <a:avLst/>
            </a:prstGeom>
            <a:ln w="38100"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29759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Organising</a:t>
            </a:r>
            <a:r>
              <a:rPr lang="en-US" dirty="0"/>
              <a:t>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two parts to a relationship; </a:t>
            </a:r>
            <a:r>
              <a:rPr lang="en-US" b="1" dirty="0"/>
              <a:t>primary key</a:t>
            </a:r>
            <a:r>
              <a:rPr lang="en-US" dirty="0"/>
              <a:t> and </a:t>
            </a:r>
            <a:r>
              <a:rPr lang="en-US" b="1" dirty="0"/>
              <a:t>foreign key</a:t>
            </a:r>
          </a:p>
          <a:p>
            <a:r>
              <a:rPr lang="en-US" dirty="0"/>
              <a:t>1. Primary key:</a:t>
            </a:r>
          </a:p>
          <a:p>
            <a:pPr lvl="1"/>
            <a:r>
              <a:rPr lang="en-US" dirty="0"/>
              <a:t>Generally, all tables must have a primary key field</a:t>
            </a:r>
          </a:p>
          <a:p>
            <a:pPr lvl="1"/>
            <a:r>
              <a:rPr lang="en-US" dirty="0"/>
              <a:t>All records must have a value in the primary key field</a:t>
            </a:r>
          </a:p>
          <a:p>
            <a:pPr lvl="1"/>
            <a:r>
              <a:rPr lang="en-US" dirty="0"/>
              <a:t>The primary key’s value must be unique</a:t>
            </a:r>
          </a:p>
          <a:p>
            <a:pPr lvl="1"/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702053" y="4411791"/>
            <a:ext cx="7708522" cy="1877215"/>
            <a:chOff x="702053" y="4411791"/>
            <a:chExt cx="7708522" cy="1877215"/>
          </a:xfrm>
        </p:grpSpPr>
        <p:sp>
          <p:nvSpPr>
            <p:cNvPr id="4" name="object 5"/>
            <p:cNvSpPr/>
            <p:nvPr/>
          </p:nvSpPr>
          <p:spPr>
            <a:xfrm>
              <a:off x="3727571" y="4411791"/>
              <a:ext cx="4683004" cy="1877215"/>
            </a:xfrm>
            <a:prstGeom prst="rect">
              <a:avLst/>
            </a:prstGeom>
            <a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6" name="object 9"/>
            <p:cNvSpPr/>
            <p:nvPr/>
          </p:nvSpPr>
          <p:spPr>
            <a:xfrm>
              <a:off x="2261991" y="4754505"/>
              <a:ext cx="1465580" cy="276999"/>
            </a:xfrm>
            <a:custGeom>
              <a:avLst/>
              <a:gdLst/>
              <a:ahLst/>
              <a:cxnLst/>
              <a:rect l="l" t="t" r="r" b="b"/>
              <a:pathLst>
                <a:path w="1465579" h="586104">
                  <a:moveTo>
                    <a:pt x="0" y="586016"/>
                  </a:moveTo>
                  <a:lnTo>
                    <a:pt x="1465046" y="0"/>
                  </a:lnTo>
                </a:path>
              </a:pathLst>
            </a:custGeom>
            <a:ln w="44450">
              <a:solidFill>
                <a:srgbClr val="000000"/>
              </a:solidFill>
              <a:tailEnd type="triangle"/>
            </a:ln>
          </p:spPr>
          <p:txBody>
            <a:bodyPr wrap="square" lIns="0" tIns="0" rIns="0" bIns="0" rtlCol="0">
              <a:spAutoFit/>
            </a:bodyPr>
            <a:lstStyle/>
            <a:p>
              <a:endParaRPr>
                <a:ln w="381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7" name="Rectangle 6"/>
            <p:cNvSpPr>
              <a:spLocks/>
            </p:cNvSpPr>
            <p:nvPr/>
          </p:nvSpPr>
          <p:spPr bwMode="auto">
            <a:xfrm>
              <a:off x="702053" y="4825790"/>
              <a:ext cx="1652839" cy="344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68905" bIns="38100" anchor="ctr"/>
            <a:lstStyle>
              <a:lvl1pPr marL="14288">
                <a:spcBef>
                  <a:spcPct val="20000"/>
                </a:spcBef>
                <a:buFont typeface="Arial" panose="020B0604020202020204" pitchFamily="34" charset="0"/>
                <a:defRPr sz="4600">
                  <a:solidFill>
                    <a:schemeClr val="tx1"/>
                  </a:solidFill>
                  <a:latin typeface="Calibri" panose="020F0502020204030204" pitchFamily="34" charset="0"/>
                  <a:ea typeface="MS PGothic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4000">
                  <a:solidFill>
                    <a:schemeClr val="tx1"/>
                  </a:solidFill>
                  <a:latin typeface="Calibri" panose="020F0502020204030204" pitchFamily="34" charset="0"/>
                  <a:ea typeface="MS PGothic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3400">
                  <a:solidFill>
                    <a:schemeClr val="tx1"/>
                  </a:solidFill>
                  <a:latin typeface="Calibri" panose="020F0502020204030204" pitchFamily="34" charset="0"/>
                  <a:ea typeface="MS PGothic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 dirty="0">
                  <a:latin typeface="Helvetica" panose="020B0604020202020204" pitchFamily="34" charset="0"/>
                  <a:ea typeface="ヒラギノ角ゴ ProN W3" charset="-128"/>
                  <a:sym typeface="Helvetica" panose="020B0604020202020204" pitchFamily="34" charset="0"/>
                </a:rPr>
                <a:t>Primary key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45496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Organising</a:t>
            </a:r>
            <a:r>
              <a:rPr lang="en-US" dirty="0"/>
              <a:t>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2. Foreign key</a:t>
            </a:r>
          </a:p>
          <a:p>
            <a:pPr lvl="1"/>
            <a:r>
              <a:rPr lang="en-US" dirty="0"/>
              <a:t>A field in one table that is related to a primary key field in another table</a:t>
            </a:r>
          </a:p>
          <a:p>
            <a:pPr lvl="1"/>
            <a:r>
              <a:rPr lang="en-US" dirty="0"/>
              <a:t>Creates a connection between the two fields</a:t>
            </a:r>
          </a:p>
          <a:p>
            <a:pPr lvl="1"/>
            <a:r>
              <a:rPr lang="en-US" dirty="0"/>
              <a:t>Can take blank values and/or repeated value depending on the relationship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51906" y="3932478"/>
            <a:ext cx="6658988" cy="2784854"/>
            <a:chOff x="451906" y="3932478"/>
            <a:chExt cx="6658988" cy="2784854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668586" y="3932478"/>
              <a:ext cx="4442308" cy="1260000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51906" y="5457332"/>
              <a:ext cx="3839229" cy="1260000"/>
            </a:xfrm>
            <a:prstGeom prst="rect">
              <a:avLst/>
            </a:prstGeom>
          </p:spPr>
        </p:pic>
        <p:cxnSp>
          <p:nvCxnSpPr>
            <p:cNvPr id="9" name="Elbow Connector 8"/>
            <p:cNvCxnSpPr/>
            <p:nvPr/>
          </p:nvCxnSpPr>
          <p:spPr>
            <a:xfrm flipV="1">
              <a:off x="1092200" y="4316415"/>
              <a:ext cx="1789113" cy="1404935"/>
            </a:xfrm>
            <a:prstGeom prst="bentConnector3">
              <a:avLst>
                <a:gd name="adj1" fmla="val -44"/>
              </a:avLst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6507" r="19066" b="13494"/>
            <a:stretch/>
          </p:blipFill>
          <p:spPr>
            <a:xfrm>
              <a:off x="1209675" y="5744476"/>
              <a:ext cx="161925" cy="19207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39224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878</Words>
  <Application>Microsoft Office PowerPoint</Application>
  <PresentationFormat>On-screen Show (4:3)</PresentationFormat>
  <Paragraphs>154</Paragraphs>
  <Slides>29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9" baseType="lpstr">
      <vt:lpstr>Arial</vt:lpstr>
      <vt:lpstr>Calibri</vt:lpstr>
      <vt:lpstr>Courier New</vt:lpstr>
      <vt:lpstr>Helvetica</vt:lpstr>
      <vt:lpstr>Trebuchet MS</vt:lpstr>
      <vt:lpstr>Wingdings</vt:lpstr>
      <vt:lpstr>Wingdings 2</vt:lpstr>
      <vt:lpstr>Wingdings 3</vt:lpstr>
      <vt:lpstr>ヒラギノ角ゴ ProN W3</vt:lpstr>
      <vt:lpstr>Facet</vt:lpstr>
      <vt:lpstr>Databases 1 – Organisation and Creation</vt:lpstr>
      <vt:lpstr>Today’s lecture</vt:lpstr>
      <vt:lpstr>What is a database?</vt:lpstr>
      <vt:lpstr>Aspects of a database</vt:lpstr>
      <vt:lpstr>1. Organising data - models</vt:lpstr>
      <vt:lpstr>1. Organising data - tables</vt:lpstr>
      <vt:lpstr>1. Organising data</vt:lpstr>
      <vt:lpstr>1. Organising data</vt:lpstr>
      <vt:lpstr>1. Organising data</vt:lpstr>
      <vt:lpstr>Referential integrity</vt:lpstr>
      <vt:lpstr>Referential integrity</vt:lpstr>
      <vt:lpstr>Types of relationships</vt:lpstr>
      <vt:lpstr>Aspects of a database</vt:lpstr>
      <vt:lpstr>Database Management System (DBMS)</vt:lpstr>
      <vt:lpstr>Creating a database</vt:lpstr>
      <vt:lpstr>Creating a table</vt:lpstr>
      <vt:lpstr>Creating a table</vt:lpstr>
      <vt:lpstr>Design view</vt:lpstr>
      <vt:lpstr>Design view</vt:lpstr>
      <vt:lpstr>Datasheet view</vt:lpstr>
      <vt:lpstr>Creating relationships</vt:lpstr>
      <vt:lpstr>Creating relationships</vt:lpstr>
      <vt:lpstr>Creating relationships</vt:lpstr>
      <vt:lpstr>Creating relationships</vt:lpstr>
      <vt:lpstr>Exercises</vt:lpstr>
      <vt:lpstr>Answers</vt:lpstr>
      <vt:lpstr>Inserting data</vt:lpstr>
      <vt:lpstr>Inserting data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2016-04-08T05:51:06Z</dcterms:created>
  <dcterms:modified xsi:type="dcterms:W3CDTF">2016-04-08T05:51:10Z</dcterms:modified>
</cp:coreProperties>
</file>