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8" r:id="rId1"/>
  </p:sldMasterIdLst>
  <p:notesMasterIdLst>
    <p:notesMasterId r:id="rId42"/>
  </p:notesMasterIdLst>
  <p:sldIdLst>
    <p:sldId id="257" r:id="rId2"/>
    <p:sldId id="261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97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80" r:id="rId25"/>
    <p:sldId id="281" r:id="rId26"/>
    <p:sldId id="282" r:id="rId27"/>
    <p:sldId id="283" r:id="rId28"/>
    <p:sldId id="286" r:id="rId29"/>
    <p:sldId id="287" r:id="rId30"/>
    <p:sldId id="288" r:id="rId31"/>
    <p:sldId id="289" r:id="rId32"/>
    <p:sldId id="284" r:id="rId33"/>
    <p:sldId id="285" r:id="rId34"/>
    <p:sldId id="290" r:id="rId35"/>
    <p:sldId id="291" r:id="rId36"/>
    <p:sldId id="292" r:id="rId37"/>
    <p:sldId id="293" r:id="rId38"/>
    <p:sldId id="294" r:id="rId39"/>
    <p:sldId id="296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71" autoAdjust="0"/>
    <p:restoredTop sz="76170" autoAdjust="0"/>
  </p:normalViewPr>
  <p:slideViewPr>
    <p:cSldViewPr snapToGrid="0" snapToObjects="1">
      <p:cViewPr varScale="1">
        <p:scale>
          <a:sx n="51" d="100"/>
          <a:sy n="51" d="100"/>
        </p:scale>
        <p:origin x="213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5FEB6-61DC-4326-9E41-29847862C693}" type="datetimeFigureOut">
              <a:rPr lang="en-US" smtClean="0"/>
              <a:t>08-Apr-16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82EE0-5784-47A3-9381-64E03057B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9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30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lvl="2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93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60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64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44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48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71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725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38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8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858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83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029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959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522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979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583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019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852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723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2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510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50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722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408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960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595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728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lvl="2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39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58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87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83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09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99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82EE0-5784-47A3-9381-64E03057B8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65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05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9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4609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39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923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431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08-Apr-16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74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3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7260569" cy="4793057"/>
          </a:xfrm>
        </p:spPr>
        <p:txBody>
          <a:bodyPr/>
          <a:lstStyle>
            <a:lvl1pPr>
              <a:spcBef>
                <a:spcPts val="20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33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08-Apr-16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5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9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8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08-Apr-16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3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08-Apr-16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5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7721645" y="1"/>
            <a:ext cx="1439693" cy="6866466"/>
          </a:xfrm>
          <a:custGeom>
            <a:avLst/>
            <a:gdLst/>
            <a:ahLst/>
            <a:cxnLst/>
            <a:rect l="l" t="t" r="r" b="b"/>
            <a:pathLst>
              <a:path w="2269442" h="6866466">
                <a:moveTo>
                  <a:pt x="2023534" y="0"/>
                </a:moveTo>
                <a:lnTo>
                  <a:pt x="0" y="6858000"/>
                </a:lnTo>
                <a:lnTo>
                  <a:pt x="2269067" y="6866466"/>
                </a:lnTo>
                <a:cubicBezTo>
                  <a:pt x="2271889" y="4580466"/>
                  <a:pt x="2257778" y="2294466"/>
                  <a:pt x="2260600" y="8466"/>
                </a:cubicBezTo>
                <a:lnTo>
                  <a:pt x="2023534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7917436" y="-8467"/>
            <a:ext cx="1235869" cy="6866467"/>
          </a:xfrm>
          <a:custGeom>
            <a:avLst/>
            <a:gdLst/>
            <a:ahLst/>
            <a:cxnLst/>
            <a:rect l="l" t="t" r="r" b="b"/>
            <a:pathLst>
              <a:path w="1948147" h="6866467">
                <a:moveTo>
                  <a:pt x="0" y="0"/>
                </a:moveTo>
                <a:lnTo>
                  <a:pt x="1202267" y="6866467"/>
                </a:lnTo>
                <a:lnTo>
                  <a:pt x="1947333" y="6866467"/>
                </a:lnTo>
                <a:cubicBezTo>
                  <a:pt x="1944511" y="4577645"/>
                  <a:pt x="1950155" y="2288822"/>
                  <a:pt x="1947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7556901" y="3920066"/>
            <a:ext cx="1594560" cy="2937933"/>
          </a:xfrm>
          <a:custGeom>
            <a:avLst/>
            <a:gdLst/>
            <a:ahLst/>
            <a:cxnLst/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7793904" y="-8467"/>
            <a:ext cx="1359401" cy="6866467"/>
          </a:xfrm>
          <a:custGeom>
            <a:avLst/>
            <a:gdLst/>
            <a:ahLst/>
            <a:cxnLst/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8609304" y="-8467"/>
            <a:ext cx="544002" cy="6866467"/>
          </a:xfrm>
          <a:custGeom>
            <a:avLst/>
            <a:gdLst/>
            <a:ahLst/>
            <a:cxnLst/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8460313" y="4893733"/>
            <a:ext cx="694069" cy="1964267"/>
          </a:xfrm>
          <a:custGeom>
            <a:avLst/>
            <a:gdLst/>
            <a:ahLst/>
            <a:cxnLst/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96333" y="338667"/>
            <a:ext cx="7260568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296332" y="1540933"/>
            <a:ext cx="7260569" cy="458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213745" y="6223925"/>
            <a:ext cx="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08-Apr-16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296332" y="6223925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7044263" y="6223924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A1780E-BD7F-4E6E-B01A-EEE825FCAC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5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45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auckland.ac.nz/courses/compsci111ssc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orums.cs.auckland.ac.nz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amir.azhar@auckland.ac.nz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.ralph@auckland.ac.nz" TargetMode="External"/><Relationship Id="rId4" Type="http://schemas.openxmlformats.org/officeDocument/2006/relationships/hyperlink" Target="mailto:Reuel.baptista@auckland.ac.nz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tiff"/><Relationship Id="rId5" Type="http://schemas.openxmlformats.org/officeDocument/2006/relationships/image" Target="../media/image34.tiff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tiff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tif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tiff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.cameron@auckland.ac.nz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sz="5000" dirty="0"/>
              <a:t>Welcome to COMPSCI111/111G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Summer School 2016</a:t>
            </a:r>
          </a:p>
        </p:txBody>
      </p:sp>
    </p:spTree>
    <p:extLst>
      <p:ext uri="{BB962C8B-B14F-4D97-AF65-F5344CB8AC3E}">
        <p14:creationId xmlns:p14="http://schemas.microsoft.com/office/powerpoint/2010/main" val="927263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Class representative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696" y="2111728"/>
            <a:ext cx="5577840" cy="343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25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Places to find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7377087" cy="4793057"/>
          </a:xfrm>
        </p:spPr>
        <p:txBody>
          <a:bodyPr>
            <a:normAutofit fontScale="92500" lnSpcReduction="10000"/>
          </a:bodyPr>
          <a:lstStyle/>
          <a:p>
            <a:r>
              <a:rPr lang="en-NZ" dirty="0"/>
              <a:t>Canvas and email announcements</a:t>
            </a:r>
          </a:p>
          <a:p>
            <a:r>
              <a:rPr lang="en-NZ" dirty="0"/>
              <a:t>The course website:</a:t>
            </a:r>
            <a:br>
              <a:rPr lang="en-NZ" dirty="0"/>
            </a:br>
            <a:r>
              <a:rPr lang="en-NZ" dirty="0">
                <a:hlinkClick r:id="rId3"/>
              </a:rPr>
              <a:t>www.cs.auckland.ac.nz/courses/compsci111ssc</a:t>
            </a:r>
            <a:endParaRPr lang="en-NZ" dirty="0"/>
          </a:p>
          <a:p>
            <a:r>
              <a:rPr lang="en-NZ" dirty="0"/>
              <a:t>You need to purchase a </a:t>
            </a:r>
            <a:r>
              <a:rPr lang="en-NZ" b="1" dirty="0"/>
              <a:t>2016 Summer School lab manual</a:t>
            </a:r>
            <a:r>
              <a:rPr lang="en-NZ" dirty="0"/>
              <a:t> from UBS</a:t>
            </a:r>
          </a:p>
          <a:p>
            <a:r>
              <a:rPr lang="en-NZ" dirty="0" err="1"/>
              <a:t>Coursebook</a:t>
            </a:r>
            <a:r>
              <a:rPr lang="en-NZ" dirty="0"/>
              <a:t>; available on the home page of the course website</a:t>
            </a:r>
          </a:p>
          <a:p>
            <a:r>
              <a:rPr lang="en-NZ" dirty="0"/>
              <a:t>The Computer Science student forum:</a:t>
            </a:r>
            <a:br>
              <a:rPr lang="en-NZ" dirty="0"/>
            </a:br>
            <a:r>
              <a:rPr lang="en-NZ" dirty="0">
                <a:hlinkClick r:id="rId4"/>
              </a:rPr>
              <a:t>http://forums.cs.auckland.ac.nz</a:t>
            </a:r>
            <a:endParaRPr lang="en-NZ" dirty="0"/>
          </a:p>
          <a:p>
            <a:r>
              <a:rPr lang="en-NZ" dirty="0"/>
              <a:t>Any of the COMPSCI111/111G teaching staff </a:t>
            </a:r>
            <a:r>
              <a:rPr lang="en-NZ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NZ" dirty="0">
                <a:sym typeface="Wingdings" panose="05000000000000000000" pitchFamily="2" charset="2"/>
              </a:rPr>
              <a:t>Please use your University email account when emailing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0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Computer Hardware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Lecture 1 – COMPSCI111/111G SS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701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Today’s lecture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Identifying the key components in a computer</a:t>
            </a:r>
          </a:p>
          <a:p>
            <a:r>
              <a:rPr lang="en-NZ" dirty="0"/>
              <a:t>Understanding how these components work</a:t>
            </a:r>
          </a:p>
          <a:p>
            <a:r>
              <a:rPr lang="en-NZ" dirty="0"/>
              <a:t>Using this knowledge to understand computer specs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770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Overview of a computer</a:t>
            </a:r>
            <a:endParaRPr lang="en-US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737810" y="2181842"/>
            <a:ext cx="1468876" cy="895350"/>
            <a:chOff x="0" y="0"/>
            <a:chExt cx="846" cy="564"/>
          </a:xfrm>
        </p:grpSpPr>
        <p:sp>
          <p:nvSpPr>
            <p:cNvPr id="5" name="AutoShape 4"/>
            <p:cNvSpPr>
              <a:spLocks/>
            </p:cNvSpPr>
            <p:nvPr/>
          </p:nvSpPr>
          <p:spPr bwMode="auto">
            <a:xfrm>
              <a:off x="0" y="0"/>
              <a:ext cx="846" cy="564"/>
            </a:xfrm>
            <a:prstGeom prst="rightArrow">
              <a:avLst>
                <a:gd name="adj1" fmla="val 50000"/>
                <a:gd name="adj2" fmla="val 73938"/>
              </a:avLst>
            </a:prstGeom>
            <a:solidFill>
              <a:srgbClr val="BBE0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defRPr sz="46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40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NZ" altLang="en-US" sz="3800">
                <a:solidFill>
                  <a:srgbClr val="FEFFFE"/>
                </a:solidFill>
                <a:latin typeface="Helvetica Light" charset="0"/>
                <a:ea typeface="ヒラギノ角ゴ ProN W3" charset="-128"/>
              </a:endParaRPr>
            </a:p>
          </p:txBody>
        </p:sp>
        <p:sp>
          <p:nvSpPr>
            <p:cNvPr id="6" name="Rectangle 5"/>
            <p:cNvSpPr>
              <a:spLocks/>
            </p:cNvSpPr>
            <p:nvPr/>
          </p:nvSpPr>
          <p:spPr bwMode="auto">
            <a:xfrm>
              <a:off x="98" y="170"/>
              <a:ext cx="512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68905" bIns="38100" anchor="ctr"/>
            <a:lstStyle>
              <a:lvl1pPr marL="14288">
                <a:spcBef>
                  <a:spcPct val="20000"/>
                </a:spcBef>
                <a:buFont typeface="Arial" panose="020B0604020202020204" pitchFamily="34" charset="0"/>
                <a:defRPr sz="46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40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Helvetica" panose="020B0604020202020204" pitchFamily="34" charset="0"/>
                  <a:ea typeface="ヒラギノ角ゴ ProN W3" charset="-128"/>
                  <a:sym typeface="Helvetica" panose="020B0604020202020204" pitchFamily="34" charset="0"/>
                </a:rPr>
                <a:t>Input</a:t>
              </a:r>
            </a:p>
          </p:txBody>
        </p:sp>
      </p:grp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4445704" y="2140567"/>
            <a:ext cx="1792288" cy="2330450"/>
            <a:chOff x="0" y="-26"/>
            <a:chExt cx="1129" cy="1468"/>
          </a:xfrm>
        </p:grpSpPr>
        <p:sp>
          <p:nvSpPr>
            <p:cNvPr id="9" name="Rectangle 10"/>
            <p:cNvSpPr>
              <a:spLocks/>
            </p:cNvSpPr>
            <p:nvPr/>
          </p:nvSpPr>
          <p:spPr bwMode="auto">
            <a:xfrm>
              <a:off x="0" y="-26"/>
              <a:ext cx="1129" cy="1468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defRPr sz="46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40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NZ" altLang="en-US" sz="3800">
                <a:solidFill>
                  <a:srgbClr val="FEFFFE"/>
                </a:solidFill>
                <a:latin typeface="Helvetica Light" charset="0"/>
                <a:ea typeface="ヒラギノ角ゴ ProN W3" charset="-128"/>
              </a:endParaRPr>
            </a:p>
          </p:txBody>
        </p:sp>
        <p:sp>
          <p:nvSpPr>
            <p:cNvPr id="10" name="Rectangle 11"/>
            <p:cNvSpPr>
              <a:spLocks/>
            </p:cNvSpPr>
            <p:nvPr/>
          </p:nvSpPr>
          <p:spPr bwMode="auto">
            <a:xfrm>
              <a:off x="121" y="590"/>
              <a:ext cx="89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40" bIns="0" anchor="ctr"/>
            <a:lstStyle>
              <a:lvl1pPr marL="39688">
                <a:spcBef>
                  <a:spcPct val="20000"/>
                </a:spcBef>
                <a:buFont typeface="Arial" panose="020B0604020202020204" pitchFamily="34" charset="0"/>
                <a:defRPr sz="46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40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Helvetica" panose="020B0604020202020204" pitchFamily="34" charset="0"/>
                  <a:ea typeface="ヒラギノ角ゴ ProN W3" charset="-128"/>
                  <a:sym typeface="Helvetica" panose="020B0604020202020204" pitchFamily="34" charset="0"/>
                </a:rPr>
                <a:t>Processing</a:t>
              </a:r>
            </a:p>
          </p:txBody>
        </p:sp>
      </p:grpSp>
      <p:grpSp>
        <p:nvGrpSpPr>
          <p:cNvPr id="11" name="Group 15"/>
          <p:cNvGrpSpPr>
            <a:grpSpLocks/>
          </p:cNvGrpSpPr>
          <p:nvPr/>
        </p:nvGrpSpPr>
        <p:grpSpPr bwMode="auto">
          <a:xfrm rot="-5400000">
            <a:off x="4694287" y="4943475"/>
            <a:ext cx="1344613" cy="757236"/>
            <a:chOff x="0" y="0"/>
            <a:chExt cx="847" cy="621"/>
          </a:xfrm>
        </p:grpSpPr>
        <p:sp>
          <p:nvSpPr>
            <p:cNvPr id="12" name="AutoShape 13"/>
            <p:cNvSpPr>
              <a:spLocks/>
            </p:cNvSpPr>
            <p:nvPr/>
          </p:nvSpPr>
          <p:spPr bwMode="auto">
            <a:xfrm>
              <a:off x="0" y="0"/>
              <a:ext cx="847" cy="621"/>
            </a:xfrm>
            <a:prstGeom prst="leftRightArrow">
              <a:avLst>
                <a:gd name="adj1" fmla="val 50083"/>
                <a:gd name="adj2" fmla="val 51690"/>
              </a:avLst>
            </a:prstGeom>
            <a:solidFill>
              <a:srgbClr val="BBE0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defRPr sz="46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40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NZ" altLang="en-US" sz="3800">
                <a:solidFill>
                  <a:srgbClr val="FEFFFE"/>
                </a:solidFill>
                <a:latin typeface="Helvetica Light" charset="0"/>
                <a:ea typeface="ヒラギノ角ゴ ProN W3" charset="-128"/>
              </a:endParaRPr>
            </a:p>
          </p:txBody>
        </p:sp>
        <p:sp>
          <p:nvSpPr>
            <p:cNvPr id="13" name="Rectangle 14"/>
            <p:cNvSpPr>
              <a:spLocks/>
            </p:cNvSpPr>
            <p:nvPr/>
          </p:nvSpPr>
          <p:spPr bwMode="auto">
            <a:xfrm>
              <a:off x="82" y="198"/>
              <a:ext cx="6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74083" bIns="381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defRPr sz="46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40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Helvetica" panose="020B0604020202020204" pitchFamily="34" charset="0"/>
                  <a:ea typeface="ヒラギノ角ゴ ProN W3" charset="-128"/>
                  <a:sym typeface="Helvetica" panose="020B0604020202020204" pitchFamily="34" charset="0"/>
                </a:rPr>
                <a:t>Storage</a:t>
              </a:r>
            </a:p>
          </p:txBody>
        </p:sp>
      </p:grpSp>
      <p:sp>
        <p:nvSpPr>
          <p:cNvPr id="14" name="Oval 16"/>
          <p:cNvSpPr>
            <a:spLocks/>
          </p:cNvSpPr>
          <p:nvPr/>
        </p:nvSpPr>
        <p:spPr bwMode="auto">
          <a:xfrm>
            <a:off x="4586992" y="6084887"/>
            <a:ext cx="1524000" cy="268288"/>
          </a:xfrm>
          <a:prstGeom prst="ellipse">
            <a:avLst/>
          </a:prstGeom>
          <a:solidFill>
            <a:srgbClr val="BBE0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NZ" altLang="en-US" sz="3800">
              <a:solidFill>
                <a:srgbClr val="FEFFFE"/>
              </a:solidFill>
              <a:latin typeface="Helvetica Light" charset="0"/>
              <a:ea typeface="ヒラギノ角ゴ ProN W3" charset="-128"/>
            </a:endParaRPr>
          </a:p>
        </p:txBody>
      </p:sp>
      <p:grpSp>
        <p:nvGrpSpPr>
          <p:cNvPr id="18" name="Group 6"/>
          <p:cNvGrpSpPr>
            <a:grpSpLocks/>
          </p:cNvGrpSpPr>
          <p:nvPr/>
        </p:nvGrpSpPr>
        <p:grpSpPr bwMode="auto">
          <a:xfrm flipH="1">
            <a:off x="2738769" y="3576637"/>
            <a:ext cx="1467917" cy="895350"/>
            <a:chOff x="0" y="0"/>
            <a:chExt cx="846" cy="564"/>
          </a:xfrm>
        </p:grpSpPr>
        <p:sp>
          <p:nvSpPr>
            <p:cNvPr id="19" name="AutoShape 4"/>
            <p:cNvSpPr>
              <a:spLocks/>
            </p:cNvSpPr>
            <p:nvPr/>
          </p:nvSpPr>
          <p:spPr bwMode="auto">
            <a:xfrm>
              <a:off x="0" y="0"/>
              <a:ext cx="846" cy="564"/>
            </a:xfrm>
            <a:prstGeom prst="rightArrow">
              <a:avLst>
                <a:gd name="adj1" fmla="val 50000"/>
                <a:gd name="adj2" fmla="val 73938"/>
              </a:avLst>
            </a:prstGeom>
            <a:solidFill>
              <a:srgbClr val="BBE0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defRPr sz="46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40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NZ" altLang="en-US" sz="3800">
                <a:solidFill>
                  <a:srgbClr val="FEFFFE"/>
                </a:solidFill>
                <a:latin typeface="Helvetica Light" charset="0"/>
                <a:ea typeface="ヒラギノ角ゴ ProN W3" charset="-128"/>
              </a:endParaRPr>
            </a:p>
          </p:txBody>
        </p:sp>
        <p:sp>
          <p:nvSpPr>
            <p:cNvPr id="20" name="Rectangle 19"/>
            <p:cNvSpPr>
              <a:spLocks/>
            </p:cNvSpPr>
            <p:nvPr/>
          </p:nvSpPr>
          <p:spPr bwMode="auto">
            <a:xfrm>
              <a:off x="98" y="170"/>
              <a:ext cx="512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68905" bIns="38100" anchor="ctr"/>
            <a:lstStyle>
              <a:lvl1pPr marL="14288">
                <a:spcBef>
                  <a:spcPct val="20000"/>
                </a:spcBef>
                <a:buFont typeface="Arial" panose="020B0604020202020204" pitchFamily="34" charset="0"/>
                <a:defRPr sz="46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40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Helvetica" panose="020B0604020202020204" pitchFamily="34" charset="0"/>
                  <a:ea typeface="ヒラギノ角ゴ ProN W3" charset="-128"/>
                  <a:sym typeface="Helvetica" panose="020B0604020202020204" pitchFamily="34" charset="0"/>
                </a:rPr>
                <a:t>Output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469" y="1770591"/>
            <a:ext cx="2031582" cy="3070401"/>
          </a:xfrm>
          <a:prstGeom prst="rect">
            <a:avLst/>
          </a:prstGeom>
        </p:spPr>
      </p:pic>
      <p:grpSp>
        <p:nvGrpSpPr>
          <p:cNvPr id="22" name="Group 15"/>
          <p:cNvGrpSpPr>
            <a:grpSpLocks/>
          </p:cNvGrpSpPr>
          <p:nvPr/>
        </p:nvGrpSpPr>
        <p:grpSpPr bwMode="auto">
          <a:xfrm rot="20296736">
            <a:off x="6301062" y="1268502"/>
            <a:ext cx="2511674" cy="744888"/>
            <a:chOff x="0" y="0"/>
            <a:chExt cx="847" cy="621"/>
          </a:xfrm>
        </p:grpSpPr>
        <p:sp>
          <p:nvSpPr>
            <p:cNvPr id="23" name="AutoShape 13"/>
            <p:cNvSpPr>
              <a:spLocks/>
            </p:cNvSpPr>
            <p:nvPr/>
          </p:nvSpPr>
          <p:spPr bwMode="auto">
            <a:xfrm>
              <a:off x="0" y="0"/>
              <a:ext cx="847" cy="621"/>
            </a:xfrm>
            <a:prstGeom prst="leftRightArrow">
              <a:avLst>
                <a:gd name="adj1" fmla="val 50083"/>
                <a:gd name="adj2" fmla="val 51690"/>
              </a:avLst>
            </a:prstGeom>
            <a:solidFill>
              <a:srgbClr val="BBE0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defRPr sz="46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40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NZ" altLang="en-US" sz="3800">
                <a:solidFill>
                  <a:srgbClr val="FEFFFE"/>
                </a:solidFill>
                <a:latin typeface="Helvetica Light" charset="0"/>
                <a:ea typeface="ヒラギノ角ゴ ProN W3" charset="-128"/>
              </a:endParaRPr>
            </a:p>
          </p:txBody>
        </p:sp>
        <p:sp>
          <p:nvSpPr>
            <p:cNvPr id="24" name="Rectangle 14"/>
            <p:cNvSpPr>
              <a:spLocks/>
            </p:cNvSpPr>
            <p:nvPr/>
          </p:nvSpPr>
          <p:spPr bwMode="auto">
            <a:xfrm>
              <a:off x="82" y="198"/>
              <a:ext cx="6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74083" bIns="381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defRPr sz="46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40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Helvetica" panose="020B0604020202020204" pitchFamily="34" charset="0"/>
                  <a:ea typeface="ヒラギノ角ゴ ProN W3" charset="-128"/>
                  <a:sym typeface="Helvetica" panose="020B0604020202020204" pitchFamily="34" charset="0"/>
                </a:rPr>
                <a:t>Communication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6439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Computer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“Those parts of the system that you can hit with a hammer (not advised) are called hardware”</a:t>
            </a:r>
          </a:p>
          <a:p>
            <a:r>
              <a:rPr lang="en-NZ" dirty="0"/>
              <a:t>Key design principle of </a:t>
            </a:r>
            <a:r>
              <a:rPr lang="en-NZ" b="1" dirty="0"/>
              <a:t>modularity</a:t>
            </a:r>
            <a:endParaRPr lang="en-US" dirty="0"/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8669" y="3336220"/>
            <a:ext cx="4379907" cy="27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14"/>
          <p:cNvGrpSpPr>
            <a:grpSpLocks/>
          </p:cNvGrpSpPr>
          <p:nvPr/>
        </p:nvGrpSpPr>
        <p:grpSpPr bwMode="auto">
          <a:xfrm>
            <a:off x="1108911" y="3744308"/>
            <a:ext cx="7408955" cy="2141782"/>
            <a:chOff x="-168" y="63"/>
            <a:chExt cx="6295" cy="1806"/>
          </a:xfrm>
        </p:grpSpPr>
        <p:grpSp>
          <p:nvGrpSpPr>
            <p:cNvPr id="27" name="Group 12"/>
            <p:cNvGrpSpPr>
              <a:grpSpLocks/>
            </p:cNvGrpSpPr>
            <p:nvPr/>
          </p:nvGrpSpPr>
          <p:grpSpPr bwMode="auto">
            <a:xfrm>
              <a:off x="-168" y="63"/>
              <a:ext cx="6295" cy="1806"/>
              <a:chOff x="-168" y="63"/>
              <a:chExt cx="6295" cy="1806"/>
            </a:xfrm>
          </p:grpSpPr>
          <p:sp>
            <p:nvSpPr>
              <p:cNvPr id="29" name="Rectangle 5"/>
              <p:cNvSpPr>
                <a:spLocks/>
              </p:cNvSpPr>
              <p:nvPr/>
            </p:nvSpPr>
            <p:spPr bwMode="auto">
              <a:xfrm>
                <a:off x="-37" y="183"/>
                <a:ext cx="829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40" bIns="0"/>
              <a:lstStyle>
                <a:lvl1pPr marL="39688">
                  <a:spcBef>
                    <a:spcPct val="20000"/>
                  </a:spcBef>
                  <a:buFont typeface="Arial" panose="020B0604020202020204" pitchFamily="34" charset="0"/>
                  <a:defRPr sz="4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4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latin typeface="Helvetica" panose="020B0604020202020204" pitchFamily="34" charset="0"/>
                    <a:ea typeface="ヒラギノ角ゴ ProN W3" charset="-128"/>
                    <a:sym typeface="Helvetica" panose="020B0604020202020204" pitchFamily="34" charset="0"/>
                  </a:rPr>
                  <a:t>Monitor</a:t>
                </a:r>
              </a:p>
            </p:txBody>
          </p:sp>
          <p:sp>
            <p:nvSpPr>
              <p:cNvPr id="30" name="Rectangle 6"/>
              <p:cNvSpPr>
                <a:spLocks/>
              </p:cNvSpPr>
              <p:nvPr/>
            </p:nvSpPr>
            <p:spPr bwMode="auto">
              <a:xfrm>
                <a:off x="-168" y="1162"/>
                <a:ext cx="1002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40" bIns="0"/>
              <a:lstStyle>
                <a:lvl1pPr marL="39688">
                  <a:spcBef>
                    <a:spcPct val="20000"/>
                  </a:spcBef>
                  <a:buFont typeface="Arial" panose="020B0604020202020204" pitchFamily="34" charset="0"/>
                  <a:defRPr sz="4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4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latin typeface="Helvetica" panose="020B0604020202020204" pitchFamily="34" charset="0"/>
                    <a:ea typeface="ヒラギノ角ゴ ProN W3" charset="-128"/>
                    <a:sym typeface="Helvetica" panose="020B0604020202020204" pitchFamily="34" charset="0"/>
                  </a:rPr>
                  <a:t>Keyboard</a:t>
                </a:r>
              </a:p>
            </p:txBody>
          </p:sp>
          <p:sp>
            <p:nvSpPr>
              <p:cNvPr id="31" name="Rectangle 7"/>
              <p:cNvSpPr>
                <a:spLocks/>
              </p:cNvSpPr>
              <p:nvPr/>
            </p:nvSpPr>
            <p:spPr bwMode="auto">
              <a:xfrm>
                <a:off x="4921" y="1629"/>
                <a:ext cx="75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40" bIns="0"/>
              <a:lstStyle>
                <a:lvl1pPr marL="39688">
                  <a:spcBef>
                    <a:spcPct val="20000"/>
                  </a:spcBef>
                  <a:buFont typeface="Arial" panose="020B0604020202020204" pitchFamily="34" charset="0"/>
                  <a:defRPr sz="4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4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latin typeface="Helvetica" panose="020B0604020202020204" pitchFamily="34" charset="0"/>
                    <a:ea typeface="ヒラギノ角ゴ ProN W3" charset="-128"/>
                    <a:sym typeface="Helvetica" panose="020B0604020202020204" pitchFamily="34" charset="0"/>
                  </a:rPr>
                  <a:t>Mouse</a:t>
                </a:r>
              </a:p>
            </p:txBody>
          </p:sp>
          <p:sp>
            <p:nvSpPr>
              <p:cNvPr id="32" name="Rectangle 8"/>
              <p:cNvSpPr>
                <a:spLocks/>
              </p:cNvSpPr>
              <p:nvPr/>
            </p:nvSpPr>
            <p:spPr bwMode="auto">
              <a:xfrm>
                <a:off x="4855" y="63"/>
                <a:ext cx="1272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40" bIns="0"/>
              <a:lstStyle>
                <a:lvl1pPr marL="39688">
                  <a:spcBef>
                    <a:spcPct val="20000"/>
                  </a:spcBef>
                  <a:buFont typeface="Arial" panose="020B0604020202020204" pitchFamily="34" charset="0"/>
                  <a:defRPr sz="46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4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latin typeface="Helvetica" panose="020B0604020202020204" pitchFamily="34" charset="0"/>
                    <a:ea typeface="ヒラギノ角ゴ ProN W3" charset="-128"/>
                    <a:sym typeface="Helvetica" panose="020B0604020202020204" pitchFamily="34" charset="0"/>
                  </a:rPr>
                  <a:t>System Unit</a:t>
                </a:r>
              </a:p>
            </p:txBody>
          </p:sp>
          <p:sp>
            <p:nvSpPr>
              <p:cNvPr id="33" name="Line 9"/>
              <p:cNvSpPr>
                <a:spLocks noChangeShapeType="1"/>
              </p:cNvSpPr>
              <p:nvPr/>
            </p:nvSpPr>
            <p:spPr bwMode="auto">
              <a:xfrm>
                <a:off x="792" y="1386"/>
                <a:ext cx="486" cy="108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4" name="Line 10"/>
              <p:cNvSpPr>
                <a:spLocks noChangeShapeType="1"/>
              </p:cNvSpPr>
              <p:nvPr/>
            </p:nvSpPr>
            <p:spPr bwMode="auto">
              <a:xfrm flipH="1">
                <a:off x="4559" y="284"/>
                <a:ext cx="362" cy="26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" name="Line 11"/>
              <p:cNvSpPr>
                <a:spLocks noChangeShapeType="1"/>
              </p:cNvSpPr>
              <p:nvPr/>
            </p:nvSpPr>
            <p:spPr bwMode="auto">
              <a:xfrm flipH="1">
                <a:off x="4405" y="1742"/>
                <a:ext cx="541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8" name="Line 13"/>
            <p:cNvSpPr>
              <a:spLocks noChangeShapeType="1"/>
            </p:cNvSpPr>
            <p:nvPr/>
          </p:nvSpPr>
          <p:spPr bwMode="auto">
            <a:xfrm>
              <a:off x="768" y="364"/>
              <a:ext cx="847" cy="11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9334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Form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System units come in lots of different </a:t>
            </a:r>
            <a:r>
              <a:rPr lang="en-NZ" b="1" dirty="0"/>
              <a:t>form factors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235" y="2920614"/>
            <a:ext cx="2821063" cy="2396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911" y="2920614"/>
            <a:ext cx="3692424" cy="2739778"/>
          </a:xfrm>
          <a:prstGeom prst="rect">
            <a:avLst/>
          </a:prstGeom>
        </p:spPr>
      </p:pic>
      <p:sp>
        <p:nvSpPr>
          <p:cNvPr id="6" name="Rectangle 5"/>
          <p:cNvSpPr>
            <a:spLocks/>
          </p:cNvSpPr>
          <p:nvPr/>
        </p:nvSpPr>
        <p:spPr bwMode="auto">
          <a:xfrm>
            <a:off x="1491748" y="5156547"/>
            <a:ext cx="156874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All-in-one PC</a:t>
            </a:r>
          </a:p>
        </p:txBody>
      </p:sp>
    </p:spTree>
    <p:extLst>
      <p:ext uri="{BB962C8B-B14F-4D97-AF65-F5344CB8AC3E}">
        <p14:creationId xmlns:p14="http://schemas.microsoft.com/office/powerpoint/2010/main" val="3197049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Inside the system unit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511" y="2006071"/>
            <a:ext cx="4797289" cy="4175141"/>
          </a:xfrm>
        </p:spPr>
      </p:pic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1471357" y="2444767"/>
            <a:ext cx="1074737" cy="17938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1471357" y="3921670"/>
            <a:ext cx="161210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1271066" y="3183218"/>
            <a:ext cx="1074737" cy="17938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1390923" y="4743219"/>
            <a:ext cx="1074737" cy="17938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H="1">
            <a:off x="6405431" y="4111649"/>
            <a:ext cx="1074737" cy="17938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flipH="1">
            <a:off x="5330693" y="1638300"/>
            <a:ext cx="1413006" cy="80646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H="1">
            <a:off x="4255956" y="1798639"/>
            <a:ext cx="296994" cy="212303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23"/>
          <p:cNvSpPr>
            <a:spLocks/>
          </p:cNvSpPr>
          <p:nvPr/>
        </p:nvSpPr>
        <p:spPr bwMode="auto">
          <a:xfrm>
            <a:off x="625221" y="1949193"/>
            <a:ext cx="914529" cy="60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Power supply</a:t>
            </a:r>
          </a:p>
        </p:txBody>
      </p:sp>
      <p:sp>
        <p:nvSpPr>
          <p:cNvPr id="25" name="Rectangle 24"/>
          <p:cNvSpPr>
            <a:spLocks/>
          </p:cNvSpPr>
          <p:nvPr/>
        </p:nvSpPr>
        <p:spPr bwMode="auto">
          <a:xfrm>
            <a:off x="580539" y="2931648"/>
            <a:ext cx="727577" cy="34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Fans</a:t>
            </a:r>
          </a:p>
        </p:txBody>
      </p:sp>
      <p:sp>
        <p:nvSpPr>
          <p:cNvPr id="26" name="Rectangle 25"/>
          <p:cNvSpPr>
            <a:spLocks/>
          </p:cNvSpPr>
          <p:nvPr/>
        </p:nvSpPr>
        <p:spPr bwMode="auto">
          <a:xfrm>
            <a:off x="861986" y="3754858"/>
            <a:ext cx="653763" cy="34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CPU</a:t>
            </a:r>
          </a:p>
        </p:txBody>
      </p:sp>
      <p:sp>
        <p:nvSpPr>
          <p:cNvPr id="27" name="Rectangle 26"/>
          <p:cNvSpPr>
            <a:spLocks/>
          </p:cNvSpPr>
          <p:nvPr/>
        </p:nvSpPr>
        <p:spPr bwMode="auto">
          <a:xfrm>
            <a:off x="137099" y="4578068"/>
            <a:ext cx="1289552" cy="58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Expansion cards</a:t>
            </a:r>
          </a:p>
        </p:txBody>
      </p:sp>
      <p:sp>
        <p:nvSpPr>
          <p:cNvPr id="28" name="Rectangle 27"/>
          <p:cNvSpPr>
            <a:spLocks/>
          </p:cNvSpPr>
          <p:nvPr/>
        </p:nvSpPr>
        <p:spPr bwMode="auto">
          <a:xfrm>
            <a:off x="7480169" y="3924796"/>
            <a:ext cx="1172494" cy="65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Hard disk drive</a:t>
            </a:r>
          </a:p>
        </p:txBody>
      </p:sp>
      <p:sp>
        <p:nvSpPr>
          <p:cNvPr id="29" name="Rectangle 28"/>
          <p:cNvSpPr>
            <a:spLocks/>
          </p:cNvSpPr>
          <p:nvPr/>
        </p:nvSpPr>
        <p:spPr bwMode="auto">
          <a:xfrm>
            <a:off x="6772527" y="1382767"/>
            <a:ext cx="156874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Optical drive</a:t>
            </a:r>
          </a:p>
        </p:txBody>
      </p:sp>
      <p:sp>
        <p:nvSpPr>
          <p:cNvPr id="30" name="Rectangle 29"/>
          <p:cNvSpPr>
            <a:spLocks/>
          </p:cNvSpPr>
          <p:nvPr/>
        </p:nvSpPr>
        <p:spPr bwMode="auto">
          <a:xfrm>
            <a:off x="4196921" y="1460500"/>
            <a:ext cx="71205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RAM</a:t>
            </a:r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 flipV="1">
            <a:off x="1733550" y="5380070"/>
            <a:ext cx="1253081" cy="64925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Rectangle 31"/>
          <p:cNvSpPr>
            <a:spLocks/>
          </p:cNvSpPr>
          <p:nvPr/>
        </p:nvSpPr>
        <p:spPr bwMode="auto">
          <a:xfrm>
            <a:off x="242758" y="5987223"/>
            <a:ext cx="1543323" cy="31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Motherboard</a:t>
            </a:r>
          </a:p>
        </p:txBody>
      </p:sp>
    </p:spTree>
    <p:extLst>
      <p:ext uri="{BB962C8B-B14F-4D97-AF65-F5344CB8AC3E}">
        <p14:creationId xmlns:p14="http://schemas.microsoft.com/office/powerpoint/2010/main" val="1982977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Inside a laptop</a:t>
            </a:r>
            <a:endParaRPr lang="en-US" dirty="0"/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7318" y="2046660"/>
            <a:ext cx="5216746" cy="364294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1"/>
          <p:cNvSpPr>
            <a:spLocks noChangeShapeType="1"/>
          </p:cNvSpPr>
          <p:nvPr/>
        </p:nvSpPr>
        <p:spPr bwMode="auto">
          <a:xfrm flipH="1">
            <a:off x="6621779" y="3325133"/>
            <a:ext cx="935121" cy="176156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H="1">
            <a:off x="4815839" y="1549840"/>
            <a:ext cx="1615027" cy="1166761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H="1">
            <a:off x="6430867" y="2119368"/>
            <a:ext cx="1049301" cy="68242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6789419" y="4204096"/>
            <a:ext cx="690748" cy="36801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3718956" y="1791708"/>
            <a:ext cx="997824" cy="216408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7440093" y="3900873"/>
            <a:ext cx="1322907" cy="84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Power supply (batteries)</a:t>
            </a:r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7414528" y="1858124"/>
            <a:ext cx="727577" cy="34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Fans</a:t>
            </a:r>
          </a:p>
        </p:txBody>
      </p:sp>
      <p:sp>
        <p:nvSpPr>
          <p:cNvPr id="13" name="Rectangle 12"/>
          <p:cNvSpPr>
            <a:spLocks/>
          </p:cNvSpPr>
          <p:nvPr/>
        </p:nvSpPr>
        <p:spPr bwMode="auto">
          <a:xfrm>
            <a:off x="6405431" y="1286761"/>
            <a:ext cx="653763" cy="34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CPU</a:t>
            </a:r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692673" y="2748056"/>
            <a:ext cx="938850" cy="61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Optical drive</a:t>
            </a:r>
          </a:p>
        </p:txBody>
      </p:sp>
      <p:sp>
        <p:nvSpPr>
          <p:cNvPr id="15" name="Rectangle 14"/>
          <p:cNvSpPr>
            <a:spLocks/>
          </p:cNvSpPr>
          <p:nvPr/>
        </p:nvSpPr>
        <p:spPr bwMode="auto">
          <a:xfrm>
            <a:off x="3084994" y="1523314"/>
            <a:ext cx="71205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RAM</a:t>
            </a: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1502924" y="4869903"/>
            <a:ext cx="593255" cy="1143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Rectangle 16"/>
          <p:cNvSpPr>
            <a:spLocks/>
          </p:cNvSpPr>
          <p:nvPr/>
        </p:nvSpPr>
        <p:spPr bwMode="auto">
          <a:xfrm>
            <a:off x="7555654" y="3100502"/>
            <a:ext cx="1543323" cy="31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Motherboard</a:t>
            </a:r>
          </a:p>
        </p:txBody>
      </p:sp>
      <p:sp>
        <p:nvSpPr>
          <p:cNvPr id="19" name="Rectangle 18"/>
          <p:cNvSpPr>
            <a:spLocks/>
          </p:cNvSpPr>
          <p:nvPr/>
        </p:nvSpPr>
        <p:spPr bwMode="auto">
          <a:xfrm>
            <a:off x="390638" y="4526793"/>
            <a:ext cx="1172494" cy="65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Hard disk drive</a:t>
            </a: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1502924" y="3250233"/>
            <a:ext cx="675989" cy="7298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29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Power supply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Converts AC voltage to DC voltage for use within the computer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3196" y="2656365"/>
            <a:ext cx="2399562" cy="2335495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842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Today’s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Introduction to COMPSCI111/111G</a:t>
            </a:r>
          </a:p>
          <a:p>
            <a:pPr lvl="1"/>
            <a:r>
              <a:rPr lang="en-NZ" dirty="0"/>
              <a:t>People</a:t>
            </a:r>
          </a:p>
          <a:p>
            <a:pPr lvl="1"/>
            <a:r>
              <a:rPr lang="en-NZ" dirty="0"/>
              <a:t>Assessment</a:t>
            </a:r>
          </a:p>
          <a:p>
            <a:pPr lvl="1"/>
            <a:r>
              <a:rPr lang="en-NZ" dirty="0"/>
              <a:t>Labs</a:t>
            </a:r>
          </a:p>
          <a:p>
            <a:pPr lvl="1"/>
            <a:r>
              <a:rPr lang="en-NZ" dirty="0"/>
              <a:t>Test and exam</a:t>
            </a:r>
          </a:p>
          <a:p>
            <a:r>
              <a:rPr lang="en-NZ" dirty="0"/>
              <a:t>Introduction to hardware</a:t>
            </a:r>
          </a:p>
          <a:p>
            <a:r>
              <a:rPr lang="en-NZ" dirty="0"/>
              <a:t>Bits, bytes and digital information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523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Motherboard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The main circuit board to which all components are connected, allowing them to communicate with each other</a:t>
            </a:r>
          </a:p>
          <a:p>
            <a:endParaRPr lang="en-NZ" dirty="0"/>
          </a:p>
          <a:p>
            <a:endParaRPr lang="en-NZ" dirty="0"/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6941" y="3149602"/>
            <a:ext cx="4451699" cy="283351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051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000" dirty="0"/>
              <a:t>Central processing unit (CPU)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3" y="1430866"/>
            <a:ext cx="7107386" cy="4793057"/>
          </a:xfrm>
        </p:spPr>
        <p:txBody>
          <a:bodyPr>
            <a:normAutofit/>
          </a:bodyPr>
          <a:lstStyle/>
          <a:p>
            <a:r>
              <a:rPr lang="en-NZ" dirty="0"/>
              <a:t>The ‘brain’ of a computer. Processes data in a computer using its </a:t>
            </a:r>
            <a:r>
              <a:rPr lang="en-NZ" b="1" dirty="0"/>
              <a:t>instruction set</a:t>
            </a:r>
            <a:endParaRPr lang="en-NZ" dirty="0"/>
          </a:p>
          <a:p>
            <a:r>
              <a:rPr lang="en-NZ" dirty="0"/>
              <a:t>Performance measured in </a:t>
            </a:r>
            <a:r>
              <a:rPr lang="en-NZ" b="1" dirty="0"/>
              <a:t>instructions per second</a:t>
            </a:r>
          </a:p>
          <a:p>
            <a:r>
              <a:rPr lang="en-NZ" dirty="0"/>
              <a:t>Clock speed (measured in </a:t>
            </a:r>
            <a:r>
              <a:rPr lang="en-NZ" b="1" dirty="0"/>
              <a:t>Hertz </a:t>
            </a:r>
            <a:r>
              <a:rPr lang="en-NZ" dirty="0"/>
              <a:t>[</a:t>
            </a:r>
            <a:r>
              <a:rPr lang="en-NZ" b="1" dirty="0"/>
              <a:t>Hz</a:t>
            </a:r>
            <a:r>
              <a:rPr lang="en-NZ" dirty="0"/>
              <a:t>]) measures the speed at which electrical signals pass through the processor</a:t>
            </a:r>
          </a:p>
          <a:p>
            <a:r>
              <a:rPr lang="en-NZ" dirty="0"/>
              <a:t>CPUs must be kept cool, generally using a heatsink and fan</a:t>
            </a: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901" y="2152105"/>
            <a:ext cx="1503270" cy="1242939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4057" y="4116282"/>
            <a:ext cx="1523609" cy="152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3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CPUs - transistors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6863" y="1831352"/>
            <a:ext cx="7259637" cy="3992221"/>
          </a:xfrm>
        </p:spPr>
      </p:pic>
    </p:spTree>
    <p:extLst>
      <p:ext uri="{BB962C8B-B14F-4D97-AF65-F5344CB8AC3E}">
        <p14:creationId xmlns:p14="http://schemas.microsoft.com/office/powerpoint/2010/main" val="2573515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CPUs – Moore’s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Gordon Moore (Intel co-founder) stated in a 1965 paper:</a:t>
            </a:r>
            <a:br>
              <a:rPr lang="en-NZ" dirty="0"/>
            </a:br>
            <a:r>
              <a:rPr lang="en-NZ" dirty="0"/>
              <a:t>‘</a:t>
            </a:r>
            <a:r>
              <a:rPr lang="en-NZ" i="1" dirty="0"/>
              <a:t>The number of transistors on a single integrated circuit doubles approximately every 18 months, while the price remains the same.</a:t>
            </a:r>
            <a:r>
              <a:rPr lang="en-NZ" dirty="0"/>
              <a:t>’</a:t>
            </a:r>
          </a:p>
          <a:p>
            <a:r>
              <a:rPr lang="en-NZ" dirty="0"/>
              <a:t>So</a:t>
            </a:r>
            <a:r>
              <a:rPr lang="is-IS" dirty="0"/>
              <a:t>…</a:t>
            </a:r>
            <a:endParaRPr lang="en-NZ" dirty="0"/>
          </a:p>
          <a:p>
            <a:pPr lvl="1"/>
            <a:r>
              <a:rPr lang="en-NZ" dirty="0"/>
              <a:t>In 3 years, CPUs will be 4 times faster</a:t>
            </a:r>
          </a:p>
          <a:p>
            <a:pPr lvl="1"/>
            <a:r>
              <a:rPr lang="en-NZ" dirty="0"/>
              <a:t>In 15 years, CPUs will be 1000 times faster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1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CPUs - Moore’s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Moore’s Law has been an important guide for many aspects of the tech industry, especially in CPU manufacture</a:t>
            </a:r>
          </a:p>
          <a:p>
            <a:r>
              <a:rPr lang="en-US" dirty="0"/>
              <a:t>We’re finding it more difficult to keep up with Moore’s Law as we reach the limits of our fabrication technology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025" y="3959597"/>
            <a:ext cx="3621101" cy="289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78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CPUs – other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 efficiency and heat are just as important as clock speed</a:t>
            </a:r>
          </a:p>
          <a:p>
            <a:r>
              <a:rPr lang="en-US" dirty="0"/>
              <a:t>Modern CPUs have multiple cores, increasing their processing capacity</a:t>
            </a:r>
          </a:p>
          <a:p>
            <a:r>
              <a:rPr lang="en-US" dirty="0"/>
              <a:t>New kinds of processors, such as </a:t>
            </a:r>
            <a:r>
              <a:rPr lang="en-US" b="1" dirty="0"/>
              <a:t>system on chip (</a:t>
            </a:r>
            <a:r>
              <a:rPr lang="en-US" b="1" dirty="0" err="1"/>
              <a:t>SoC</a:t>
            </a:r>
            <a:r>
              <a:rPr lang="en-US" b="1" dirty="0"/>
              <a:t>)</a:t>
            </a:r>
            <a:r>
              <a:rPr lang="en-US" dirty="0"/>
              <a:t> are commonly used in mobile and embedded devices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079" y="4729546"/>
            <a:ext cx="3271461" cy="183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6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Wirth’s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/>
              <a:t>Niklaus</a:t>
            </a:r>
            <a:r>
              <a:rPr lang="en-AU" dirty="0"/>
              <a:t> Wirth stated in 1995 that ‘software gets slower more rapidly than hardware gets faster’</a:t>
            </a:r>
          </a:p>
        </p:txBody>
      </p:sp>
    </p:spTree>
    <p:extLst>
      <p:ext uri="{BB962C8B-B14F-4D97-AF65-F5344CB8AC3E}">
        <p14:creationId xmlns:p14="http://schemas.microsoft.com/office/powerpoint/2010/main" val="944174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Primary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3" y="1430866"/>
            <a:ext cx="6438956" cy="4793057"/>
          </a:xfrm>
        </p:spPr>
        <p:txBody>
          <a:bodyPr>
            <a:normAutofit lnSpcReduction="10000"/>
          </a:bodyPr>
          <a:lstStyle/>
          <a:p>
            <a:r>
              <a:rPr lang="en-AU" dirty="0"/>
              <a:t>Used to store data for quick access by CPU</a:t>
            </a:r>
          </a:p>
          <a:p>
            <a:r>
              <a:rPr lang="en-AU" dirty="0"/>
              <a:t>Main form of primary memory is </a:t>
            </a:r>
            <a:r>
              <a:rPr lang="en-AU" b="1" dirty="0"/>
              <a:t>Random Access Memory (RAM)</a:t>
            </a:r>
            <a:endParaRPr lang="en-AU" dirty="0"/>
          </a:p>
          <a:p>
            <a:r>
              <a:rPr lang="en-AU" dirty="0"/>
              <a:t>RAM is </a:t>
            </a:r>
            <a:r>
              <a:rPr lang="en-AU" b="1" dirty="0"/>
              <a:t>volatile memory</a:t>
            </a:r>
          </a:p>
          <a:p>
            <a:r>
              <a:rPr lang="en-AU" dirty="0"/>
              <a:t>More RAM improves a computer’s speed by providing more quick access memory</a:t>
            </a:r>
          </a:p>
          <a:p>
            <a:r>
              <a:rPr lang="en-AU" dirty="0"/>
              <a:t>Capacity is measured in bytes, clock speed measured in Hz</a:t>
            </a:r>
          </a:p>
          <a:p>
            <a:r>
              <a:rPr lang="en-AU" dirty="0"/>
              <a:t>Many types of RAM; common type is </a:t>
            </a:r>
            <a:br>
              <a:rPr lang="en-AU" dirty="0"/>
            </a:br>
            <a:r>
              <a:rPr lang="en-AU" dirty="0"/>
              <a:t>DDR3 SDRAM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5289" y="2385945"/>
            <a:ext cx="2165823" cy="2882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6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Secondary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Used to store files for repeated access over time</a:t>
            </a:r>
          </a:p>
          <a:p>
            <a:r>
              <a:rPr lang="en-AU" dirty="0"/>
              <a:t>Also known as </a:t>
            </a:r>
            <a:r>
              <a:rPr lang="en-AU" b="1" dirty="0"/>
              <a:t>non-volatile storage</a:t>
            </a:r>
            <a:r>
              <a:rPr lang="en-AU" dirty="0"/>
              <a:t>; the storage medium retains its contents without electricity</a:t>
            </a:r>
          </a:p>
          <a:p>
            <a:r>
              <a:rPr lang="en-AU" dirty="0"/>
              <a:t>Many forms of secondary storage:</a:t>
            </a:r>
          </a:p>
          <a:p>
            <a:pPr lvl="1"/>
            <a:r>
              <a:rPr lang="en-AU" dirty="0"/>
              <a:t>Hard disk drive (HDD)</a:t>
            </a:r>
          </a:p>
          <a:p>
            <a:pPr lvl="1"/>
            <a:r>
              <a:rPr lang="en-AU" dirty="0"/>
              <a:t>Solid state drive (SSD)</a:t>
            </a:r>
          </a:p>
          <a:p>
            <a:pPr lvl="1"/>
            <a:r>
              <a:rPr lang="en-AU" dirty="0"/>
              <a:t>CDs, DVDs, Blu-ray</a:t>
            </a:r>
          </a:p>
          <a:p>
            <a:pPr lvl="1"/>
            <a:r>
              <a:rPr lang="en-AU" dirty="0"/>
              <a:t>USB drives, external HDDs</a:t>
            </a:r>
          </a:p>
          <a:p>
            <a:endParaRPr lang="en-AU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925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Hard Disk Drive (HDD)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Stores data on spinning magnetic disks. Data is read and written by moving heads</a:t>
            </a:r>
          </a:p>
          <a:p>
            <a:r>
              <a:rPr lang="en-AU" dirty="0"/>
              <a:t>Advantages:</a:t>
            </a:r>
          </a:p>
          <a:p>
            <a:pPr lvl="1"/>
            <a:r>
              <a:rPr lang="en-AU" dirty="0"/>
              <a:t>Cheap storage medium</a:t>
            </a:r>
          </a:p>
          <a:p>
            <a:pPr lvl="1"/>
            <a:r>
              <a:rPr lang="en-AU" dirty="0"/>
              <a:t>Widely used and supported</a:t>
            </a:r>
          </a:p>
          <a:p>
            <a:pPr lvl="1"/>
            <a:r>
              <a:rPr lang="en-AU" dirty="0"/>
              <a:t>Can have very large capacity drives</a:t>
            </a:r>
          </a:p>
          <a:p>
            <a:pPr lvl="1"/>
            <a:r>
              <a:rPr lang="en-AU" dirty="0"/>
              <a:t>Long operating life</a:t>
            </a:r>
          </a:p>
          <a:p>
            <a:r>
              <a:rPr lang="en-AU" dirty="0"/>
              <a:t>Disadvantages:</a:t>
            </a:r>
          </a:p>
          <a:p>
            <a:pPr lvl="1"/>
            <a:r>
              <a:rPr lang="en-AU" dirty="0"/>
              <a:t>Noisy operation</a:t>
            </a:r>
          </a:p>
          <a:p>
            <a:pPr lvl="1"/>
            <a:r>
              <a:rPr lang="en-AU" dirty="0"/>
              <a:t>Can consume more power than SSDs</a:t>
            </a:r>
          </a:p>
          <a:p>
            <a:pPr lvl="1"/>
            <a:r>
              <a:rPr lang="en-AU" dirty="0"/>
              <a:t>Fragile, needs to be handled carefully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7360" y="2392541"/>
            <a:ext cx="3337560" cy="255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Lecturers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err="1"/>
              <a:t>Damir</a:t>
            </a:r>
            <a:r>
              <a:rPr lang="en-NZ" dirty="0"/>
              <a:t> </a:t>
            </a:r>
            <a:r>
              <a:rPr lang="en-NZ" dirty="0" err="1"/>
              <a:t>Azhar</a:t>
            </a:r>
            <a:endParaRPr lang="en-NZ" dirty="0"/>
          </a:p>
          <a:p>
            <a:pPr lvl="1"/>
            <a:r>
              <a:rPr lang="en-NZ" dirty="0">
                <a:hlinkClick r:id="rId3"/>
              </a:rPr>
              <a:t>damir.azhar@auckland.ac.nz</a:t>
            </a:r>
            <a:endParaRPr lang="en-NZ" dirty="0"/>
          </a:p>
          <a:p>
            <a:pPr lvl="1"/>
            <a:r>
              <a:rPr lang="en-NZ" dirty="0"/>
              <a:t>303S, Level 3, room 390</a:t>
            </a:r>
          </a:p>
          <a:p>
            <a:r>
              <a:rPr lang="en-NZ" dirty="0"/>
              <a:t>Reuel Baptista</a:t>
            </a:r>
          </a:p>
          <a:p>
            <a:pPr lvl="1"/>
            <a:r>
              <a:rPr lang="en-NZ" dirty="0">
                <a:hlinkClick r:id="rId4"/>
              </a:rPr>
              <a:t>reuel.baptista@auckland.ac.nz</a:t>
            </a:r>
            <a:endParaRPr lang="en-NZ" dirty="0"/>
          </a:p>
          <a:p>
            <a:pPr lvl="1"/>
            <a:r>
              <a:rPr lang="en-NZ" dirty="0"/>
              <a:t>303S, Level 5, room 567</a:t>
            </a:r>
          </a:p>
          <a:p>
            <a:r>
              <a:rPr lang="en-NZ" dirty="0"/>
              <a:t>Paul Ralph</a:t>
            </a:r>
          </a:p>
          <a:p>
            <a:pPr lvl="1"/>
            <a:r>
              <a:rPr lang="en-NZ" dirty="0">
                <a:hlinkClick r:id="rId5"/>
              </a:rPr>
              <a:t>p.ralph@auckland.ac.nz</a:t>
            </a:r>
            <a:endParaRPr lang="en-NZ" dirty="0"/>
          </a:p>
          <a:p>
            <a:pPr lvl="1"/>
            <a:r>
              <a:rPr lang="en-NZ" dirty="0"/>
              <a:t>303S, Level 4, room 492</a:t>
            </a:r>
          </a:p>
          <a:p>
            <a:r>
              <a:rPr lang="en-NZ" dirty="0"/>
              <a:t>We all have an open door policy. Visit anytime or email for an appointment</a:t>
            </a:r>
          </a:p>
        </p:txBody>
      </p:sp>
    </p:spTree>
    <p:extLst>
      <p:ext uri="{BB962C8B-B14F-4D97-AF65-F5344CB8AC3E}">
        <p14:creationId xmlns:p14="http://schemas.microsoft.com/office/powerpoint/2010/main" val="1327013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Solid State Drive (SSD)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7260569" cy="5081901"/>
          </a:xfrm>
        </p:spPr>
        <p:txBody>
          <a:bodyPr>
            <a:normAutofit/>
          </a:bodyPr>
          <a:lstStyle/>
          <a:p>
            <a:r>
              <a:rPr lang="en-AU" dirty="0"/>
              <a:t>Stores data on flash memory, the same technology used by USB drives</a:t>
            </a:r>
          </a:p>
          <a:p>
            <a:r>
              <a:rPr lang="en-AU" dirty="0"/>
              <a:t>Advantages:</a:t>
            </a:r>
          </a:p>
          <a:p>
            <a:pPr lvl="1"/>
            <a:r>
              <a:rPr lang="en-AU" dirty="0"/>
              <a:t>Silent operation</a:t>
            </a:r>
          </a:p>
          <a:p>
            <a:pPr lvl="1"/>
            <a:r>
              <a:rPr lang="en-AU" dirty="0"/>
              <a:t>Higher read/write rates when</a:t>
            </a:r>
            <a:br>
              <a:rPr lang="en-AU" dirty="0"/>
            </a:br>
            <a:r>
              <a:rPr lang="en-AU" dirty="0"/>
              <a:t>compared to HDDs</a:t>
            </a:r>
          </a:p>
          <a:p>
            <a:pPr lvl="1"/>
            <a:r>
              <a:rPr lang="en-AU" dirty="0"/>
              <a:t>Low power usage</a:t>
            </a:r>
          </a:p>
          <a:p>
            <a:pPr lvl="1"/>
            <a:r>
              <a:rPr lang="en-AU" dirty="0"/>
              <a:t>More durable</a:t>
            </a:r>
          </a:p>
          <a:p>
            <a:pPr lvl="1"/>
            <a:r>
              <a:rPr lang="en-AU" dirty="0"/>
              <a:t>Use less space</a:t>
            </a:r>
          </a:p>
          <a:p>
            <a:r>
              <a:rPr lang="en-AU" dirty="0"/>
              <a:t>Disadvantages:</a:t>
            </a:r>
          </a:p>
          <a:p>
            <a:pPr lvl="1"/>
            <a:r>
              <a:rPr lang="en-AU" dirty="0"/>
              <a:t>Costlier than HDDs</a:t>
            </a:r>
          </a:p>
          <a:p>
            <a:pPr lvl="1"/>
            <a:r>
              <a:rPr lang="en-AU" dirty="0"/>
              <a:t>Can wear out faster than HDDs</a:t>
            </a:r>
          </a:p>
          <a:p>
            <a:pPr lvl="1"/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8924" y="2660011"/>
            <a:ext cx="3654556" cy="228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8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Memory capacity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6863" y="1706880"/>
            <a:ext cx="8528212" cy="369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06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Expansion 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Additional circuit board that provides extra functionality</a:t>
            </a:r>
          </a:p>
          <a:p>
            <a:r>
              <a:rPr lang="en-AU" dirty="0"/>
              <a:t>Examples: sound card, graphics card, network card</a:t>
            </a:r>
          </a:p>
          <a:p>
            <a:r>
              <a:rPr lang="en-AU" dirty="0"/>
              <a:t>Plugged into motherboard using slots that follow certain standards:</a:t>
            </a:r>
          </a:p>
          <a:p>
            <a:pPr lvl="1"/>
            <a:r>
              <a:rPr lang="en-AU" dirty="0"/>
              <a:t>ISA</a:t>
            </a:r>
          </a:p>
          <a:p>
            <a:pPr lvl="1"/>
            <a:r>
              <a:rPr lang="en-AU" dirty="0"/>
              <a:t>PCI-E</a:t>
            </a:r>
          </a:p>
          <a:p>
            <a:pPr lvl="1"/>
            <a:r>
              <a:rPr lang="en-AU" dirty="0"/>
              <a:t>AGP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2840" y="4221480"/>
            <a:ext cx="4826014" cy="2362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268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Graphics 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Used to perform graphics processing and run the computer’s monitors</a:t>
            </a:r>
          </a:p>
          <a:p>
            <a:r>
              <a:rPr lang="en-AU" dirty="0"/>
              <a:t>Consists of:</a:t>
            </a:r>
          </a:p>
          <a:p>
            <a:pPr lvl="1"/>
            <a:r>
              <a:rPr lang="en-AU" dirty="0"/>
              <a:t>GPU (built-in/discrete)</a:t>
            </a:r>
          </a:p>
          <a:p>
            <a:pPr lvl="1"/>
            <a:r>
              <a:rPr lang="en-AU" dirty="0"/>
              <a:t>Video memory</a:t>
            </a:r>
          </a:p>
          <a:p>
            <a:pPr lvl="1"/>
            <a:r>
              <a:rPr lang="en-AU" dirty="0" err="1"/>
              <a:t>Heatsink</a:t>
            </a:r>
            <a:r>
              <a:rPr lang="en-AU" dirty="0"/>
              <a:t> and fan</a:t>
            </a:r>
          </a:p>
          <a:p>
            <a:pPr lvl="1"/>
            <a:r>
              <a:rPr lang="en-AU" dirty="0"/>
              <a:t>Ports</a:t>
            </a:r>
          </a:p>
        </p:txBody>
      </p:sp>
      <p:pic>
        <p:nvPicPr>
          <p:cNvPr id="4" name="Picture 3" descr="geforce-780-lead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911" y="4588746"/>
            <a:ext cx="2907418" cy="202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8046" y="4588745"/>
            <a:ext cx="1904151" cy="202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32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/>
              <a:t>Redundant Array of Independent Disks (RAID)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RAID pools HDDs/SSDs together to form a larger, more reliable data storage mechanism</a:t>
            </a:r>
          </a:p>
          <a:p>
            <a:r>
              <a:rPr lang="en-AU" dirty="0"/>
              <a:t>Each RAID configuration has its own strengths and drawbacks</a:t>
            </a:r>
          </a:p>
          <a:p>
            <a:r>
              <a:rPr lang="en-AU" dirty="0"/>
              <a:t>RAID is commonly used in servers</a:t>
            </a:r>
          </a:p>
          <a:p>
            <a:endParaRPr lang="en-AU" dirty="0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185148" y="3962400"/>
            <a:ext cx="6225064" cy="2693353"/>
            <a:chOff x="0" y="0"/>
            <a:chExt cx="4121" cy="1871"/>
          </a:xfrm>
        </p:grpSpPr>
        <p:sp>
          <p:nvSpPr>
            <p:cNvPr id="5" name="AutoShape 4"/>
            <p:cNvSpPr>
              <a:spLocks/>
            </p:cNvSpPr>
            <p:nvPr/>
          </p:nvSpPr>
          <p:spPr bwMode="auto">
            <a:xfrm>
              <a:off x="0" y="564"/>
              <a:ext cx="960" cy="565"/>
            </a:xfrm>
            <a:prstGeom prst="rightArrow">
              <a:avLst>
                <a:gd name="adj1" fmla="val 50000"/>
                <a:gd name="adj2" fmla="val 42478"/>
              </a:avLst>
            </a:prstGeom>
            <a:solidFill>
              <a:srgbClr val="BBE0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NZ" altLang="en-US"/>
            </a:p>
          </p:txBody>
        </p:sp>
        <p:sp>
          <p:nvSpPr>
            <p:cNvPr id="6" name="Rectangle 5"/>
            <p:cNvSpPr>
              <a:spLocks/>
            </p:cNvSpPr>
            <p:nvPr/>
          </p:nvSpPr>
          <p:spPr bwMode="auto">
            <a:xfrm>
              <a:off x="219" y="734"/>
              <a:ext cx="512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80010" bIns="38100" anchor="ctr"/>
            <a:lstStyle>
              <a:lvl1pPr marL="14288">
                <a:spcBef>
                  <a:spcPct val="20000"/>
                </a:spcBef>
                <a:buFont typeface="Arial" charset="0"/>
                <a:defRPr sz="46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1pPr>
              <a:lvl2pPr marL="1055688" indent="-404813">
                <a:spcBef>
                  <a:spcPct val="20000"/>
                </a:spcBef>
                <a:buFont typeface="Arial" charset="0"/>
                <a:buChar char="–"/>
                <a:defRPr sz="4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624013" indent="-32385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2274888" indent="-3238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925763" indent="-32385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3382963" indent="-323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3840163" indent="-323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4297363" indent="-323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4754563" indent="-323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Helvetica" charset="0"/>
                  <a:ea typeface="ヒラギノ角ゴ ProN W3" charset="-128"/>
                  <a:cs typeface="Helvetica" charset="0"/>
                  <a:sym typeface="Helvetica" charset="0"/>
                </a:rPr>
                <a:t>Data</a:t>
              </a:r>
            </a:p>
          </p:txBody>
        </p:sp>
        <p:sp>
          <p:nvSpPr>
            <p:cNvPr id="7" name="Rectangle 6"/>
            <p:cNvSpPr>
              <a:spLocks/>
            </p:cNvSpPr>
            <p:nvPr/>
          </p:nvSpPr>
          <p:spPr bwMode="auto">
            <a:xfrm>
              <a:off x="1016" y="0"/>
              <a:ext cx="790" cy="180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NZ" altLang="en-US"/>
            </a:p>
          </p:txBody>
        </p:sp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970" y="655"/>
              <a:ext cx="912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40" bIns="0" anchor="ctr"/>
            <a:lstStyle>
              <a:lvl1pPr marL="39688">
                <a:spcBef>
                  <a:spcPct val="20000"/>
                </a:spcBef>
                <a:buFont typeface="Arial" charset="0"/>
                <a:defRPr sz="46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1pPr>
              <a:lvl2pPr marL="1055688" indent="-404813">
                <a:spcBef>
                  <a:spcPct val="20000"/>
                </a:spcBef>
                <a:buFont typeface="Arial" charset="0"/>
                <a:buChar char="–"/>
                <a:defRPr sz="4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624013" indent="-32385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2274888" indent="-3238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925763" indent="-32385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3382963" indent="-323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3840163" indent="-323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4297363" indent="-323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4754563" indent="-323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Helvetica" charset="0"/>
                  <a:ea typeface="ヒラギノ角ゴ ProN W3" charset="-128"/>
                  <a:cs typeface="Helvetica" charset="0"/>
                  <a:sym typeface="Helvetica" charset="0"/>
                </a:rPr>
                <a:t>RAID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Helvetica" charset="0"/>
                  <a:ea typeface="ヒラギノ角ゴ ProN W3" charset="-128"/>
                  <a:cs typeface="Helvetica" charset="0"/>
                  <a:sym typeface="Helvetica" charset="0"/>
                </a:rPr>
                <a:t>Controller</a:t>
              </a:r>
            </a:p>
          </p:txBody>
        </p:sp>
        <p:sp>
          <p:nvSpPr>
            <p:cNvPr id="9" name="AutoShape 8"/>
            <p:cNvSpPr>
              <a:spLocks/>
            </p:cNvSpPr>
            <p:nvPr/>
          </p:nvSpPr>
          <p:spPr bwMode="auto">
            <a:xfrm>
              <a:off x="1862" y="56"/>
              <a:ext cx="960" cy="395"/>
            </a:xfrm>
            <a:prstGeom prst="rightArrow">
              <a:avLst>
                <a:gd name="adj1" fmla="val 50000"/>
                <a:gd name="adj2" fmla="val 60759"/>
              </a:avLst>
            </a:prstGeom>
            <a:solidFill>
              <a:srgbClr val="BBE0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NZ" altLang="en-US"/>
            </a:p>
          </p:txBody>
        </p:sp>
        <p:sp>
          <p:nvSpPr>
            <p:cNvPr id="10" name="AutoShape 9"/>
            <p:cNvSpPr>
              <a:spLocks/>
            </p:cNvSpPr>
            <p:nvPr/>
          </p:nvSpPr>
          <p:spPr bwMode="auto">
            <a:xfrm>
              <a:off x="1863" y="733"/>
              <a:ext cx="960" cy="395"/>
            </a:xfrm>
            <a:prstGeom prst="rightArrow">
              <a:avLst>
                <a:gd name="adj1" fmla="val 50000"/>
                <a:gd name="adj2" fmla="val 60759"/>
              </a:avLst>
            </a:prstGeom>
            <a:solidFill>
              <a:srgbClr val="BBE0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NZ" altLang="en-US"/>
            </a:p>
          </p:txBody>
        </p:sp>
        <p:sp>
          <p:nvSpPr>
            <p:cNvPr id="11" name="AutoShape 10"/>
            <p:cNvSpPr>
              <a:spLocks/>
            </p:cNvSpPr>
            <p:nvPr/>
          </p:nvSpPr>
          <p:spPr bwMode="auto">
            <a:xfrm>
              <a:off x="1863" y="1354"/>
              <a:ext cx="960" cy="395"/>
            </a:xfrm>
            <a:prstGeom prst="rightArrow">
              <a:avLst>
                <a:gd name="adj1" fmla="val 50000"/>
                <a:gd name="adj2" fmla="val 60759"/>
              </a:avLst>
            </a:prstGeom>
            <a:solidFill>
              <a:srgbClr val="BBE0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NZ" altLang="en-US"/>
            </a:p>
          </p:txBody>
        </p:sp>
        <p:sp>
          <p:nvSpPr>
            <p:cNvPr id="12" name="Oval 11"/>
            <p:cNvSpPr>
              <a:spLocks/>
            </p:cNvSpPr>
            <p:nvPr/>
          </p:nvSpPr>
          <p:spPr bwMode="auto">
            <a:xfrm>
              <a:off x="2879" y="169"/>
              <a:ext cx="1242" cy="169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NZ" altLang="en-US"/>
            </a:p>
          </p:txBody>
        </p:sp>
        <p:sp>
          <p:nvSpPr>
            <p:cNvPr id="13" name="Oval 12"/>
            <p:cNvSpPr>
              <a:spLocks/>
            </p:cNvSpPr>
            <p:nvPr/>
          </p:nvSpPr>
          <p:spPr bwMode="auto">
            <a:xfrm>
              <a:off x="2879" y="846"/>
              <a:ext cx="1242" cy="169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NZ" altLang="en-US"/>
            </a:p>
          </p:txBody>
        </p:sp>
        <p:sp>
          <p:nvSpPr>
            <p:cNvPr id="14" name="Oval 13"/>
            <p:cNvSpPr>
              <a:spLocks/>
            </p:cNvSpPr>
            <p:nvPr/>
          </p:nvSpPr>
          <p:spPr bwMode="auto">
            <a:xfrm>
              <a:off x="2879" y="1467"/>
              <a:ext cx="1242" cy="169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NZ" altLang="en-US"/>
            </a:p>
          </p:txBody>
        </p:sp>
        <p:sp>
          <p:nvSpPr>
            <p:cNvPr id="15" name="Rectangle 14"/>
            <p:cNvSpPr>
              <a:spLocks/>
            </p:cNvSpPr>
            <p:nvPr/>
          </p:nvSpPr>
          <p:spPr bwMode="auto">
            <a:xfrm>
              <a:off x="3061" y="338"/>
              <a:ext cx="100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40" bIns="0"/>
            <a:lstStyle>
              <a:lvl1pPr marL="39688">
                <a:spcBef>
                  <a:spcPct val="20000"/>
                </a:spcBef>
                <a:buFont typeface="Arial" charset="0"/>
                <a:defRPr sz="46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1pPr>
              <a:lvl2pPr marL="1055688" indent="-404813">
                <a:spcBef>
                  <a:spcPct val="20000"/>
                </a:spcBef>
                <a:buFont typeface="Arial" charset="0"/>
                <a:buChar char="–"/>
                <a:defRPr sz="4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624013" indent="-32385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2274888" indent="-3238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925763" indent="-32385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3382963" indent="-323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3840163" indent="-323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4297363" indent="-323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4754563" indent="-323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Helvetica" charset="0"/>
                  <a:ea typeface="ヒラギノ角ゴ ProN W3" charset="-128"/>
                  <a:cs typeface="Helvetica" charset="0"/>
                  <a:sym typeface="Helvetica" charset="0"/>
                </a:rPr>
                <a:t>Hard Disk 01</a:t>
              </a:r>
            </a:p>
          </p:txBody>
        </p:sp>
        <p:sp>
          <p:nvSpPr>
            <p:cNvPr id="16" name="Rectangle 15"/>
            <p:cNvSpPr>
              <a:spLocks/>
            </p:cNvSpPr>
            <p:nvPr/>
          </p:nvSpPr>
          <p:spPr bwMode="auto">
            <a:xfrm>
              <a:off x="3061" y="1015"/>
              <a:ext cx="100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40" bIns="0"/>
            <a:lstStyle>
              <a:lvl1pPr marL="39688">
                <a:spcBef>
                  <a:spcPct val="20000"/>
                </a:spcBef>
                <a:buFont typeface="Arial" charset="0"/>
                <a:defRPr sz="46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1pPr>
              <a:lvl2pPr marL="1055688" indent="-404813">
                <a:spcBef>
                  <a:spcPct val="20000"/>
                </a:spcBef>
                <a:buFont typeface="Arial" charset="0"/>
                <a:buChar char="–"/>
                <a:defRPr sz="4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624013" indent="-32385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2274888" indent="-3238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925763" indent="-32385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3382963" indent="-323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3840163" indent="-323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4297363" indent="-323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4754563" indent="-323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Helvetica" charset="0"/>
                  <a:ea typeface="ヒラギノ角ゴ ProN W3" charset="-128"/>
                  <a:cs typeface="Helvetica" charset="0"/>
                  <a:sym typeface="Helvetica" charset="0"/>
                </a:rPr>
                <a:t>Hard Disk 02</a:t>
              </a:r>
            </a:p>
          </p:txBody>
        </p:sp>
        <p:sp>
          <p:nvSpPr>
            <p:cNvPr id="17" name="Rectangle 16"/>
            <p:cNvSpPr>
              <a:spLocks/>
            </p:cNvSpPr>
            <p:nvPr/>
          </p:nvSpPr>
          <p:spPr bwMode="auto">
            <a:xfrm>
              <a:off x="3061" y="1631"/>
              <a:ext cx="97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40" bIns="0"/>
            <a:lstStyle>
              <a:lvl1pPr marL="39688">
                <a:spcBef>
                  <a:spcPct val="20000"/>
                </a:spcBef>
                <a:buFont typeface="Arial" charset="0"/>
                <a:defRPr sz="46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1pPr>
              <a:lvl2pPr marL="1055688" indent="-404813">
                <a:spcBef>
                  <a:spcPct val="20000"/>
                </a:spcBef>
                <a:buFont typeface="Arial" charset="0"/>
                <a:buChar char="–"/>
                <a:defRPr sz="4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624013" indent="-32385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2274888" indent="-3238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925763" indent="-323850">
                <a:spcBef>
                  <a:spcPct val="20000"/>
                </a:spcBef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3382963" indent="-323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3840163" indent="-323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4297363" indent="-323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4754563" indent="-3238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Helvetica" charset="0"/>
                  <a:ea typeface="ヒラギノ角ゴ ProN W3" charset="-128"/>
                  <a:cs typeface="Helvetica" charset="0"/>
                  <a:sym typeface="Helvetica" charset="0"/>
                </a:rPr>
                <a:t>Hard Disk 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144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RAID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Numerous configurations, we’re focusing on two:</a:t>
            </a:r>
          </a:p>
          <a:p>
            <a:pPr lvl="1"/>
            <a:r>
              <a:rPr lang="mi-NZ" altLang="en-US" dirty="0">
                <a:ea typeface="MS PGothic" charset="-128"/>
              </a:rPr>
              <a:t>RAID 0 – data stripes used to increase speed</a:t>
            </a:r>
          </a:p>
          <a:p>
            <a:pPr lvl="1"/>
            <a:r>
              <a:rPr lang="en-US" dirty="0"/>
              <a:t>RAID 1 – data redundancy used to increase reliability</a:t>
            </a:r>
          </a:p>
          <a:p>
            <a:r>
              <a:rPr lang="en-US" dirty="0"/>
              <a:t>RAID 10 combines RAID 0 and RAID 1 together</a:t>
            </a:r>
            <a:endParaRPr lang="en-AU" dirty="0"/>
          </a:p>
        </p:txBody>
      </p:sp>
      <p:pic>
        <p:nvPicPr>
          <p:cNvPr id="7" name="Picture 2" descr="http://upload.wikimedia.org/wikipedia/commons/thumb/9/9b/RAID_0.svg/150px-RAID_0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525" y="4364200"/>
            <a:ext cx="1591438" cy="180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upload.wikimedia.org/wikipedia/commons/thumb/b/b7/RAID_1.svg/150px-RAID_1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9831" y="4391651"/>
            <a:ext cx="1590110" cy="180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upload.wikimedia.org/wikipedia/en/thumb/0/07/RAID_10_6Drives.svg/450px-RAID_10_6Drives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4939" y="4391651"/>
            <a:ext cx="5080941" cy="17748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97880" y="3947160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RAID 10</a:t>
            </a:r>
          </a:p>
        </p:txBody>
      </p:sp>
    </p:spTree>
    <p:extLst>
      <p:ext uri="{BB962C8B-B14F-4D97-AF65-F5344CB8AC3E}">
        <p14:creationId xmlns:p14="http://schemas.microsoft.com/office/powerpoint/2010/main" val="908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Input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Peripherals that enables the user to </a:t>
            </a:r>
            <a:r>
              <a:rPr lang="en-AU"/>
              <a:t>provide information to </a:t>
            </a:r>
            <a:r>
              <a:rPr lang="en-AU" dirty="0"/>
              <a:t>the computer</a:t>
            </a:r>
          </a:p>
          <a:p>
            <a:r>
              <a:rPr lang="en-AU" dirty="0"/>
              <a:t>Common input devices:</a:t>
            </a:r>
          </a:p>
          <a:p>
            <a:pPr lvl="1"/>
            <a:r>
              <a:rPr lang="en-AU" dirty="0"/>
              <a:t>Keyboard</a:t>
            </a:r>
          </a:p>
          <a:p>
            <a:pPr lvl="1"/>
            <a:r>
              <a:rPr lang="en-AU" dirty="0"/>
              <a:t>Mouse</a:t>
            </a:r>
          </a:p>
          <a:p>
            <a:pPr lvl="1"/>
            <a:r>
              <a:rPr lang="en-AU" dirty="0"/>
              <a:t>Webcam</a:t>
            </a:r>
          </a:p>
          <a:p>
            <a:r>
              <a:rPr lang="en-AU" dirty="0"/>
              <a:t>Other input devices:</a:t>
            </a:r>
          </a:p>
          <a:p>
            <a:pPr lvl="1"/>
            <a:r>
              <a:rPr lang="en-AU" dirty="0"/>
              <a:t>Voice recognition</a:t>
            </a:r>
          </a:p>
          <a:p>
            <a:pPr lvl="1"/>
            <a:r>
              <a:rPr lang="en-AU" dirty="0"/>
              <a:t>Biometric scanners</a:t>
            </a:r>
          </a:p>
          <a:p>
            <a:pPr lvl="1"/>
            <a:r>
              <a:rPr lang="en-AU" dirty="0"/>
              <a:t>RFID tags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0815" y="2261553"/>
            <a:ext cx="205105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2473" y="3206682"/>
            <a:ext cx="2041525" cy="146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1865" y="5232242"/>
            <a:ext cx="1356407" cy="13564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8534" y="4403826"/>
            <a:ext cx="2403183" cy="139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2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Output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Peripherals that present information processed by the computer to the user</a:t>
            </a:r>
          </a:p>
          <a:p>
            <a:r>
              <a:rPr lang="en-AU" dirty="0"/>
              <a:t>Output devices include:</a:t>
            </a:r>
          </a:p>
          <a:p>
            <a:pPr lvl="1"/>
            <a:r>
              <a:rPr lang="en-AU" dirty="0"/>
              <a:t>Computer monitor</a:t>
            </a:r>
          </a:p>
          <a:p>
            <a:pPr lvl="1"/>
            <a:r>
              <a:rPr lang="en-AU" dirty="0"/>
              <a:t>Printer</a:t>
            </a:r>
          </a:p>
          <a:p>
            <a:pPr lvl="1"/>
            <a:r>
              <a:rPr lang="en-AU" dirty="0"/>
              <a:t>Speakers</a:t>
            </a:r>
          </a:p>
          <a:p>
            <a:pPr lvl="1"/>
            <a:r>
              <a:rPr lang="en-AU" dirty="0"/>
              <a:t>Touchscreens</a:t>
            </a:r>
          </a:p>
          <a:p>
            <a:r>
              <a:rPr lang="en-AU" dirty="0"/>
              <a:t>New forms of output include:</a:t>
            </a:r>
          </a:p>
          <a:p>
            <a:pPr lvl="1"/>
            <a:r>
              <a:rPr lang="en-AU" dirty="0"/>
              <a:t>Virtual reality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7594" y="2270760"/>
            <a:ext cx="2153627" cy="2042160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1398" y="3628708"/>
            <a:ext cx="14335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160" y="4739150"/>
            <a:ext cx="2836110" cy="170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108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Connectors and buses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7260569" cy="5037989"/>
          </a:xfrm>
        </p:spPr>
        <p:txBody>
          <a:bodyPr>
            <a:normAutofit/>
          </a:bodyPr>
          <a:lstStyle/>
          <a:p>
            <a:r>
              <a:rPr lang="en-AU" dirty="0"/>
              <a:t>All peripherals are connected to the motherboard via ports</a:t>
            </a:r>
          </a:p>
          <a:p>
            <a:r>
              <a:rPr lang="en-AU" dirty="0"/>
              <a:t>Ports form part of a </a:t>
            </a:r>
            <a:r>
              <a:rPr lang="en-AU" b="1" dirty="0"/>
              <a:t>bus</a:t>
            </a:r>
          </a:p>
          <a:p>
            <a:r>
              <a:rPr lang="en-AU" dirty="0"/>
              <a:t>Wired connections:</a:t>
            </a:r>
          </a:p>
          <a:p>
            <a:pPr lvl="1"/>
            <a:r>
              <a:rPr lang="en-AU" dirty="0"/>
              <a:t>USB (Universal Serial Bus)</a:t>
            </a:r>
          </a:p>
          <a:p>
            <a:pPr lvl="1"/>
            <a:r>
              <a:rPr lang="en-AU" dirty="0" err="1"/>
              <a:t>Firewire</a:t>
            </a:r>
            <a:r>
              <a:rPr lang="en-AU" dirty="0"/>
              <a:t> and Thunderbolt high speed buses</a:t>
            </a:r>
          </a:p>
          <a:p>
            <a:pPr lvl="1"/>
            <a:r>
              <a:rPr lang="en-AU" dirty="0"/>
              <a:t>Ethernet</a:t>
            </a:r>
          </a:p>
          <a:p>
            <a:pPr lvl="1"/>
            <a:r>
              <a:rPr lang="en-AU" dirty="0"/>
              <a:t>VGA, DVI and HDMI for monitors</a:t>
            </a:r>
          </a:p>
          <a:p>
            <a:r>
              <a:rPr lang="en-AU" dirty="0"/>
              <a:t>Wireless connections:</a:t>
            </a:r>
          </a:p>
          <a:p>
            <a:pPr lvl="1"/>
            <a:r>
              <a:rPr lang="en-AU" dirty="0"/>
              <a:t>Wi-Fi</a:t>
            </a:r>
          </a:p>
          <a:p>
            <a:pPr lvl="1"/>
            <a:r>
              <a:rPr lang="en-AU" dirty="0"/>
              <a:t>Bluetooth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915" y="2057650"/>
            <a:ext cx="1549973" cy="117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914" y="3342821"/>
            <a:ext cx="1549973" cy="95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5687" y="5726629"/>
            <a:ext cx="1431290" cy="74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687" y="4407208"/>
            <a:ext cx="2616200" cy="1214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6219" y="5726629"/>
            <a:ext cx="1025668" cy="76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Computer specs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3" y="1430867"/>
            <a:ext cx="5521544" cy="4793057"/>
          </a:xfrm>
        </p:spPr>
        <p:txBody>
          <a:bodyPr/>
          <a:lstStyle/>
          <a:p>
            <a:r>
              <a:rPr lang="en-AU" dirty="0"/>
              <a:t>How much primary memory does this computer have?</a:t>
            </a:r>
          </a:p>
          <a:p>
            <a:r>
              <a:rPr lang="en-AU" dirty="0"/>
              <a:t>How many cores does the processor have?</a:t>
            </a:r>
          </a:p>
          <a:p>
            <a:r>
              <a:rPr lang="en-AU" dirty="0"/>
              <a:t>Does this computer have a motherboard?</a:t>
            </a:r>
          </a:p>
          <a:p>
            <a:r>
              <a:rPr lang="en-AU" dirty="0"/>
              <a:t>Does this computer have a graphics card?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7876" y="1430867"/>
            <a:ext cx="2853684" cy="4887994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54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300" dirty="0"/>
              <a:t>Course coordinator and lab supervisor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Ann Cameron</a:t>
            </a:r>
          </a:p>
          <a:p>
            <a:pPr lvl="1"/>
            <a:r>
              <a:rPr lang="en-NZ" dirty="0"/>
              <a:t>303S, Level 4, room 479</a:t>
            </a:r>
          </a:p>
          <a:p>
            <a:pPr lvl="1"/>
            <a:r>
              <a:rPr lang="en-NZ" dirty="0">
                <a:hlinkClick r:id="rId3"/>
              </a:rPr>
              <a:t>a.cameron@auckland.ac.nz</a:t>
            </a:r>
            <a:endParaRPr lang="en-NZ" dirty="0"/>
          </a:p>
          <a:p>
            <a:pPr lvl="1"/>
            <a:r>
              <a:rPr lang="en-NZ" dirty="0"/>
              <a:t>Open door policy. Visit anytime or email for appointment</a:t>
            </a:r>
          </a:p>
          <a:p>
            <a:r>
              <a:rPr lang="en-NZ" dirty="0"/>
              <a:t>Contact Ann if you have questions about the course or labs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7489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Computers process input from the user and other sources and provide output</a:t>
            </a:r>
          </a:p>
          <a:p>
            <a:r>
              <a:rPr lang="en-AU" dirty="0"/>
              <a:t>Computer systems are designed using the principle of modularity</a:t>
            </a:r>
          </a:p>
          <a:p>
            <a:r>
              <a:rPr lang="en-AU" dirty="0"/>
              <a:t>System units are made up of a number of components working together:</a:t>
            </a:r>
          </a:p>
          <a:p>
            <a:pPr lvl="1"/>
            <a:r>
              <a:rPr lang="en-AU" dirty="0"/>
              <a:t>Power supply</a:t>
            </a:r>
          </a:p>
          <a:p>
            <a:pPr lvl="1"/>
            <a:r>
              <a:rPr lang="en-AU" dirty="0"/>
              <a:t>Motherboard</a:t>
            </a:r>
          </a:p>
          <a:p>
            <a:pPr lvl="1"/>
            <a:r>
              <a:rPr lang="en-AU" dirty="0"/>
              <a:t>CPU</a:t>
            </a:r>
          </a:p>
          <a:p>
            <a:pPr lvl="1"/>
            <a:r>
              <a:rPr lang="en-AU" dirty="0"/>
              <a:t>Primary and secondary memory</a:t>
            </a:r>
          </a:p>
          <a:p>
            <a:pPr lvl="1"/>
            <a:r>
              <a:rPr lang="en-AU" dirty="0"/>
              <a:t>Connectors and buses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8271" y="4301066"/>
            <a:ext cx="2905195" cy="181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433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267767" y="284860"/>
            <a:ext cx="6347714" cy="1320800"/>
          </a:xfrm>
        </p:spPr>
        <p:txBody>
          <a:bodyPr/>
          <a:lstStyle/>
          <a:p>
            <a:r>
              <a:rPr lang="en-NZ" sz="3800" dirty="0"/>
              <a:t>Computer Science Support Network</a:t>
            </a:r>
            <a:endParaRPr lang="en-US" sz="3800" dirty="0"/>
          </a:p>
        </p:txBody>
      </p:sp>
      <p:sp>
        <p:nvSpPr>
          <p:cNvPr id="71" name="Rectangle 25"/>
          <p:cNvSpPr>
            <a:spLocks noChangeArrowheads="1"/>
          </p:cNvSpPr>
          <p:nvPr/>
        </p:nvSpPr>
        <p:spPr bwMode="auto">
          <a:xfrm>
            <a:off x="2118841" y="1792833"/>
            <a:ext cx="935038" cy="1370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1853729" y="3520033"/>
            <a:ext cx="1071562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Rectangle 28"/>
          <p:cNvSpPr>
            <a:spLocks noChangeArrowheads="1"/>
          </p:cNvSpPr>
          <p:nvPr/>
        </p:nvSpPr>
        <p:spPr bwMode="auto">
          <a:xfrm>
            <a:off x="3568229" y="1769270"/>
            <a:ext cx="927100" cy="128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Rectangle 31"/>
          <p:cNvSpPr>
            <a:spLocks noChangeArrowheads="1"/>
          </p:cNvSpPr>
          <p:nvPr/>
        </p:nvSpPr>
        <p:spPr bwMode="auto">
          <a:xfrm>
            <a:off x="6536382" y="3520033"/>
            <a:ext cx="952500" cy="128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Rectangle 35"/>
          <p:cNvSpPr>
            <a:spLocks noChangeArrowheads="1"/>
          </p:cNvSpPr>
          <p:nvPr/>
        </p:nvSpPr>
        <p:spPr bwMode="auto">
          <a:xfrm>
            <a:off x="2118841" y="5320258"/>
            <a:ext cx="935038" cy="1223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Text Box 37"/>
          <p:cNvSpPr txBox="1">
            <a:spLocks noChangeArrowheads="1"/>
          </p:cNvSpPr>
          <p:nvPr/>
        </p:nvSpPr>
        <p:spPr bwMode="auto">
          <a:xfrm>
            <a:off x="316831" y="1835695"/>
            <a:ext cx="1831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800" dirty="0" err="1">
                <a:latin typeface="Tahoma" pitchFamily="34" charset="0"/>
              </a:rPr>
              <a:t>Radu</a:t>
            </a:r>
            <a:r>
              <a:rPr lang="en-US" sz="800" dirty="0">
                <a:latin typeface="Tahoma" pitchFamily="34" charset="0"/>
              </a:rPr>
              <a:t> </a:t>
            </a:r>
            <a:r>
              <a:rPr lang="en-US" sz="800" dirty="0" err="1">
                <a:latin typeface="Tahoma" pitchFamily="34" charset="0"/>
              </a:rPr>
              <a:t>Nicolescu</a:t>
            </a:r>
            <a:endParaRPr lang="en-US" sz="800" dirty="0">
              <a:latin typeface="Tahoma" pitchFamily="34" charset="0"/>
            </a:endParaRPr>
          </a:p>
          <a:p>
            <a:pPr algn="r"/>
            <a:r>
              <a:rPr lang="en-NZ" sz="800" dirty="0"/>
              <a:t>303-587 </a:t>
            </a:r>
            <a:r>
              <a:rPr lang="en-US" sz="800" dirty="0">
                <a:latin typeface="Tahoma" pitchFamily="34" charset="0"/>
              </a:rPr>
              <a:t>Ext: 86831</a:t>
            </a:r>
          </a:p>
          <a:p>
            <a:pPr algn="r"/>
            <a:r>
              <a:rPr lang="en-US" sz="800" dirty="0">
                <a:latin typeface="Tahoma" pitchFamily="34" charset="0"/>
              </a:rPr>
              <a:t>E-mail: r.nicolescu@auckland.ac.nz</a:t>
            </a:r>
          </a:p>
        </p:txBody>
      </p:sp>
      <p:sp>
        <p:nvSpPr>
          <p:cNvPr id="78" name="Text Box 38"/>
          <p:cNvSpPr txBox="1">
            <a:spLocks noChangeArrowheads="1"/>
          </p:cNvSpPr>
          <p:nvPr/>
        </p:nvSpPr>
        <p:spPr bwMode="auto">
          <a:xfrm>
            <a:off x="4566766" y="1970883"/>
            <a:ext cx="16525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dirty="0">
                <a:latin typeface="Tahoma" pitchFamily="34" charset="0"/>
              </a:rPr>
              <a:t>Ann Cameron</a:t>
            </a:r>
          </a:p>
          <a:p>
            <a:r>
              <a:rPr lang="en-US" sz="800" dirty="0">
                <a:latin typeface="Tahoma" pitchFamily="34" charset="0"/>
              </a:rPr>
              <a:t>Room: 303S.479</a:t>
            </a:r>
          </a:p>
          <a:p>
            <a:r>
              <a:rPr lang="en-US" sz="800" dirty="0">
                <a:latin typeface="Tahoma" pitchFamily="34" charset="0"/>
              </a:rPr>
              <a:t>Ext: 84947</a:t>
            </a:r>
          </a:p>
          <a:p>
            <a:r>
              <a:rPr lang="en-US" sz="800" dirty="0">
                <a:latin typeface="Tahoma" pitchFamily="34" charset="0"/>
              </a:rPr>
              <a:t>E-mail: ann@cs.auckland.ac.nz</a:t>
            </a:r>
            <a:endParaRPr lang="en-NZ" sz="800" dirty="0">
              <a:latin typeface="Tahoma" pitchFamily="34" charset="0"/>
            </a:endParaRPr>
          </a:p>
        </p:txBody>
      </p:sp>
      <p:sp>
        <p:nvSpPr>
          <p:cNvPr id="79" name="Text Box 39"/>
          <p:cNvSpPr txBox="1">
            <a:spLocks noChangeArrowheads="1"/>
          </p:cNvSpPr>
          <p:nvPr/>
        </p:nvSpPr>
        <p:spPr bwMode="auto">
          <a:xfrm>
            <a:off x="7461894" y="3573463"/>
            <a:ext cx="16898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latin typeface="Tahoma" pitchFamily="34" charset="0"/>
              </a:rPr>
              <a:t>Angela Chang</a:t>
            </a:r>
          </a:p>
          <a:p>
            <a:r>
              <a:rPr lang="en-US" sz="800" dirty="0">
                <a:latin typeface="Tahoma" pitchFamily="34" charset="0"/>
              </a:rPr>
              <a:t>Room 494</a:t>
            </a:r>
          </a:p>
          <a:p>
            <a:r>
              <a:rPr lang="en-US" sz="800" dirty="0">
                <a:latin typeface="Tahoma" pitchFamily="34" charset="0"/>
              </a:rPr>
              <a:t>Ext: 86620</a:t>
            </a:r>
          </a:p>
          <a:p>
            <a:r>
              <a:rPr lang="en-US" sz="800" dirty="0">
                <a:latin typeface="Tahoma" pitchFamily="34" charset="0"/>
              </a:rPr>
              <a:t>Email: angela@cs.auckland.ac.nz</a:t>
            </a:r>
          </a:p>
        </p:txBody>
      </p:sp>
      <p:sp>
        <p:nvSpPr>
          <p:cNvPr id="80" name="Text Box 40"/>
          <p:cNvSpPr txBox="1">
            <a:spLocks noChangeArrowheads="1"/>
          </p:cNvSpPr>
          <p:nvPr/>
        </p:nvSpPr>
        <p:spPr bwMode="auto">
          <a:xfrm>
            <a:off x="7511579" y="1792833"/>
            <a:ext cx="1519238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latin typeface="Tahoma" pitchFamily="34" charset="0"/>
              </a:rPr>
              <a:t>Pat Riddle</a:t>
            </a:r>
          </a:p>
          <a:p>
            <a:r>
              <a:rPr lang="en-US" sz="800" dirty="0">
                <a:latin typeface="Tahoma" pitchFamily="34" charset="0"/>
              </a:rPr>
              <a:t>Room: 303S.392</a:t>
            </a:r>
          </a:p>
          <a:p>
            <a:r>
              <a:rPr lang="en-US" sz="800" dirty="0">
                <a:latin typeface="Tahoma" pitchFamily="34" charset="0"/>
              </a:rPr>
              <a:t>Ext: 87093</a:t>
            </a:r>
          </a:p>
          <a:p>
            <a:r>
              <a:rPr lang="en-US" sz="800" dirty="0">
                <a:latin typeface="Tahoma" pitchFamily="34" charset="0"/>
              </a:rPr>
              <a:t>Email: </a:t>
            </a:r>
            <a:r>
              <a:rPr lang="en-US" sz="800" dirty="0" err="1">
                <a:latin typeface="Tahoma" pitchFamily="34" charset="0"/>
              </a:rPr>
              <a:t>pat@cs.auckland.ac.nz</a:t>
            </a:r>
            <a:endParaRPr lang="en-US" sz="800" dirty="0">
              <a:latin typeface="Tahoma" pitchFamily="34" charset="0"/>
            </a:endParaRPr>
          </a:p>
          <a:p>
            <a:endParaRPr lang="en-NZ" sz="800" dirty="0">
              <a:latin typeface="Tahoma" pitchFamily="34" charset="0"/>
            </a:endParaRPr>
          </a:p>
        </p:txBody>
      </p:sp>
      <p:sp>
        <p:nvSpPr>
          <p:cNvPr id="82" name="Text Box 42"/>
          <p:cNvSpPr txBox="1">
            <a:spLocks noChangeArrowheads="1"/>
          </p:cNvSpPr>
          <p:nvPr/>
        </p:nvSpPr>
        <p:spPr bwMode="auto">
          <a:xfrm>
            <a:off x="3135680" y="5320258"/>
            <a:ext cx="1822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800" dirty="0">
                <a:latin typeface="Tahoma" pitchFamily="34" charset="0"/>
              </a:rPr>
              <a:t>Andrew </a:t>
            </a:r>
            <a:r>
              <a:rPr lang="en-US" sz="800" dirty="0" err="1">
                <a:latin typeface="Tahoma" pitchFamily="34" charset="0"/>
              </a:rPr>
              <a:t>Luxton</a:t>
            </a:r>
            <a:r>
              <a:rPr lang="en-US" sz="800" dirty="0">
                <a:latin typeface="Tahoma" pitchFamily="34" charset="0"/>
              </a:rPr>
              <a:t>-Reilly.</a:t>
            </a:r>
          </a:p>
          <a:p>
            <a:pPr algn="r"/>
            <a:r>
              <a:rPr lang="en-US" sz="800" dirty="0">
                <a:latin typeface="Tahoma" pitchFamily="34" charset="0"/>
              </a:rPr>
              <a:t>Room: 303S.479</a:t>
            </a:r>
          </a:p>
          <a:p>
            <a:pPr algn="r"/>
            <a:r>
              <a:rPr lang="en-US" sz="800" dirty="0">
                <a:latin typeface="Tahoma" pitchFamily="34" charset="0"/>
              </a:rPr>
              <a:t>Ext: 85654</a:t>
            </a:r>
          </a:p>
          <a:p>
            <a:pPr algn="r"/>
            <a:r>
              <a:rPr lang="en-US" sz="800" dirty="0">
                <a:latin typeface="Tahoma" pitchFamily="34" charset="0"/>
              </a:rPr>
              <a:t>Email: andrew@cs.auckland.ac.nz</a:t>
            </a:r>
          </a:p>
          <a:p>
            <a:pPr algn="r"/>
            <a:endParaRPr lang="en-NZ" sz="800" dirty="0">
              <a:latin typeface="Tahoma" pitchFamily="34" charset="0"/>
            </a:endParaRPr>
          </a:p>
        </p:txBody>
      </p:sp>
      <p:sp>
        <p:nvSpPr>
          <p:cNvPr id="83" name="Text Box 43"/>
          <p:cNvSpPr txBox="1">
            <a:spLocks noChangeArrowheads="1"/>
          </p:cNvSpPr>
          <p:nvPr/>
        </p:nvSpPr>
        <p:spPr bwMode="auto">
          <a:xfrm>
            <a:off x="318616" y="3531144"/>
            <a:ext cx="1566863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800" dirty="0">
                <a:latin typeface="Tahoma" pitchFamily="34" charset="0"/>
              </a:rPr>
              <a:t>Paul Denny</a:t>
            </a:r>
          </a:p>
          <a:p>
            <a:pPr algn="r"/>
            <a:r>
              <a:rPr lang="en-US" sz="800" dirty="0">
                <a:latin typeface="Tahoma" pitchFamily="34" charset="0"/>
              </a:rPr>
              <a:t>Room: 303S.465</a:t>
            </a:r>
          </a:p>
          <a:p>
            <a:pPr algn="r"/>
            <a:r>
              <a:rPr lang="en-US" sz="800" dirty="0">
                <a:latin typeface="Tahoma" pitchFamily="34" charset="0"/>
              </a:rPr>
              <a:t>Ext: 87087</a:t>
            </a:r>
          </a:p>
          <a:p>
            <a:pPr algn="r"/>
            <a:r>
              <a:rPr lang="en-US" sz="800" dirty="0">
                <a:latin typeface="Tahoma" pitchFamily="34" charset="0"/>
              </a:rPr>
              <a:t>Email: paul@cs.auckland.ac.nz</a:t>
            </a:r>
          </a:p>
          <a:p>
            <a:pPr algn="r"/>
            <a:endParaRPr lang="en-NZ" sz="800" dirty="0">
              <a:latin typeface="Tahoma" pitchFamily="34" charset="0"/>
            </a:endParaRPr>
          </a:p>
        </p:txBody>
      </p:sp>
      <p:sp>
        <p:nvSpPr>
          <p:cNvPr id="84" name="Text Box 44"/>
          <p:cNvSpPr txBox="1">
            <a:spLocks noChangeArrowheads="1"/>
          </p:cNvSpPr>
          <p:nvPr/>
        </p:nvSpPr>
        <p:spPr bwMode="auto">
          <a:xfrm>
            <a:off x="382957" y="5320258"/>
            <a:ext cx="17267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800" dirty="0">
                <a:latin typeface="Tahoma" pitchFamily="34" charset="0"/>
              </a:rPr>
              <a:t>Adriana Ferraro</a:t>
            </a:r>
          </a:p>
          <a:p>
            <a:pPr algn="r"/>
            <a:r>
              <a:rPr lang="en-US" sz="800" dirty="0">
                <a:latin typeface="Tahoma" pitchFamily="34" charset="0"/>
              </a:rPr>
              <a:t>Room: 303S.490</a:t>
            </a:r>
          </a:p>
          <a:p>
            <a:pPr algn="r"/>
            <a:r>
              <a:rPr lang="en-US" sz="800" dirty="0">
                <a:latin typeface="Tahoma" pitchFamily="34" charset="0"/>
              </a:rPr>
              <a:t>Ext: 87113</a:t>
            </a:r>
          </a:p>
          <a:p>
            <a:pPr algn="r"/>
            <a:r>
              <a:rPr lang="en-US" sz="800" dirty="0">
                <a:latin typeface="Tahoma" pitchFamily="34" charset="0"/>
              </a:rPr>
              <a:t>Email: adriana@cs.auckland.ac.nz</a:t>
            </a:r>
          </a:p>
        </p:txBody>
      </p:sp>
      <p:pic>
        <p:nvPicPr>
          <p:cNvPr id="85" name="Picture 50" descr="C:\Documents and Settings\acam001\Desktop\acam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9666" y="1840708"/>
            <a:ext cx="782638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51" descr="C:\Documents and Settings\acam001\Desktop\kng0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819" y="3591470"/>
            <a:ext cx="8207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52" descr="C:\Documents and Settings\acam001\Desktop\pden00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2"/>
          <a:stretch>
            <a:fillRect/>
          </a:stretch>
        </p:blipFill>
        <p:spPr bwMode="auto">
          <a:xfrm>
            <a:off x="1945804" y="3591470"/>
            <a:ext cx="9080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36" descr="alux001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0844" y="5377408"/>
            <a:ext cx="8572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Rectangle 31"/>
          <p:cNvSpPr>
            <a:spLocks noChangeArrowheads="1"/>
          </p:cNvSpPr>
          <p:nvPr/>
        </p:nvSpPr>
        <p:spPr bwMode="auto">
          <a:xfrm>
            <a:off x="4939406" y="5305970"/>
            <a:ext cx="1000125" cy="128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1" name="Picture 38" descr="ugue00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74404" y="1835695"/>
            <a:ext cx="814387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32" descr="afer02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279" y="5393283"/>
            <a:ext cx="79851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34" descr="prid01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876970"/>
            <a:ext cx="92075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Rectangle 25"/>
          <p:cNvSpPr>
            <a:spLocks noChangeArrowheads="1"/>
          </p:cNvSpPr>
          <p:nvPr/>
        </p:nvSpPr>
        <p:spPr bwMode="auto">
          <a:xfrm>
            <a:off x="6438429" y="1792833"/>
            <a:ext cx="1073150" cy="1441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2972940" y="3092374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Need to talk to someone?</a:t>
            </a:r>
          </a:p>
          <a:p>
            <a:pPr algn="ctr"/>
            <a:r>
              <a:rPr lang="en-US" sz="2400" b="1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 are here to </a:t>
            </a:r>
          </a:p>
          <a:p>
            <a:pPr algn="ctr"/>
            <a:r>
              <a:rPr lang="en-US" sz="2400" b="1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listen and help!</a:t>
            </a:r>
          </a:p>
          <a:p>
            <a:pPr algn="ctr"/>
            <a:r>
              <a:rPr lang="en-US" sz="2400" b="1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Come and talk to us!</a:t>
            </a:r>
          </a:p>
        </p:txBody>
      </p:sp>
    </p:spTree>
    <p:extLst>
      <p:ext uri="{BB962C8B-B14F-4D97-AF65-F5344CB8AC3E}">
        <p14:creationId xmlns:p14="http://schemas.microsoft.com/office/powerpoint/2010/main" val="1775357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000" dirty="0"/>
              <a:t>Marks for COMPSCI111/111G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Theory: exam and test</a:t>
            </a:r>
          </a:p>
          <a:p>
            <a:r>
              <a:rPr lang="en-NZ" dirty="0"/>
              <a:t>Practical: labs</a:t>
            </a:r>
          </a:p>
          <a:p>
            <a:r>
              <a:rPr lang="en-NZ" dirty="0"/>
              <a:t>Need to pass half of the theory </a:t>
            </a:r>
            <a:r>
              <a:rPr lang="en-NZ" b="1" dirty="0"/>
              <a:t>and</a:t>
            </a:r>
            <a:r>
              <a:rPr lang="en-NZ" dirty="0"/>
              <a:t> half of the practical in order to pass the course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8608" y="3936143"/>
            <a:ext cx="5076000" cy="1080000"/>
          </a:xfrm>
          <a:prstGeom prst="rect">
            <a:avLst/>
          </a:prstGeom>
        </p:spPr>
        <p:style>
          <a:lnRef idx="1">
            <a:schemeClr val="accent6"/>
          </a:lnRef>
          <a:fillRef idx="1003">
            <a:schemeClr val="dk2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Exam (60%)</a:t>
            </a:r>
          </a:p>
        </p:txBody>
      </p:sp>
      <p:sp>
        <p:nvSpPr>
          <p:cNvPr id="4" name="Rectangle 3"/>
          <p:cNvSpPr/>
          <p:nvPr/>
        </p:nvSpPr>
        <p:spPr>
          <a:xfrm>
            <a:off x="5432088" y="3936143"/>
            <a:ext cx="1691999" cy="1080000"/>
          </a:xfrm>
          <a:prstGeom prst="rect">
            <a:avLst/>
          </a:prstGeom>
        </p:spPr>
        <p:style>
          <a:lnRef idx="1">
            <a:schemeClr val="accent6"/>
          </a:lnRef>
          <a:fillRef idx="1003">
            <a:schemeClr val="dk2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Test (20%)</a:t>
            </a:r>
          </a:p>
        </p:txBody>
      </p:sp>
      <p:sp>
        <p:nvSpPr>
          <p:cNvPr id="5" name="Rectangle 4"/>
          <p:cNvSpPr/>
          <p:nvPr/>
        </p:nvSpPr>
        <p:spPr>
          <a:xfrm>
            <a:off x="7195307" y="3936143"/>
            <a:ext cx="1691999" cy="1080000"/>
          </a:xfrm>
          <a:prstGeom prst="rect">
            <a:avLst/>
          </a:prstGeom>
        </p:spPr>
        <p:style>
          <a:lnRef idx="1">
            <a:schemeClr val="accent6"/>
          </a:lnRef>
          <a:fillRef idx="1003">
            <a:schemeClr val="dk2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Labs (20%)</a:t>
            </a:r>
          </a:p>
        </p:txBody>
      </p:sp>
    </p:spTree>
    <p:extLst>
      <p:ext uri="{BB962C8B-B14F-4D97-AF65-F5344CB8AC3E}">
        <p14:creationId xmlns:p14="http://schemas.microsoft.com/office/powerpoint/2010/main" val="2030628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Wednesday 27 January, 11.30am-12.30pm</a:t>
            </a:r>
            <a:br>
              <a:rPr lang="en-NZ" dirty="0"/>
            </a:br>
            <a:r>
              <a:rPr lang="en-NZ" dirty="0"/>
              <a:t>F&amp;PA Auditorium</a:t>
            </a:r>
          </a:p>
          <a:p>
            <a:r>
              <a:rPr lang="en-NZ" dirty="0"/>
              <a:t>The test will cover lectures 1-14 and labs 1-5</a:t>
            </a:r>
          </a:p>
        </p:txBody>
      </p:sp>
    </p:spTree>
    <p:extLst>
      <p:ext uri="{BB962C8B-B14F-4D97-AF65-F5344CB8AC3E}">
        <p14:creationId xmlns:p14="http://schemas.microsoft.com/office/powerpoint/2010/main" val="3195742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Labs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An opportunity to practise what you learn in lectures</a:t>
            </a:r>
          </a:p>
          <a:p>
            <a:pPr lvl="1"/>
            <a:r>
              <a:rPr lang="en-NZ" dirty="0"/>
              <a:t>2 compulsory 3-hour labs each week</a:t>
            </a:r>
          </a:p>
          <a:p>
            <a:pPr lvl="1"/>
            <a:r>
              <a:rPr lang="en-NZ" dirty="0"/>
              <a:t>9 labs worth 20% of final mark</a:t>
            </a:r>
          </a:p>
          <a:p>
            <a:pPr lvl="1"/>
            <a:r>
              <a:rPr lang="en-NZ" dirty="0"/>
              <a:t>10% of each lab’s mark is given for arriving on time</a:t>
            </a:r>
          </a:p>
          <a:p>
            <a:pPr lvl="1"/>
            <a:r>
              <a:rPr lang="en-NZ" dirty="0"/>
              <a:t>Hand in lab assignment before start of next lab</a:t>
            </a:r>
          </a:p>
          <a:p>
            <a:r>
              <a:rPr lang="en-NZ" dirty="0"/>
              <a:t>Before labs start on Thursday please:</a:t>
            </a:r>
          </a:p>
          <a:p>
            <a:pPr lvl="1"/>
            <a:r>
              <a:rPr lang="en-NZ" dirty="0"/>
              <a:t>Buy a lab manual from UBS</a:t>
            </a:r>
          </a:p>
          <a:p>
            <a:pPr lvl="1"/>
            <a:r>
              <a:rPr lang="en-NZ" dirty="0"/>
              <a:t>Find the First Floor Teaching Lab (FTL - 303S-175)</a:t>
            </a:r>
          </a:p>
          <a:p>
            <a:pPr lvl="1"/>
            <a:r>
              <a:rPr lang="en-NZ" dirty="0"/>
              <a:t>Make sure you have a USB drive</a:t>
            </a:r>
          </a:p>
        </p:txBody>
      </p:sp>
    </p:spTree>
    <p:extLst>
      <p:ext uri="{BB962C8B-B14F-4D97-AF65-F5344CB8AC3E}">
        <p14:creationId xmlns:p14="http://schemas.microsoft.com/office/powerpoint/2010/main" val="40849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Date and location will be announced by the Exams Office</a:t>
            </a:r>
          </a:p>
        </p:txBody>
      </p:sp>
    </p:spTree>
    <p:extLst>
      <p:ext uri="{BB962C8B-B14F-4D97-AF65-F5344CB8AC3E}">
        <p14:creationId xmlns:p14="http://schemas.microsoft.com/office/powerpoint/2010/main" val="351693747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 (original).pptx" id="{75CC4C8D-49D8-420D-8FCC-B62854E3FEE3}" vid="{704EEA7F-909A-4C34-94EE-6AF4686F70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 slides template</Template>
  <TotalTime>0</TotalTime>
  <Words>1257</Words>
  <Application>Microsoft Office PowerPoint</Application>
  <PresentationFormat>On-screen Show (4:3)</PresentationFormat>
  <Paragraphs>302</Paragraphs>
  <Slides>40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Arial</vt:lpstr>
      <vt:lpstr>Calibri</vt:lpstr>
      <vt:lpstr>Helvetica</vt:lpstr>
      <vt:lpstr>Helvetica Light</vt:lpstr>
      <vt:lpstr>MS PGothic</vt:lpstr>
      <vt:lpstr>Tahoma</vt:lpstr>
      <vt:lpstr>Trebuchet MS</vt:lpstr>
      <vt:lpstr>Wingdings</vt:lpstr>
      <vt:lpstr>Wingdings 3</vt:lpstr>
      <vt:lpstr>ヒラギノ角ゴ ProN W3</vt:lpstr>
      <vt:lpstr>Facet</vt:lpstr>
      <vt:lpstr>Welcome to COMPSCI111/111G</vt:lpstr>
      <vt:lpstr>Today’s class</vt:lpstr>
      <vt:lpstr>Lecturers</vt:lpstr>
      <vt:lpstr>Course coordinator and lab supervisor</vt:lpstr>
      <vt:lpstr>Computer Science Support Network</vt:lpstr>
      <vt:lpstr>Marks for COMPSCI111/111G</vt:lpstr>
      <vt:lpstr>Test</vt:lpstr>
      <vt:lpstr>Labs</vt:lpstr>
      <vt:lpstr>Exam</vt:lpstr>
      <vt:lpstr>Class representative</vt:lpstr>
      <vt:lpstr>Places to find information</vt:lpstr>
      <vt:lpstr>Computer Hardware</vt:lpstr>
      <vt:lpstr>Today’s lecture</vt:lpstr>
      <vt:lpstr>Overview of a computer</vt:lpstr>
      <vt:lpstr>Computer hardware</vt:lpstr>
      <vt:lpstr>Form factors</vt:lpstr>
      <vt:lpstr>Inside the system unit</vt:lpstr>
      <vt:lpstr>Inside a laptop</vt:lpstr>
      <vt:lpstr>Power supply unit</vt:lpstr>
      <vt:lpstr>Motherboard</vt:lpstr>
      <vt:lpstr>Central processing unit (CPU)</vt:lpstr>
      <vt:lpstr>CPUs - transistors</vt:lpstr>
      <vt:lpstr>CPUs – Moore’s Law</vt:lpstr>
      <vt:lpstr>CPUs - Moore’s Law</vt:lpstr>
      <vt:lpstr>CPUs – other measures</vt:lpstr>
      <vt:lpstr>Wirth’s Law</vt:lpstr>
      <vt:lpstr>Primary memory</vt:lpstr>
      <vt:lpstr>Secondary memory</vt:lpstr>
      <vt:lpstr>Hard Disk Drive (HDD)</vt:lpstr>
      <vt:lpstr>Solid State Drive (SSD)</vt:lpstr>
      <vt:lpstr>Memory capacity</vt:lpstr>
      <vt:lpstr>Expansion cards</vt:lpstr>
      <vt:lpstr>Graphics card</vt:lpstr>
      <vt:lpstr>Redundant Array of Independent Disks (RAID)</vt:lpstr>
      <vt:lpstr>RAID configurations</vt:lpstr>
      <vt:lpstr>Input devices</vt:lpstr>
      <vt:lpstr>Output devices</vt:lpstr>
      <vt:lpstr>Connectors and buses</vt:lpstr>
      <vt:lpstr>Computer specs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2016-04-08T05:49:53Z</dcterms:created>
  <dcterms:modified xsi:type="dcterms:W3CDTF">2016-04-08T05:50:01Z</dcterms:modified>
</cp:coreProperties>
</file>