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57" r:id="rId4"/>
    <p:sldId id="291" r:id="rId5"/>
    <p:sldId id="259" r:id="rId6"/>
    <p:sldId id="279" r:id="rId7"/>
    <p:sldId id="280" r:id="rId8"/>
    <p:sldId id="281" r:id="rId9"/>
    <p:sldId id="286" r:id="rId10"/>
    <p:sldId id="287" r:id="rId11"/>
    <p:sldId id="292" r:id="rId12"/>
    <p:sldId id="293" r:id="rId13"/>
    <p:sldId id="283" r:id="rId14"/>
    <p:sldId id="284" r:id="rId15"/>
    <p:sldId id="290" r:id="rId16"/>
    <p:sldId id="289" r:id="rId17"/>
    <p:sldId id="285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7099300" cy="10234613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F"/>
    <a:srgbClr val="F3FAFF"/>
    <a:srgbClr val="E5F5FF"/>
    <a:srgbClr val="660066"/>
    <a:srgbClr val="000066"/>
    <a:srgbClr val="FF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8" autoAdjust="0"/>
    <p:restoredTop sz="83137" autoAdjust="0"/>
  </p:normalViewPr>
  <p:slideViewPr>
    <p:cSldViewPr>
      <p:cViewPr varScale="1">
        <p:scale>
          <a:sx n="100" d="100"/>
          <a:sy n="100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580" y="-90"/>
      </p:cViewPr>
      <p:guideLst>
        <p:guide orient="horz" pos="3224"/>
        <p:guide pos="2236"/>
      </p:guideLst>
    </p:cSldViewPr>
  </p:notesViewPr>
  <p:gridSpacing cx="89612" cy="896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48" tIns="48926" rIns="97848" bIns="48926" numCol="1" anchor="t" anchorCtr="0" compatLnSpc="1">
            <a:prstTxWarp prst="textNoShape">
              <a:avLst/>
            </a:prstTxWarp>
          </a:bodyPr>
          <a:lstStyle>
            <a:lvl1pPr defTabSz="97941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48" tIns="48926" rIns="97848" bIns="48926" numCol="1" anchor="t" anchorCtr="0" compatLnSpc="1">
            <a:prstTxWarp prst="textNoShape">
              <a:avLst/>
            </a:prstTxWarp>
          </a:bodyPr>
          <a:lstStyle>
            <a:lvl1pPr algn="r" defTabSz="97941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48" tIns="48926" rIns="97848" bIns="48926" numCol="1" anchor="b" anchorCtr="0" compatLnSpc="1">
            <a:prstTxWarp prst="textNoShape">
              <a:avLst/>
            </a:prstTxWarp>
          </a:bodyPr>
          <a:lstStyle>
            <a:lvl1pPr defTabSz="979415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48" tIns="48926" rIns="97848" bIns="48926" numCol="1" anchor="b" anchorCtr="0" compatLnSpc="1">
            <a:prstTxWarp prst="textNoShape">
              <a:avLst/>
            </a:prstTxWarp>
          </a:bodyPr>
          <a:lstStyle>
            <a:lvl1pPr algn="r" defTabSz="979415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87D7A05F-9E80-4705-A97A-C86DF5DA891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603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5" tIns="49482" rIns="98965" bIns="49482" numCol="1" anchor="t" anchorCtr="0" compatLnSpc="1">
            <a:prstTxWarp prst="textNoShape">
              <a:avLst/>
            </a:prstTxWarp>
          </a:bodyPr>
          <a:lstStyle>
            <a:lvl1pPr defTabSz="990527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5" tIns="49482" rIns="98965" bIns="49482" numCol="1" anchor="t" anchorCtr="0" compatLnSpc="1">
            <a:prstTxWarp prst="textNoShape">
              <a:avLst/>
            </a:prstTxWarp>
          </a:bodyPr>
          <a:lstStyle>
            <a:lvl1pPr algn="r" defTabSz="990527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5" tIns="49482" rIns="98965" bIns="49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5" tIns="49482" rIns="98965" bIns="49482" numCol="1" anchor="b" anchorCtr="0" compatLnSpc="1">
            <a:prstTxWarp prst="textNoShape">
              <a:avLst/>
            </a:prstTxWarp>
          </a:bodyPr>
          <a:lstStyle>
            <a:lvl1pPr defTabSz="990527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65" tIns="49482" rIns="98965" bIns="49482" numCol="1" anchor="b" anchorCtr="0" compatLnSpc="1">
            <a:prstTxWarp prst="textNoShape">
              <a:avLst/>
            </a:prstTxWarp>
          </a:bodyPr>
          <a:lstStyle>
            <a:lvl1pPr algn="r" defTabSz="990527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CC4CFBC-25A1-43B0-A88D-16C98443139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4540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8220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9120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solidFill>
            <a:srgbClr val="FFFFFF"/>
          </a:solidFill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45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CB7E34-4F7B-41BB-8075-82FF5F1D50EF}" type="slidenum">
              <a:rPr lang="en-NZ" altLang="en-US" sz="1300" b="0">
                <a:latin typeface="Arial" panose="020B0604020202020204" pitchFamily="34" charset="0"/>
              </a:rPr>
              <a:pPr eaLnBrk="1" hangingPunct="1"/>
              <a:t>12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786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699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14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852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02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8D47DB-C21F-4B35-A6E0-F950B0B746BD}" type="slidenum">
              <a:rPr lang="en-NZ" altLang="en-US" sz="1300" b="0">
                <a:latin typeface="Arial" panose="020B0604020202020204" pitchFamily="34" charset="0"/>
              </a:rPr>
              <a:pPr eaLnBrk="1" hangingPunct="1"/>
              <a:t>18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300EF3B-E519-4745-A5AA-54E4407AEE96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19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0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6105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8972" tIns="49486" rIns="98972" bIns="49486"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72" tIns="49486" rIns="98972" bIns="49486" anchor="b"/>
          <a:lstStyle>
            <a:lvl1pPr defTabSz="990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4B079DE-72F3-4312-AA95-A82C3C82A56B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20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3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DA088D7-CB37-480D-A148-6F1659A4021F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21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11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6897788-9207-4164-8CC7-EFDCE67A4F0A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22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2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4C1235B-2196-4A90-9DD6-15DA0114F1AD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23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96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80375F1-DC7A-4DC5-9F57-8F15DF086B34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24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8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0F9AC7C-ED47-4B83-97D7-2839F21C1963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25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6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EA140FF-1682-48FE-B989-9193B4A46C4F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26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6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46427E0-AE78-49F7-BFDB-685F4AE7A393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27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5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CAE7625-3B57-4C69-B55C-D8B7419F2972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28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16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 txBox="1">
            <a:spLocks noGrp="1"/>
          </p:cNvSpPr>
          <p:nvPr/>
        </p:nvSpPr>
        <p:spPr bwMode="auto">
          <a:xfrm>
            <a:off x="4021138" y="9723438"/>
            <a:ext cx="30765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965" tIns="49482" rIns="98965" bIns="49482" anchor="b"/>
          <a:lstStyle>
            <a:lvl1pPr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89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CAE7625-3B57-4C69-B55C-D8B7419F2972}" type="slidenum">
              <a:rPr lang="en-NZ" altLang="en-US" sz="1300" b="0">
                <a:latin typeface="Arial" panose="020B0604020202020204" pitchFamily="34" charset="0"/>
              </a:rPr>
              <a:pPr algn="r" eaLnBrk="1" hangingPunct="1"/>
              <a:t>29</a:t>
            </a:fld>
            <a:endParaRPr lang="en-NZ" altLang="en-US" sz="13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13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solidFill>
            <a:srgbClr val="FFFFFF"/>
          </a:solidFill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 b="1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659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758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960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420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01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4CFBC-25A1-43B0-A88D-16C984431398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19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4940300"/>
            <a:ext cx="4584700" cy="1346200"/>
          </a:xfrm>
          <a:solidFill>
            <a:schemeClr val="bg1">
              <a:alpha val="80000"/>
            </a:schemeClr>
          </a:solidFill>
          <a:effectLst>
            <a:softEdge rad="317500"/>
          </a:effectLst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206500" y="1638300"/>
            <a:ext cx="6756400" cy="3048000"/>
          </a:xfrm>
          <a:solidFill>
            <a:schemeClr val="bg1">
              <a:alpha val="80000"/>
            </a:schemeClr>
          </a:solidFill>
          <a:effectLst>
            <a:softEdge rad="635000"/>
          </a:effectLst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8538"/>
            <a:ext cx="4038600" cy="2668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0" y="113356"/>
            <a:ext cx="8961200" cy="627284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12" y="919864"/>
            <a:ext cx="8781976" cy="5466332"/>
          </a:xfrm>
        </p:spPr>
        <p:txBody>
          <a:bodyPr/>
          <a:lstStyle>
            <a:lvl1pPr>
              <a:defRPr sz="24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1012" y="6565420"/>
            <a:ext cx="2133600" cy="245667"/>
          </a:xfrm>
        </p:spPr>
        <p:txBody>
          <a:bodyPr/>
          <a:lstStyle/>
          <a:p>
            <a:r>
              <a:rPr lang="en-US" smtClean="0"/>
              <a:t>16/07/2010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5420"/>
            <a:ext cx="2895600" cy="245667"/>
          </a:xfrm>
        </p:spPr>
        <p:txBody>
          <a:bodyPr/>
          <a:lstStyle/>
          <a:p>
            <a:r>
              <a:rPr lang="en-NZ" smtClean="0"/>
              <a:t>COMPSCI 111/111G - Software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5420"/>
            <a:ext cx="2133600" cy="245667"/>
          </a:xfrm>
        </p:spPr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0252"/>
            <a:ext cx="9144000" cy="0"/>
          </a:xfrm>
          <a:prstGeom prst="line">
            <a:avLst/>
          </a:prstGeom>
          <a:ln w="127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56542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COMPSCI 111/111G - Software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7" name="Text Box 13"/>
          <p:cNvSpPr txBox="1">
            <a:spLocks noChangeArrowheads="1"/>
          </p:cNvSpPr>
          <p:nvPr userDrawn="1"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5200" y="4940300"/>
            <a:ext cx="5114772" cy="134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Programming with Python --</a:t>
            </a:r>
          </a:p>
          <a:p>
            <a:pPr eaLnBrk="1" hangingPunct="1"/>
            <a:r>
              <a:rPr lang="en-NZ" dirty="0" smtClean="0"/>
              <a:t>Conditions, loops and turtle graphics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COMPSCI 111 / 111G</a:t>
            </a:r>
            <a:br>
              <a:rPr lang="en-NZ" dirty="0" smtClean="0"/>
            </a:br>
            <a:r>
              <a:rPr lang="en-US" sz="2400" i="1" dirty="0" smtClean="0"/>
              <a:t>Mastering Cyberspace:  </a:t>
            </a:r>
            <a:br>
              <a:rPr lang="en-US" sz="2400" i="1" dirty="0" smtClean="0"/>
            </a:br>
            <a:r>
              <a:rPr lang="en-US" sz="2400" i="1" dirty="0" smtClean="0"/>
              <a:t>An introduction to practical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Example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Write a program that asks the user to enter a number between 1 and 10 (inclusive).  The program will print out "Correct" if the number is in the range and "Incorrect" if the number is outside the range.</a:t>
            </a:r>
            <a:endParaRPr lang="en-US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19138" y="2905125"/>
            <a:ext cx="7796212" cy="312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latin typeface="Courier New" pitchFamily="49" charset="0"/>
              </a:rPr>
              <a:t>#Author: Andrew </a:t>
            </a:r>
            <a:r>
              <a:rPr lang="en-NZ" dirty="0" err="1">
                <a:latin typeface="Courier New" pitchFamily="49" charset="0"/>
              </a:rPr>
              <a:t>Luxton</a:t>
            </a:r>
            <a:r>
              <a:rPr lang="en-NZ" dirty="0">
                <a:latin typeface="Courier New" pitchFamily="49" charset="0"/>
              </a:rPr>
              <a:t>-Reilly</a:t>
            </a:r>
          </a:p>
          <a:p>
            <a:r>
              <a:rPr lang="en-NZ" dirty="0">
                <a:latin typeface="Courier New" pitchFamily="49" charset="0"/>
              </a:rPr>
              <a:t>#Date: </a:t>
            </a:r>
            <a:r>
              <a:rPr lang="en-NZ" dirty="0" smtClean="0">
                <a:latin typeface="Courier New" pitchFamily="49" charset="0"/>
              </a:rPr>
              <a:t>7/05/15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#Ask the user to enter a number</a:t>
            </a:r>
          </a:p>
          <a:p>
            <a:r>
              <a:rPr lang="en-NZ" dirty="0">
                <a:latin typeface="Courier New" pitchFamily="49" charset="0"/>
              </a:rPr>
              <a:t>number = </a:t>
            </a:r>
            <a:r>
              <a:rPr lang="en-NZ" dirty="0" err="1" smtClean="0">
                <a:latin typeface="Courier New" pitchFamily="49" charset="0"/>
              </a:rPr>
              <a:t>int</a:t>
            </a:r>
            <a:r>
              <a:rPr lang="en-NZ" dirty="0" smtClean="0">
                <a:latin typeface="Courier New" pitchFamily="49" charset="0"/>
              </a:rPr>
              <a:t>(input</a:t>
            </a:r>
            <a:r>
              <a:rPr lang="en-NZ" dirty="0">
                <a:latin typeface="Courier New" pitchFamily="49" charset="0"/>
              </a:rPr>
              <a:t>("Please enter a number (1-10): </a:t>
            </a:r>
            <a:r>
              <a:rPr lang="en-NZ" dirty="0" smtClean="0">
                <a:latin typeface="Courier New" pitchFamily="49" charset="0"/>
              </a:rPr>
              <a:t>"))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#Determine if the number is within the range</a:t>
            </a:r>
          </a:p>
          <a:p>
            <a:r>
              <a:rPr lang="en-NZ" dirty="0">
                <a:latin typeface="Courier New" pitchFamily="49" charset="0"/>
              </a:rPr>
              <a:t>if (number &gt;= 1 and number &lt;= 10): 	</a:t>
            </a: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print("Correct")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else:</a:t>
            </a: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print("Incorrect")</a:t>
            </a:r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ctrTitle" idx="4294967295"/>
          </p:nvPr>
        </p:nvSpPr>
        <p:spPr>
          <a:xfrm>
            <a:off x="609600" y="157163"/>
            <a:ext cx="7772400" cy="635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</a:rPr>
              <a:t>Iteration in Programs</a:t>
            </a:r>
            <a:endParaRPr lang="en-US" alt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4025" y="1241425"/>
            <a:ext cx="8062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We can specify such repetitive activity with constructs for </a:t>
            </a:r>
            <a:r>
              <a:rPr lang="en-US" altLang="en-US" b="0" i="1" dirty="0">
                <a:latin typeface="Arial" panose="020B0604020202020204" pitchFamily="34" charset="0"/>
              </a:rPr>
              <a:t>looping</a:t>
            </a:r>
            <a:r>
              <a:rPr lang="en-US" altLang="en-US" b="0" dirty="0">
                <a:latin typeface="Arial" panose="020B0604020202020204" pitchFamily="34" charset="0"/>
              </a:rPr>
              <a:t> or </a:t>
            </a:r>
            <a:r>
              <a:rPr lang="en-US" altLang="en-US" b="0" i="1" dirty="0">
                <a:latin typeface="Arial" panose="020B0604020202020204" pitchFamily="34" charset="0"/>
              </a:rPr>
              <a:t>iteration</a:t>
            </a:r>
            <a:r>
              <a:rPr lang="en-US" altLang="en-US" b="0" dirty="0">
                <a:latin typeface="Arial" panose="020B0604020202020204" pitchFamily="34" charset="0"/>
              </a:rPr>
              <a:t>; in general, these involve: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5613" y="4211638"/>
            <a:ext cx="82264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Note that iteration relies centrally on both </a:t>
            </a:r>
            <a:r>
              <a:rPr lang="en-US" altLang="en-US" b="0" i="1" dirty="0">
                <a:latin typeface="Arial" panose="020B0604020202020204" pitchFamily="34" charset="0"/>
              </a:rPr>
              <a:t>variables</a:t>
            </a:r>
            <a:r>
              <a:rPr lang="en-US" altLang="en-US" b="0" dirty="0">
                <a:latin typeface="Arial" panose="020B0604020202020204" pitchFamily="34" charset="0"/>
              </a:rPr>
              <a:t> and </a:t>
            </a:r>
            <a:r>
              <a:rPr lang="en-US" altLang="en-US" b="0" i="1" dirty="0">
                <a:latin typeface="Arial" panose="020B0604020202020204" pitchFamily="34" charset="0"/>
              </a:rPr>
              <a:t>conditional</a:t>
            </a:r>
            <a:r>
              <a:rPr lang="en-US" altLang="en-US" b="0" dirty="0">
                <a:latin typeface="Arial" panose="020B0604020202020204" pitchFamily="34" charset="0"/>
              </a:rPr>
              <a:t> statements.   </a:t>
            </a:r>
          </a:p>
          <a:p>
            <a:pPr marL="342900" indent="-3429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Nearly all nontrivial computer programs use </a:t>
            </a:r>
            <a:r>
              <a:rPr lang="en-US" altLang="en-US" b="0" dirty="0" smtClean="0">
                <a:latin typeface="Arial" panose="020B0604020202020204" pitchFamily="34" charset="0"/>
              </a:rPr>
              <a:t>iteration. </a:t>
            </a:r>
            <a:endParaRPr lang="en-US" altLang="en-US" b="0" dirty="0">
              <a:latin typeface="Arial" panose="020B0604020202020204" pitchFamily="34" charset="0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600075" y="2178050"/>
            <a:ext cx="7878763" cy="17666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71500" lvl="1" indent="-171450">
              <a:spcBef>
                <a:spcPct val="40000"/>
              </a:spcBef>
            </a:pPr>
            <a:r>
              <a:rPr lang="en-US" altLang="en-US" sz="2200" dirty="0" smtClean="0">
                <a:latin typeface="Arial" panose="020B0604020202020204" pitchFamily="34" charset="0"/>
              </a:rPr>
              <a:t>Initializing the values of variables, including counters</a:t>
            </a:r>
          </a:p>
          <a:p>
            <a:pPr marL="571500" lvl="1" indent="-171450">
              <a:spcBef>
                <a:spcPct val="40000"/>
              </a:spcBef>
            </a:pPr>
            <a:r>
              <a:rPr lang="en-US" altLang="en-US" sz="2200" dirty="0" smtClean="0">
                <a:latin typeface="Arial" panose="020B0604020202020204" pitchFamily="34" charset="0"/>
              </a:rPr>
              <a:t>Stating one or more steps that should occur on each loop</a:t>
            </a:r>
          </a:p>
          <a:p>
            <a:pPr marL="971550" lvl="2" indent="-171450">
              <a:spcBef>
                <a:spcPct val="4000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Including incrementing/decrementing any counters</a:t>
            </a:r>
          </a:p>
          <a:p>
            <a:pPr marL="571500" lvl="1" indent="-171450">
              <a:spcBef>
                <a:spcPct val="40000"/>
              </a:spcBef>
            </a:pPr>
            <a:r>
              <a:rPr lang="en-US" altLang="en-US" sz="2200" dirty="0" smtClean="0">
                <a:latin typeface="Arial" panose="020B0604020202020204" pitchFamily="34" charset="0"/>
              </a:rPr>
              <a:t>Indicating the conditions for continuing or halting</a:t>
            </a:r>
          </a:p>
        </p:txBody>
      </p:sp>
      <p:sp>
        <p:nvSpPr>
          <p:cNvPr id="36872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0EBE62A-C61F-414B-B511-EFA153B0610B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36873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CD55FD3-97E6-44B1-95D0-C18D4F246F67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11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36874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03</a:t>
            </a:r>
          </a:p>
        </p:txBody>
      </p:sp>
    </p:spTree>
    <p:extLst>
      <p:ext uri="{BB962C8B-B14F-4D97-AF65-F5344CB8AC3E}">
        <p14:creationId xmlns:p14="http://schemas.microsoft.com/office/powerpoint/2010/main" val="22839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112713"/>
            <a:ext cx="8959850" cy="628650"/>
          </a:xfrm>
        </p:spPr>
        <p:txBody>
          <a:bodyPr/>
          <a:lstStyle/>
          <a:p>
            <a:pPr eaLnBrk="1" hangingPunct="1"/>
            <a:r>
              <a:rPr lang="en-NZ" altLang="en-US" sz="3200" b="0" smtClean="0">
                <a:latin typeface="Arial" panose="020B0604020202020204" pitchFamily="34" charset="0"/>
              </a:rPr>
              <a:t>Iteration in Python</a:t>
            </a:r>
            <a:endParaRPr lang="en-US" altLang="en-US" b="0" smtClean="0">
              <a:latin typeface="Calibri" panose="020F0502020204030204" pitchFamily="34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618038"/>
          </a:xfrm>
        </p:spPr>
        <p:txBody>
          <a:bodyPr>
            <a:spAutoFit/>
          </a:bodyPr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NZ" altLang="en-US" b="0" smtClean="0">
                <a:latin typeface="Arial" panose="020B0604020202020204" pitchFamily="34" charset="0"/>
              </a:rPr>
              <a:t>The most basic way to iterate in Python is with the </a:t>
            </a:r>
            <a:r>
              <a:rPr lang="en-NZ" altLang="en-US" b="0" i="1" smtClean="0">
                <a:latin typeface="Arial" panose="020B0604020202020204" pitchFamily="34" charset="0"/>
              </a:rPr>
              <a:t>while</a:t>
            </a:r>
            <a:r>
              <a:rPr lang="en-NZ" altLang="en-US" b="0" smtClean="0">
                <a:latin typeface="Arial" panose="020B0604020202020204" pitchFamily="34" charset="0"/>
              </a:rPr>
              <a:t> construction, which takes the form: 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NZ" altLang="en-US" sz="2100" smtClean="0">
                <a:latin typeface="Courier New" panose="02070309020205020404" pitchFamily="49" charset="0"/>
              </a:rPr>
              <a:t>while &lt;condition&gt;: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</a:pPr>
            <a:r>
              <a:rPr lang="en-NZ" altLang="en-US" sz="2100" smtClean="0">
                <a:latin typeface="Courier New" panose="02070309020205020404" pitchFamily="49" charset="0"/>
              </a:rPr>
              <a:t>  statements to execute while &lt;condition&gt; is True</a:t>
            </a:r>
            <a:endParaRPr lang="en-NZ" altLang="en-US" sz="1800" b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NZ" altLang="en-US" b="0" smtClean="0">
                <a:latin typeface="Arial" panose="020B0604020202020204" pitchFamily="34" charset="0"/>
              </a:rPr>
              <a:t>If the condition holds, then Python executes the statements in its scope (as denoted by indentation). </a:t>
            </a:r>
          </a:p>
          <a:p>
            <a:pPr marL="344488" lvl="1" indent="-230188" eaLnBrk="1" hangingPunct="1">
              <a:spcBef>
                <a:spcPct val="40000"/>
              </a:spcBef>
              <a:buFontTx/>
              <a:buChar char="–"/>
            </a:pPr>
            <a:r>
              <a:rPr lang="en-NZ" altLang="en-US" sz="2200" smtClean="0">
                <a:latin typeface="Arial" panose="020B0604020202020204" pitchFamily="34" charset="0"/>
              </a:rPr>
              <a:t>After this occurs, it returns to the top and checks the </a:t>
            </a:r>
            <a:r>
              <a:rPr lang="en-NZ" altLang="en-US" sz="2200" i="1" smtClean="0">
                <a:latin typeface="Arial" panose="020B0604020202020204" pitchFamily="34" charset="0"/>
              </a:rPr>
              <a:t>while</a:t>
            </a:r>
            <a:r>
              <a:rPr lang="en-NZ" altLang="en-US" sz="2200" smtClean="0">
                <a:latin typeface="Arial" panose="020B0604020202020204" pitchFamily="34" charset="0"/>
              </a:rPr>
              <a:t> </a:t>
            </a:r>
            <a:r>
              <a:rPr lang="en-NZ" altLang="en-US" sz="2200" b="1" smtClean="0">
                <a:latin typeface="Courier New" panose="02070309020205020404" pitchFamily="49" charset="0"/>
              </a:rPr>
              <a:t> </a:t>
            </a:r>
            <a:r>
              <a:rPr lang="en-NZ" altLang="en-US" sz="2200" smtClean="0">
                <a:latin typeface="Arial" panose="020B0604020202020204" pitchFamily="34" charset="0"/>
              </a:rPr>
              <a:t>condition again.</a:t>
            </a:r>
            <a:r>
              <a:rPr lang="en-NZ" altLang="en-US" sz="2000" smtClean="0">
                <a:latin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en-NZ" altLang="en-US" b="0" smtClean="0">
                <a:latin typeface="Arial" panose="020B0604020202020204" pitchFamily="34" charset="0"/>
              </a:rPr>
              <a:t>This process continues until the condition no longer holds. </a:t>
            </a:r>
          </a:p>
          <a:p>
            <a:pPr marL="344488" lvl="1" indent="-230188" eaLnBrk="1" hangingPunct="1">
              <a:spcBef>
                <a:spcPct val="40000"/>
              </a:spcBef>
              <a:buFontTx/>
              <a:buChar char="–"/>
            </a:pPr>
            <a:r>
              <a:rPr lang="en-NZ" altLang="en-US" sz="2200" smtClean="0">
                <a:latin typeface="Arial" panose="020B0604020202020204" pitchFamily="34" charset="0"/>
              </a:rPr>
              <a:t>When this occurs, Python skips the statements in the </a:t>
            </a:r>
            <a:r>
              <a:rPr lang="en-NZ" altLang="en-US" sz="2200" i="1" smtClean="0">
                <a:latin typeface="Arial" panose="020B0604020202020204" pitchFamily="34" charset="0"/>
              </a:rPr>
              <a:t>while</a:t>
            </a:r>
            <a:r>
              <a:rPr lang="en-NZ" altLang="en-US" sz="2200" smtClean="0">
                <a:latin typeface="Arial" panose="020B0604020202020204" pitchFamily="34" charset="0"/>
              </a:rPr>
              <a:t> block and executes any statements that follow it. </a:t>
            </a:r>
            <a:endParaRPr lang="en-US" altLang="en-US" sz="2200" smtClean="0">
              <a:latin typeface="Arial" panose="020B0604020202020204" pitchFamily="34" charset="0"/>
            </a:endParaRPr>
          </a:p>
        </p:txBody>
      </p:sp>
      <p:sp>
        <p:nvSpPr>
          <p:cNvPr id="38918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1D1E1E-1930-475C-939D-94ECB2AA8DFC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38919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66AB8C1-0E24-4226-BFB3-6CDE82E43D49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12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38920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03</a:t>
            </a:r>
          </a:p>
        </p:txBody>
      </p:sp>
    </p:spTree>
    <p:extLst>
      <p:ext uri="{BB962C8B-B14F-4D97-AF65-F5344CB8AC3E}">
        <p14:creationId xmlns:p14="http://schemas.microsoft.com/office/powerpoint/2010/main" val="41388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Flow Diagram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930775" y="3249613"/>
            <a:ext cx="1790700" cy="896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Execute each</a:t>
            </a:r>
            <a:br>
              <a:rPr lang="en-NZ"/>
            </a:br>
            <a:r>
              <a:rPr lang="en-NZ"/>
              <a:t>statement in </a:t>
            </a:r>
            <a:br>
              <a:rPr lang="en-NZ"/>
            </a:br>
            <a:r>
              <a:rPr lang="en-NZ"/>
              <a:t>the block</a:t>
            </a:r>
            <a:endParaRPr 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152650" y="2981325"/>
            <a:ext cx="1971675" cy="1433513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NZ"/>
              <a:t>Is</a:t>
            </a:r>
            <a:br>
              <a:rPr lang="en-NZ"/>
            </a:br>
            <a:r>
              <a:rPr lang="en-NZ"/>
              <a:t>condition</a:t>
            </a:r>
          </a:p>
          <a:p>
            <a:pPr algn="ctr"/>
            <a:r>
              <a:rPr lang="en-NZ"/>
              <a:t>true?</a:t>
            </a:r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138488" y="4414838"/>
            <a:ext cx="0" cy="1165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124325" y="3697288"/>
            <a:ext cx="806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3138488" y="2622550"/>
            <a:ext cx="43910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7529513" y="2624138"/>
            <a:ext cx="0" cy="1074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138488" y="1995488"/>
            <a:ext cx="0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723063" y="3698875"/>
            <a:ext cx="806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198688" y="1277938"/>
            <a:ext cx="183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NZ"/>
              <a:t>statements </a:t>
            </a:r>
            <a:br>
              <a:rPr lang="en-NZ"/>
            </a:br>
            <a:r>
              <a:rPr lang="en-NZ"/>
              <a:t>before the loop</a:t>
            </a:r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343150" y="5565775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NZ"/>
              <a:t>statements </a:t>
            </a:r>
            <a:br>
              <a:rPr lang="en-NZ"/>
            </a:br>
            <a:r>
              <a:rPr lang="en-NZ"/>
              <a:t>after the loop</a:t>
            </a:r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135313" y="441483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/>
              <a:t>No</a:t>
            </a:r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033838" y="334010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/>
              <a:t>Yes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Example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Keep asking the user to enter a number bigger than 0 until they enter a number bigger than 0.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0236" y="2084388"/>
            <a:ext cx="8333916" cy="28623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dirty="0">
                <a:latin typeface="Courier New" pitchFamily="49" charset="0"/>
              </a:rPr>
              <a:t>#Author: Andrew </a:t>
            </a:r>
            <a:r>
              <a:rPr lang="en-NZ" dirty="0" err="1">
                <a:latin typeface="Courier New" pitchFamily="49" charset="0"/>
              </a:rPr>
              <a:t>Luxton</a:t>
            </a:r>
            <a:r>
              <a:rPr lang="en-NZ" dirty="0">
                <a:latin typeface="Courier New" pitchFamily="49" charset="0"/>
              </a:rPr>
              <a:t>-Reilly</a:t>
            </a:r>
          </a:p>
          <a:p>
            <a:r>
              <a:rPr lang="en-NZ" dirty="0">
                <a:latin typeface="Courier New" pitchFamily="49" charset="0"/>
              </a:rPr>
              <a:t>#Date: </a:t>
            </a:r>
            <a:r>
              <a:rPr lang="en-NZ" dirty="0" smtClean="0">
                <a:latin typeface="Courier New" pitchFamily="49" charset="0"/>
              </a:rPr>
              <a:t>7/05/15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#Set the number to be -1 to start</a:t>
            </a:r>
          </a:p>
          <a:p>
            <a:r>
              <a:rPr lang="en-NZ" dirty="0">
                <a:latin typeface="Courier New" pitchFamily="49" charset="0"/>
              </a:rPr>
              <a:t>number = -1</a:t>
            </a: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while (number &lt;= 0):</a:t>
            </a:r>
          </a:p>
          <a:p>
            <a:r>
              <a:rPr lang="en-NZ" dirty="0">
                <a:latin typeface="Courier New" pitchFamily="49" charset="0"/>
              </a:rPr>
              <a:t>    number = </a:t>
            </a:r>
            <a:r>
              <a:rPr lang="en-NZ" dirty="0" err="1" smtClean="0">
                <a:latin typeface="Courier New" pitchFamily="49" charset="0"/>
              </a:rPr>
              <a:t>int</a:t>
            </a:r>
            <a:r>
              <a:rPr lang="en-NZ" dirty="0" smtClean="0">
                <a:latin typeface="Courier New" pitchFamily="49" charset="0"/>
              </a:rPr>
              <a:t>(input</a:t>
            </a:r>
            <a:r>
              <a:rPr lang="en-NZ" dirty="0">
                <a:latin typeface="Courier New" pitchFamily="49" charset="0"/>
              </a:rPr>
              <a:t>("Please enter a positive number</a:t>
            </a:r>
            <a:r>
              <a:rPr lang="en-NZ" dirty="0" smtClean="0">
                <a:latin typeface="Courier New" pitchFamily="49" charset="0"/>
              </a:rPr>
              <a:t>: "))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 smtClean="0">
                <a:latin typeface="Courier New" pitchFamily="49" charset="0"/>
              </a:rPr>
              <a:t>print("Well done")</a:t>
            </a:r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 repeatedly asks the user to enter a number between 1 and 10 until the number they enter falls inside that range</a:t>
            </a:r>
          </a:p>
          <a:p>
            <a:endParaRPr lang="en-US" dirty="0"/>
          </a:p>
          <a:p>
            <a:r>
              <a:rPr lang="en-US" dirty="0" smtClean="0"/>
              <a:t>Sample output:</a:t>
            </a:r>
            <a:endParaRPr lang="en-GB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4804" y="3287690"/>
            <a:ext cx="6183228" cy="17543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Please enter a number between 1 and 10: 0</a:t>
            </a:r>
          </a:p>
          <a:p>
            <a:r>
              <a:rPr lang="en-US" dirty="0">
                <a:latin typeface="Courier New" pitchFamily="49" charset="0"/>
              </a:rPr>
              <a:t>Please enter a number between 1 and 10: 99</a:t>
            </a:r>
          </a:p>
          <a:p>
            <a:r>
              <a:rPr lang="en-US" dirty="0">
                <a:latin typeface="Courier New" pitchFamily="49" charset="0"/>
              </a:rPr>
              <a:t>Please enter a number between 1 and 10: -1</a:t>
            </a:r>
          </a:p>
          <a:p>
            <a:r>
              <a:rPr lang="en-US" dirty="0">
                <a:latin typeface="Courier New" pitchFamily="49" charset="0"/>
              </a:rPr>
              <a:t>Please enter a number between 1 and 10: 10</a:t>
            </a:r>
          </a:p>
          <a:p>
            <a:r>
              <a:rPr lang="en-US" dirty="0">
                <a:latin typeface="Courier New" pitchFamily="49" charset="0"/>
              </a:rPr>
              <a:t>Well done</a:t>
            </a:r>
          </a:p>
          <a:p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loop to count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Extremely common in programming</a:t>
            </a:r>
          </a:p>
          <a:p>
            <a:pPr lvl="1" eaLnBrk="1" hangingPunct="1"/>
            <a:r>
              <a:rPr lang="en-US" sz="1800" smtClean="0"/>
              <a:t>Loop a specified number of times</a:t>
            </a:r>
          </a:p>
          <a:p>
            <a:pPr lvl="1" eaLnBrk="1" hangingPunct="1"/>
            <a:r>
              <a:rPr lang="en-US" sz="1800" smtClean="0"/>
              <a:t>Use the same pattern of code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8038" y="2711450"/>
            <a:ext cx="7616825" cy="366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latin typeface="Courier New" pitchFamily="49" charset="0"/>
              </a:rPr>
              <a:t>#Loop from start to end</a:t>
            </a:r>
          </a:p>
          <a:p>
            <a:r>
              <a:rPr lang="en-NZ" dirty="0">
                <a:latin typeface="Courier New" pitchFamily="49" charset="0"/>
              </a:rPr>
              <a:t>start = 10</a:t>
            </a:r>
          </a:p>
          <a:p>
            <a:r>
              <a:rPr lang="en-NZ" dirty="0">
                <a:latin typeface="Courier New" pitchFamily="49" charset="0"/>
              </a:rPr>
              <a:t>end = 20</a:t>
            </a: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#Use a variable to keep track of the loop</a:t>
            </a:r>
          </a:p>
          <a:p>
            <a:r>
              <a:rPr lang="en-NZ" dirty="0">
                <a:latin typeface="Courier New" pitchFamily="49" charset="0"/>
              </a:rPr>
              <a:t>count = start</a:t>
            </a: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while (count &lt;= end):</a:t>
            </a:r>
          </a:p>
          <a:p>
            <a:r>
              <a:rPr lang="en-NZ" dirty="0">
                <a:latin typeface="Courier New" pitchFamily="49" charset="0"/>
              </a:rPr>
              <a:t>    #do something</a:t>
            </a: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print(count</a:t>
            </a:r>
            <a:r>
              <a:rPr lang="en-NZ" dirty="0">
                <a:latin typeface="Courier New" pitchFamily="49" charset="0"/>
              </a:rPr>
              <a:t>, "*", count, "=", count ** </a:t>
            </a:r>
            <a:r>
              <a:rPr lang="en-NZ" dirty="0" smtClean="0">
                <a:latin typeface="Courier New" pitchFamily="49" charset="0"/>
              </a:rPr>
              <a:t>2)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    #increase value of count</a:t>
            </a:r>
          </a:p>
          <a:p>
            <a:r>
              <a:rPr lang="en-NZ" dirty="0">
                <a:latin typeface="Courier New" pitchFamily="49" charset="0"/>
              </a:rPr>
              <a:t>    count = count + 1</a:t>
            </a:r>
          </a:p>
          <a:p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Example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Print out all the numbers between 1 and 1000</a:t>
            </a:r>
          </a:p>
          <a:p>
            <a:pPr lvl="1" eaLnBrk="1" hangingPunct="1"/>
            <a:r>
              <a:rPr lang="en-NZ" sz="1800" dirty="0" smtClean="0"/>
              <a:t>Use a variable to keep track of the numbers</a:t>
            </a:r>
          </a:p>
          <a:p>
            <a:pPr lvl="1" eaLnBrk="1" hangingPunct="1"/>
            <a:r>
              <a:rPr lang="en-NZ" sz="1800" dirty="0" smtClean="0"/>
              <a:t>Start the loop with number = 1</a:t>
            </a:r>
          </a:p>
          <a:p>
            <a:pPr lvl="1" eaLnBrk="1" hangingPunct="1"/>
            <a:r>
              <a:rPr lang="en-NZ" sz="1800" dirty="0" smtClean="0"/>
              <a:t>Stop the loop after the number reaches 1000</a:t>
            </a:r>
          </a:p>
          <a:p>
            <a:pPr lvl="1" eaLnBrk="1" hangingPunct="1"/>
            <a:endParaRPr lang="en-NZ" sz="18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08038" y="2711450"/>
            <a:ext cx="7616825" cy="312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latin typeface="Courier New" pitchFamily="49" charset="0"/>
              </a:rPr>
              <a:t>#Author: Andrew </a:t>
            </a:r>
            <a:r>
              <a:rPr lang="en-NZ" dirty="0" err="1">
                <a:latin typeface="Courier New" pitchFamily="49" charset="0"/>
              </a:rPr>
              <a:t>Luxton</a:t>
            </a:r>
            <a:r>
              <a:rPr lang="en-NZ" dirty="0">
                <a:latin typeface="Courier New" pitchFamily="49" charset="0"/>
              </a:rPr>
              <a:t>-Reilly</a:t>
            </a:r>
          </a:p>
          <a:p>
            <a:r>
              <a:rPr lang="en-NZ" dirty="0">
                <a:latin typeface="Courier New" pitchFamily="49" charset="0"/>
              </a:rPr>
              <a:t>#Date: </a:t>
            </a:r>
            <a:r>
              <a:rPr lang="en-NZ" dirty="0" smtClean="0">
                <a:latin typeface="Courier New" pitchFamily="49" charset="0"/>
              </a:rPr>
              <a:t>7/05/15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#Use a variable to keep track of the loop</a:t>
            </a:r>
          </a:p>
          <a:p>
            <a:r>
              <a:rPr lang="en-NZ" dirty="0">
                <a:latin typeface="Courier New" pitchFamily="49" charset="0"/>
              </a:rPr>
              <a:t>count = 1</a:t>
            </a: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#Keep doing the loop until we have reached 10</a:t>
            </a:r>
          </a:p>
          <a:p>
            <a:r>
              <a:rPr lang="en-NZ" dirty="0">
                <a:latin typeface="Courier New" pitchFamily="49" charset="0"/>
              </a:rPr>
              <a:t>while (count &lt;= </a:t>
            </a:r>
            <a:r>
              <a:rPr lang="en-NZ" dirty="0" smtClean="0">
                <a:latin typeface="Courier New" pitchFamily="49" charset="0"/>
              </a:rPr>
              <a:t>1000):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print(count)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    count = count + 1</a:t>
            </a:r>
          </a:p>
          <a:p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D96D19-E696-463B-A4F6-44D7F0BB8027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8194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2E4EE86-C205-44FD-A886-9277FBCAB51A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18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8195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8196" name="Rectangle 7"/>
          <p:cNvSpPr>
            <a:spLocks/>
          </p:cNvSpPr>
          <p:nvPr/>
        </p:nvSpPr>
        <p:spPr bwMode="auto">
          <a:xfrm>
            <a:off x="609600" y="42863"/>
            <a:ext cx="777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Logo and Turtle Graphics</a:t>
            </a:r>
            <a:endParaRPr lang="en-US" altLang="en-US" sz="4400" b="0">
              <a:latin typeface="Arial" panose="020B0604020202020204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1138238"/>
            <a:ext cx="8202613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ea typeface="ヒラギノ角ゴ ProN W3" charset="-128"/>
              </a:rPr>
              <a:t>In 1967, Seymour </a:t>
            </a:r>
            <a:r>
              <a:rPr lang="en-US" altLang="en-US" b="0" dirty="0" err="1">
                <a:latin typeface="Arial" panose="020B0604020202020204" pitchFamily="34" charset="0"/>
                <a:ea typeface="ヒラギノ角ゴ ProN W3" charset="-128"/>
              </a:rPr>
              <a:t>Papert</a:t>
            </a:r>
            <a:r>
              <a:rPr lang="en-US" altLang="en-US" b="0" dirty="0">
                <a:latin typeface="Arial" panose="020B0604020202020204" pitchFamily="34" charset="0"/>
                <a:ea typeface="ヒラギノ角ゴ ProN W3" charset="-128"/>
              </a:rPr>
              <a:t> and Wally </a:t>
            </a:r>
            <a:r>
              <a:rPr lang="en-US" altLang="en-US" b="0" dirty="0" err="1">
                <a:latin typeface="Arial" panose="020B0604020202020204" pitchFamily="34" charset="0"/>
                <a:ea typeface="ヒラギノ角ゴ ProN W3" charset="-128"/>
              </a:rPr>
              <a:t>Feurzeig</a:t>
            </a:r>
            <a:r>
              <a:rPr lang="en-US" altLang="en-US" b="0" dirty="0">
                <a:latin typeface="Arial" panose="020B0604020202020204" pitchFamily="34" charset="0"/>
                <a:ea typeface="ヒラギノ角ゴ ProN W3" charset="-128"/>
              </a:rPr>
              <a:t> created an interpretive programming language called </a:t>
            </a:r>
            <a:r>
              <a:rPr lang="en-US" altLang="en-US" b="0" i="1" dirty="0">
                <a:latin typeface="Arial" panose="020B0604020202020204" pitchFamily="34" charset="0"/>
                <a:ea typeface="ヒラギノ角ゴ ProN W3" charset="-128"/>
              </a:rPr>
              <a:t>Logo</a:t>
            </a:r>
            <a:r>
              <a:rPr lang="en-US" altLang="en-US" b="0" dirty="0" smtClean="0">
                <a:latin typeface="Arial" panose="020B0604020202020204" pitchFamily="34" charset="0"/>
                <a:ea typeface="ヒラギノ角ゴ ProN W3" charset="-128"/>
              </a:rPr>
              <a:t>.</a:t>
            </a:r>
          </a:p>
          <a:p>
            <a:pPr marL="108585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latin typeface="Arial" panose="020B0604020202020204" pitchFamily="34" charset="0"/>
                <a:ea typeface="ヒラギノ角ゴ ProN W3" charset="-128"/>
              </a:rPr>
              <a:t>Had a simple syntax for children to be able to master rapidly</a:t>
            </a:r>
            <a:endParaRPr lang="en-US" altLang="en-US" b="0" dirty="0">
              <a:latin typeface="Arial" panose="020B0604020202020204" pitchFamily="34" charset="0"/>
              <a:ea typeface="ヒラギノ角ゴ ProN W3" charset="-128"/>
            </a:endParaRPr>
          </a:p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  <a:ea typeface="ヒラギノ角ゴ ProN W3" charset="-128"/>
              </a:rPr>
              <a:t>By 1969, </a:t>
            </a:r>
            <a:r>
              <a:rPr lang="en-US" altLang="en-US" b="0" dirty="0" err="1">
                <a:latin typeface="Arial" panose="020B0604020202020204" pitchFamily="34" charset="0"/>
                <a:ea typeface="ヒラギノ角ゴ ProN W3" charset="-128"/>
              </a:rPr>
              <a:t>Papert</a:t>
            </a:r>
            <a:r>
              <a:rPr lang="en-US" altLang="en-US" b="0" dirty="0">
                <a:latin typeface="Arial" panose="020B0604020202020204" pitchFamily="34" charset="0"/>
                <a:ea typeface="ヒラギノ角ゴ ProN W3" charset="-128"/>
              </a:rPr>
              <a:t> had added commands to control a robot turtle that drew lines on paper. </a:t>
            </a:r>
            <a:r>
              <a:rPr lang="en-US" altLang="en-US" sz="2300" b="0" dirty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rPr>
              <a:t> </a:t>
            </a:r>
            <a:endParaRPr lang="en-US" altLang="en-US" sz="2300" b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Gill Sans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62" y="4056284"/>
            <a:ext cx="334803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859281"/>
            <a:ext cx="4858520" cy="1600071"/>
          </a:xfrm>
          <a:prstGeom prst="rect">
            <a:avLst/>
          </a:prstGeom>
          <a:gradFill>
            <a:gsLst>
              <a:gs pos="51000">
                <a:schemeClr val="bg1"/>
              </a:gs>
              <a:gs pos="8000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0"/>
          </a:effectLst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Extra commands could also</a:t>
            </a:r>
          </a:p>
          <a:p>
            <a:pPr algn="just" fontAlgn="auto">
              <a:spcAft>
                <a:spcPts val="0"/>
              </a:spcAft>
            </a:pPr>
            <a:r>
              <a:rPr lang="en-US" altLang="en-US" sz="2400" b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 </a:t>
            </a:r>
            <a:r>
              <a:rPr lang="en-US" altLang="en-US" sz="2400" b="0" dirty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   control a virtual turtle </a:t>
            </a:r>
            <a:r>
              <a:rPr lang="en-US" altLang="en-US" sz="2400" b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that drew </a:t>
            </a:r>
            <a:endParaRPr lang="en-US" altLang="en-US" sz="2400" b="0" dirty="0" smtClean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altLang="en-US" sz="2400" b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 </a:t>
            </a:r>
            <a:r>
              <a:rPr lang="en-US" altLang="en-US" sz="2400" b="0" dirty="0" smtClean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   on a </a:t>
            </a:r>
            <a:r>
              <a:rPr lang="en-US" altLang="en-US" sz="2400" b="0" dirty="0"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</a:rPr>
              <a:t>computer screen. </a:t>
            </a:r>
            <a:endParaRPr lang="en-US" altLang="en-US" sz="2400" b="0" dirty="0">
              <a:latin typeface="Arial" panose="020B0604020202020204" pitchFamily="34" charset="0"/>
              <a:ea typeface="ヒラギノ角ゴ ProN W3" charset="-128"/>
              <a:cs typeface="Arial" panose="020B0604020202020204" pitchFamily="34" charset="0"/>
              <a:sym typeface="Gill Sans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BA9502-4204-4FDB-AE44-1230A789EBD6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97283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EDCD898-31D6-4AFE-ABBF-37F91224CA2E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19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97285" name="Rectangle 7"/>
          <p:cNvSpPr>
            <a:spLocks/>
          </p:cNvSpPr>
          <p:nvPr/>
        </p:nvSpPr>
        <p:spPr bwMode="auto">
          <a:xfrm>
            <a:off x="609600" y="42863"/>
            <a:ext cx="777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Importing Python Modules</a:t>
            </a:r>
            <a:endParaRPr lang="en-US" alt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1138238"/>
            <a:ext cx="8202613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Like many languages, Python distinguishes between two forms of </a:t>
            </a:r>
            <a:r>
              <a:rPr lang="en-US" altLang="en-US" b="0" dirty="0" smtClean="0">
                <a:latin typeface="Arial" panose="020B0604020202020204" pitchFamily="34" charset="0"/>
              </a:rPr>
              <a:t>commands:</a:t>
            </a:r>
          </a:p>
          <a:p>
            <a:pPr marL="108585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300" b="0" dirty="0" smtClean="0">
                <a:latin typeface="Arial" panose="020B0604020202020204" pitchFamily="34" charset="0"/>
              </a:rPr>
              <a:t>Ones </a:t>
            </a:r>
            <a:r>
              <a:rPr lang="en-US" altLang="en-US" sz="2300" b="0" dirty="0">
                <a:latin typeface="Arial" panose="020B0604020202020204" pitchFamily="34" charset="0"/>
              </a:rPr>
              <a:t>built into the core language and always </a:t>
            </a:r>
            <a:r>
              <a:rPr lang="en-US" altLang="en-US" sz="2300" b="0" dirty="0" smtClean="0">
                <a:latin typeface="Arial" panose="020B0604020202020204" pitchFamily="34" charset="0"/>
              </a:rPr>
              <a:t>available</a:t>
            </a:r>
          </a:p>
          <a:p>
            <a:pPr marL="1085850" lvl="1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300" b="0" dirty="0" smtClean="0">
                <a:latin typeface="Arial" panose="020B0604020202020204" pitchFamily="34" charset="0"/>
              </a:rPr>
              <a:t>Ones </a:t>
            </a:r>
            <a:r>
              <a:rPr lang="en-US" altLang="en-US" sz="2300" b="0" dirty="0">
                <a:latin typeface="Arial" panose="020B0604020202020204" pitchFamily="34" charset="0"/>
              </a:rPr>
              <a:t>defined in modules (libraries) you load before use</a:t>
            </a:r>
            <a:endParaRPr lang="en-US" altLang="en-US" sz="2200" b="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A programmer can define his/her own modules or use ones available to all Python </a:t>
            </a:r>
            <a:r>
              <a:rPr lang="en-US" altLang="en-US" b="0" dirty="0" smtClean="0">
                <a:latin typeface="Arial" panose="020B0604020202020204" pitchFamily="34" charset="0"/>
              </a:rPr>
              <a:t>users.</a:t>
            </a:r>
          </a:p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latin typeface="Arial" panose="020B0604020202020204" pitchFamily="34" charset="0"/>
              </a:rPr>
              <a:t>The </a:t>
            </a:r>
            <a:r>
              <a:rPr lang="en-US" altLang="en-US" b="0" i="1" dirty="0">
                <a:latin typeface="Arial" panose="020B0604020202020204" pitchFamily="34" charset="0"/>
              </a:rPr>
              <a:t>turtle</a:t>
            </a:r>
            <a:r>
              <a:rPr lang="en-US" altLang="en-US" b="0" dirty="0">
                <a:latin typeface="Arial" panose="020B0604020202020204" pitchFamily="34" charset="0"/>
              </a:rPr>
              <a:t> module is an example of the second type, which you must load to use turtle graphics. </a:t>
            </a:r>
            <a:endParaRPr lang="en-US" altLang="en-US" b="0" dirty="0" smtClean="0">
              <a:latin typeface="Arial" panose="020B0604020202020204" pitchFamily="34" charset="0"/>
            </a:endParaRPr>
          </a:p>
          <a:p>
            <a:pPr marL="342900" indent="-342900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>
                <a:latin typeface="Arial" panose="020B0604020202020204" pitchFamily="34" charset="0"/>
              </a:rPr>
              <a:t>You </a:t>
            </a:r>
            <a:r>
              <a:rPr lang="en-US" altLang="en-US" b="0" dirty="0">
                <a:latin typeface="Arial" panose="020B0604020202020204" pitchFamily="34" charset="0"/>
              </a:rPr>
              <a:t>can load any module into the IDLE environment with the </a:t>
            </a:r>
            <a:r>
              <a:rPr lang="en-US" altLang="en-US" b="0" i="1" dirty="0">
                <a:latin typeface="Arial" panose="020B0604020202020204" pitchFamily="34" charset="0"/>
              </a:rPr>
              <a:t>import</a:t>
            </a:r>
            <a:r>
              <a:rPr lang="en-US" altLang="en-US" b="0" dirty="0">
                <a:latin typeface="Arial" panose="020B0604020202020204" pitchFamily="34" charset="0"/>
              </a:rPr>
              <a:t> command.</a:t>
            </a:r>
            <a:endParaRPr lang="en-US" altLang="en-US" dirty="0"/>
          </a:p>
        </p:txBody>
      </p:sp>
      <p:sp>
        <p:nvSpPr>
          <p:cNvPr id="97287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</p:spTree>
    <p:extLst>
      <p:ext uri="{BB962C8B-B14F-4D97-AF65-F5344CB8AC3E}">
        <p14:creationId xmlns:p14="http://schemas.microsoft.com/office/powerpoint/2010/main" val="24776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Revision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Ask </a:t>
            </a:r>
            <a:r>
              <a:rPr lang="en-US" smtClean="0"/>
              <a:t>the user to enter a number of </a:t>
            </a:r>
            <a:r>
              <a:rPr lang="en-US" dirty="0" err="1" smtClean="0"/>
              <a:t>centimetres</a:t>
            </a:r>
            <a:r>
              <a:rPr lang="en-US" dirty="0" smtClean="0"/>
              <a:t>.  The program should print out the number of </a:t>
            </a:r>
            <a:r>
              <a:rPr lang="en-US" dirty="0" err="1" smtClean="0"/>
              <a:t>metres</a:t>
            </a:r>
            <a:r>
              <a:rPr lang="en-US" dirty="0" smtClean="0"/>
              <a:t> and centimeters that are equal to the input. </a:t>
            </a:r>
            <a:endParaRPr lang="en-GB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0236" y="2354263"/>
            <a:ext cx="8423528" cy="34163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dirty="0">
                <a:latin typeface="Courier New" pitchFamily="49" charset="0"/>
              </a:rPr>
              <a:t>#Author: Andrew </a:t>
            </a:r>
            <a:r>
              <a:rPr lang="en-NZ" dirty="0" err="1">
                <a:latin typeface="Courier New" pitchFamily="49" charset="0"/>
              </a:rPr>
              <a:t>Luxton</a:t>
            </a:r>
            <a:r>
              <a:rPr lang="en-NZ" dirty="0">
                <a:latin typeface="Courier New" pitchFamily="49" charset="0"/>
              </a:rPr>
              <a:t>-Reilly</a:t>
            </a:r>
          </a:p>
          <a:p>
            <a:r>
              <a:rPr lang="en-NZ" dirty="0">
                <a:latin typeface="Courier New" pitchFamily="49" charset="0"/>
              </a:rPr>
              <a:t>#Date: </a:t>
            </a:r>
            <a:r>
              <a:rPr lang="en-NZ" dirty="0" smtClean="0">
                <a:latin typeface="Courier New" pitchFamily="49" charset="0"/>
              </a:rPr>
              <a:t>7/05/15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#Ask the user to enter the number of centimetres</a:t>
            </a:r>
          </a:p>
          <a:p>
            <a:r>
              <a:rPr lang="en-NZ" dirty="0">
                <a:latin typeface="Courier New" pitchFamily="49" charset="0"/>
              </a:rPr>
              <a:t>cm = </a:t>
            </a:r>
            <a:r>
              <a:rPr lang="en-NZ" dirty="0" err="1" smtClean="0">
                <a:latin typeface="Courier New" pitchFamily="49" charset="0"/>
              </a:rPr>
              <a:t>int</a:t>
            </a:r>
            <a:r>
              <a:rPr lang="en-NZ" dirty="0" smtClean="0">
                <a:latin typeface="Courier New" pitchFamily="49" charset="0"/>
              </a:rPr>
              <a:t>(input</a:t>
            </a:r>
            <a:r>
              <a:rPr lang="en-NZ" dirty="0">
                <a:latin typeface="Courier New" pitchFamily="49" charset="0"/>
              </a:rPr>
              <a:t>("Please enter the number of centimetres: </a:t>
            </a:r>
            <a:r>
              <a:rPr lang="en-NZ" dirty="0" smtClean="0">
                <a:latin typeface="Courier New" pitchFamily="49" charset="0"/>
              </a:rPr>
              <a:t>"))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#Calculate the number of metres and centimetres</a:t>
            </a:r>
          </a:p>
          <a:p>
            <a:r>
              <a:rPr lang="en-NZ" dirty="0">
                <a:latin typeface="Courier New" pitchFamily="49" charset="0"/>
              </a:rPr>
              <a:t>m = cm </a:t>
            </a:r>
            <a:r>
              <a:rPr lang="en-NZ" dirty="0" smtClean="0">
                <a:latin typeface="Courier New" pitchFamily="49" charset="0"/>
              </a:rPr>
              <a:t>// </a:t>
            </a:r>
            <a:r>
              <a:rPr lang="en-NZ" dirty="0">
                <a:latin typeface="Courier New" pitchFamily="49" charset="0"/>
              </a:rPr>
              <a:t>100</a:t>
            </a:r>
          </a:p>
          <a:p>
            <a:r>
              <a:rPr lang="en-NZ" dirty="0">
                <a:latin typeface="Courier New" pitchFamily="49" charset="0"/>
              </a:rPr>
              <a:t>cm = cm % 100</a:t>
            </a: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#Print the output to the user</a:t>
            </a:r>
          </a:p>
          <a:p>
            <a:r>
              <a:rPr lang="en-NZ" dirty="0" smtClean="0">
                <a:latin typeface="Courier New" pitchFamily="49" charset="0"/>
              </a:rPr>
              <a:t>print(m</a:t>
            </a:r>
            <a:r>
              <a:rPr lang="en-NZ" dirty="0">
                <a:latin typeface="Courier New" pitchFamily="49" charset="0"/>
              </a:rPr>
              <a:t>, "metres and", cm, "</a:t>
            </a:r>
            <a:r>
              <a:rPr lang="en-NZ" dirty="0" err="1" smtClean="0">
                <a:latin typeface="Courier New" pitchFamily="49" charset="0"/>
              </a:rPr>
              <a:t>centimeters</a:t>
            </a:r>
            <a:r>
              <a:rPr lang="en-NZ" dirty="0" smtClean="0">
                <a:latin typeface="Courier New" pitchFamily="49" charset="0"/>
              </a:rPr>
              <a:t>")</a:t>
            </a:r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F015B9-3174-4A7E-A929-3CB7F9ECF1BC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242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C0F7E88-27CC-419B-B6A7-F2866521F563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20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243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10244" name="Rectangle 5"/>
          <p:cNvSpPr>
            <a:spLocks/>
          </p:cNvSpPr>
          <p:nvPr/>
        </p:nvSpPr>
        <p:spPr bwMode="auto">
          <a:xfrm>
            <a:off x="609600" y="25400"/>
            <a:ext cx="777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Basic Turtle Commands</a:t>
            </a:r>
            <a:endParaRPr lang="en-US" altLang="en-US" sz="4400" b="0">
              <a:latin typeface="Arial" panose="020B0604020202020204" pitchFamily="34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58788" y="1160463"/>
            <a:ext cx="8208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b="0">
                <a:latin typeface="Arial" panose="020B0604020202020204" pitchFamily="34" charset="0"/>
              </a:rPr>
              <a:t>The most basic commands cause the turtle to move or turn by specified amounts: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41338" y="2068513"/>
            <a:ext cx="813593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573088" indent="-227013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300" b="0">
                <a:latin typeface="Gill Sans" charset="0"/>
              </a:rPr>
              <a:t>turtle.forward(50)</a:t>
            </a:r>
            <a:endParaRPr lang="en-US" altLang="en-US" sz="2100" b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200" b="0">
                <a:latin typeface="Arial" panose="020B0604020202020204" pitchFamily="34" charset="0"/>
                <a:ea typeface="ヒラギノ角ゴ ProN W3" charset="-128"/>
              </a:rPr>
              <a:t>Moves turtle forward in direction it is facing by 50 steps</a:t>
            </a:r>
            <a:endParaRPr lang="en-US" altLang="en-US" sz="2100" b="0">
              <a:latin typeface="Arial" panose="020B0604020202020204" pitchFamily="34" charset="0"/>
              <a:ea typeface="ヒラギノ角ゴ ProN W3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300" b="0">
                <a:latin typeface="Gill Sans" charset="0"/>
              </a:rPr>
              <a:t>turtle.backward(30)</a:t>
            </a:r>
            <a:endParaRPr lang="en-US" altLang="en-US" sz="2100" b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200" b="0">
                <a:latin typeface="Arial" panose="020B0604020202020204" pitchFamily="34" charset="0"/>
                <a:ea typeface="ヒラギノ角ゴ ProN W3" charset="-128"/>
              </a:rPr>
              <a:t>Moves turtle backward from its facing direction by 30 steps</a:t>
            </a:r>
            <a:endParaRPr lang="en-US" altLang="en-US" sz="2100" b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300" b="0">
                <a:latin typeface="Gill Sans" charset="0"/>
              </a:rPr>
              <a:t>turtle.left(60)</a:t>
            </a:r>
            <a:r>
              <a:rPr lang="en-US" altLang="en-US" sz="2100" b="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200" b="0">
                <a:latin typeface="Arial" panose="020B0604020202020204" pitchFamily="34" charset="0"/>
              </a:rPr>
              <a:t>Turns the turtle 60 degrees counterclockwise</a:t>
            </a:r>
            <a:r>
              <a:rPr lang="en-US" altLang="en-US" sz="2100" b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300" b="0">
                <a:latin typeface="Gill Sans" charset="0"/>
              </a:rPr>
              <a:t>turtle.right(90)</a:t>
            </a:r>
            <a:r>
              <a:rPr lang="en-US" altLang="en-US" sz="2100" b="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200" b="0">
                <a:latin typeface="Arial" panose="020B0604020202020204" pitchFamily="34" charset="0"/>
              </a:rPr>
              <a:t>Turns the turtle 90 degrees clockwise</a:t>
            </a:r>
            <a:endParaRPr lang="en-US" altLang="en-US" sz="2100" b="0">
              <a:latin typeface="Arial" panose="020B0604020202020204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8788" y="5468938"/>
            <a:ext cx="821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b="0">
                <a:latin typeface="Arial" panose="020B0604020202020204" pitchFamily="34" charset="0"/>
              </a:rPr>
              <a:t>These map directly onto commands commonly used to control mobile robots. </a:t>
            </a:r>
          </a:p>
        </p:txBody>
      </p:sp>
    </p:spTree>
    <p:extLst>
      <p:ext uri="{BB962C8B-B14F-4D97-AF65-F5344CB8AC3E}">
        <p14:creationId xmlns:p14="http://schemas.microsoft.com/office/powerpoint/2010/main" val="1103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5A26F0-C530-46EA-B60B-04E88BDC0040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7763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9287FE4-BADC-4807-B5E0-901195D164A1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21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7764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096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Manual Turtle Control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Python is an interpretive language, so we can control the turtle manually in IDLE. First we import the </a:t>
            </a:r>
            <a:r>
              <a:rPr lang="en-US" altLang="en-US" b="0" i="1">
                <a:latin typeface="Arial" panose="020B0604020202020204" pitchFamily="34" charset="0"/>
              </a:rPr>
              <a:t>turtle</a:t>
            </a:r>
            <a:r>
              <a:rPr lang="en-US" altLang="en-US" b="0">
                <a:latin typeface="Arial" panose="020B0604020202020204" pitchFamily="34" charset="0"/>
              </a:rPr>
              <a:t> module, which opens a new display.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77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17770" name="Picture 10" descr="triang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203450"/>
            <a:ext cx="4570413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EA8B53-B2BE-4A35-8D10-17616EC51446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5715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70E041C-AA63-4693-873D-9FD6F17AD367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22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5716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Advancing the Turtle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Here we instruct the turtle to move forward 200 steps and the turtle moves accordingly.   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57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15722" name="Picture 10" descr="triang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155825"/>
            <a:ext cx="4570412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5FCF7C-A58A-4CAB-8BBD-DE97509CDBDB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3667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6B15571-F382-41C3-BC84-F6BA85EDFF22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23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3668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Turning the Turtle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Here we tell the turtle to turn left 90 degrees and the turtle alters its orientation.   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36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turtle.left(90)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</a:t>
            </a:r>
            <a:br>
              <a:rPr lang="en-US" altLang="en-US" sz="13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13674" name="Picture 10" descr="triang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157413"/>
            <a:ext cx="4570413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36D54C-F561-4D89-85B9-1B1DFB465789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1619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7960749-70B6-43EB-BC8A-D382EF85B6FD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24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11620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Advancing in a New Direction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Next, we tell the turtle to move forward 200 steps again, but this time it goes north due to its new orientation.   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116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turtle.left(90)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11627" name="Picture 11" descr="triang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155825"/>
            <a:ext cx="4564063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E4CF35-6885-4B9A-B23A-E186A9AE1963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9571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F3E100B-72DC-446B-9AE4-4C70C4BCF59F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9572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Turning the Turtle Again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Now we instruct the turtle to turn left 135 degrees, causing it to face its original position.   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95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turtle.left(90)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turtle.left(135)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09578" name="Picture 10" descr="tiangl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155825"/>
            <a:ext cx="4570412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C24ACE-6771-4264-BA8E-B94EAB26128D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2290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7FFECA7-A6B8-44BE-8978-42EC84C25143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26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2291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Closing the Triangle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latin typeface="Arial" panose="020B0604020202020204" pitchFamily="34" charset="0"/>
              </a:rPr>
              <a:t>Finally, we tell the turtle to move forward an amount based on Pythagoras’ theorem, producing a right triangle.   </a:t>
            </a:r>
            <a:r>
              <a:rPr lang="en-US" altLang="en-US" b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590800"/>
            <a:ext cx="653415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60388" y="3105150"/>
            <a:ext cx="6176962" cy="272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altLang="en-US" sz="1300">
                <a:latin typeface="Courier New" panose="02070309020205020404" pitchFamily="49" charset="0"/>
              </a:rPr>
              <a:t>&gt;&gt;&gt; import turtle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  <a:ea typeface="ヒラギノ角ゴ ProN W3" charset="-128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turtle.left(90)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turtle.forward(200)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turtle.left(135)</a:t>
            </a:r>
            <a:endParaRPr lang="en-US" altLang="en-US" sz="1300">
              <a:latin typeface="Courier New" panose="02070309020205020404" pitchFamily="49" charset="0"/>
              <a:ea typeface="ヒラギノ角ゴ ProN W3" charset="-128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300">
                <a:latin typeface="Courier New" panose="02070309020205020404" pitchFamily="49" charset="0"/>
              </a:rPr>
              <a:t>&gt;&gt;&gt; turtle.forward(((200**2)+(200**2))**0.5)</a:t>
            </a:r>
            <a:endParaRPr lang="en-US" altLang="en-US" sz="1400">
              <a:latin typeface="Courier New" panose="02070309020205020404" pitchFamily="49" charset="0"/>
            </a:endParaRP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&gt;&gt;&gt; </a:t>
            </a:r>
          </a:p>
          <a:p>
            <a:pPr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pic>
        <p:nvPicPr>
          <p:cNvPr id="12300" name="Picture 12" descr="triangl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4" y="2359087"/>
            <a:ext cx="4073486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72F5BF-529D-4146-81B3-A8CF6523D0C1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7523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A266D23-15AA-4872-B320-96780B9673DE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27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07524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096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>
                <a:latin typeface="Arial" panose="020B0604020202020204" pitchFamily="34" charset="0"/>
              </a:rPr>
              <a:t>Storing/Loading Turtle Programs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13435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b="0" dirty="0">
                <a:latin typeface="Arial" panose="020B0604020202020204" pitchFamily="34" charset="0"/>
              </a:rPr>
              <a:t>We can also store a turtle program in a file and load it as a Python script or module to produce similar results. </a:t>
            </a:r>
          </a:p>
          <a:p>
            <a:pPr>
              <a:spcBef>
                <a:spcPct val="40000"/>
              </a:spcBef>
            </a:pPr>
            <a:r>
              <a:rPr lang="en-US" altLang="en-US" b="0" dirty="0">
                <a:latin typeface="Arial" panose="020B0604020202020204" pitchFamily="34" charset="0"/>
              </a:rPr>
              <a:t>Here is a program that moves the turtle forward and turns it left four times to produce a square.  </a:t>
            </a:r>
            <a:r>
              <a:rPr lang="en-US" alt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7527" name="Text Box 4"/>
          <p:cNvSpPr txBox="1">
            <a:spLocks noChangeArrowheads="1"/>
          </p:cNvSpPr>
          <p:nvPr/>
        </p:nvSpPr>
        <p:spPr bwMode="auto">
          <a:xfrm>
            <a:off x="965200" y="3271838"/>
            <a:ext cx="3151188" cy="2655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import turtle</a:t>
            </a: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0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turtle.forward(200)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turtle.left(90)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turtle.forward(200)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turtle.left(90)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turtle.forward(200)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turtle.left(90)</a:t>
            </a:r>
            <a:endParaRPr lang="en-US" altLang="en-US" sz="180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turtle.forward(200)</a:t>
            </a:r>
            <a:endParaRPr lang="en-NZ" altLang="en-US" sz="2200" b="0">
              <a:solidFill>
                <a:srgbClr val="F8F8F8"/>
              </a:solidFill>
              <a:latin typeface="Courier" charset="0"/>
              <a:sym typeface="Courier" charset="0"/>
            </a:endParaRPr>
          </a:p>
        </p:txBody>
      </p:sp>
      <p:pic>
        <p:nvPicPr>
          <p:cNvPr id="107528" name="Picture 8" descr="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865438"/>
            <a:ext cx="3789362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E5E03A-54A6-40D2-814D-CB955FE0CF97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34147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B5BC40F-5C73-4FBB-9DD3-432E10889F01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28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34148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 dirty="0" smtClean="0">
                <a:latin typeface="Arial" panose="020B0604020202020204" pitchFamily="34" charset="0"/>
              </a:rPr>
              <a:t>Example: </a:t>
            </a:r>
            <a:r>
              <a:rPr lang="en-US" altLang="en-US" sz="3200" b="0" dirty="0">
                <a:latin typeface="Arial" panose="020B0604020202020204" pitchFamily="34" charset="0"/>
              </a:rPr>
              <a:t>Iterative Turtle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>
                <a:latin typeface="Arial" panose="020B0604020202020204" pitchFamily="34" charset="0"/>
              </a:rPr>
              <a:t>Write a Python program that draws a </a:t>
            </a:r>
            <a:r>
              <a:rPr lang="en-US" altLang="en-US" b="0" dirty="0" smtClean="0">
                <a:latin typeface="Arial" panose="020B0604020202020204" pitchFamily="34" charset="0"/>
              </a:rPr>
              <a:t>square with sides of length 200 units, </a:t>
            </a:r>
            <a:r>
              <a:rPr lang="en-US" altLang="en-US" b="0" dirty="0">
                <a:latin typeface="Arial" panose="020B0604020202020204" pitchFamily="34" charset="0"/>
              </a:rPr>
              <a:t>this time by embedding turtle commands in the </a:t>
            </a:r>
            <a:r>
              <a:rPr lang="en-US" altLang="en-US" b="0" i="1" dirty="0">
                <a:latin typeface="Arial" panose="020B0604020202020204" pitchFamily="34" charset="0"/>
              </a:rPr>
              <a:t>while</a:t>
            </a:r>
            <a:r>
              <a:rPr lang="en-US" altLang="en-US" b="0" dirty="0">
                <a:latin typeface="Arial" panose="020B0604020202020204" pitchFamily="34" charset="0"/>
              </a:rPr>
              <a:t> construct.  </a:t>
            </a:r>
            <a:r>
              <a:rPr lang="en-US" altLang="en-US" b="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4152" name="Text Box 4"/>
          <p:cNvSpPr txBox="1">
            <a:spLocks noChangeArrowheads="1"/>
          </p:cNvSpPr>
          <p:nvPr/>
        </p:nvSpPr>
        <p:spPr bwMode="auto">
          <a:xfrm>
            <a:off x="553162" y="2980940"/>
            <a:ext cx="4108450" cy="2403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import turtle</a:t>
            </a:r>
          </a:p>
          <a:p>
            <a:pPr eaLnBrk="1" hangingPunct="1">
              <a:spcBef>
                <a:spcPct val="10000"/>
              </a:spcBef>
              <a:buSzPct val="171000"/>
              <a:buFont typeface="Gill Sans" charset="0"/>
              <a:buNone/>
            </a:pPr>
            <a:endParaRPr lang="en-US" altLang="en-US" sz="1000" dirty="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count = 0</a:t>
            </a:r>
            <a:endParaRPr lang="en-US" altLang="en-US" sz="2000" dirty="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while count &lt; 4:</a:t>
            </a:r>
            <a:endParaRPr lang="en-US" altLang="en-US" sz="2000" dirty="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 </a:t>
            </a:r>
            <a:r>
              <a:rPr lang="en-US" altLang="en-US" sz="2000" dirty="0" err="1">
                <a:latin typeface="Courier New" panose="02070309020205020404" pitchFamily="49" charset="0"/>
              </a:rPr>
              <a:t>turtle.forward</a:t>
            </a:r>
            <a:r>
              <a:rPr lang="en-US" altLang="en-US" sz="2000" dirty="0">
                <a:latin typeface="Courier New" panose="02070309020205020404" pitchFamily="49" charset="0"/>
              </a:rPr>
              <a:t>(200)</a:t>
            </a:r>
            <a:endParaRPr lang="en-US" altLang="en-US" sz="2000" dirty="0">
              <a:latin typeface="Courier New" panose="02070309020205020404" pitchFamily="49" charset="0"/>
              <a:ea typeface="ヒラギノ角ゴ ProN W3" charset="-128"/>
            </a:endParaRPr>
          </a:p>
          <a:p>
            <a:pPr eaLnBrk="1" hangingPunct="1"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 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turtle.left</a:t>
            </a:r>
            <a:r>
              <a:rPr lang="en-US" altLang="en-US" sz="2000" dirty="0" smtClean="0">
                <a:latin typeface="Courier New" panose="02070309020205020404" pitchFamily="49" charset="0"/>
              </a:rPr>
              <a:t>(90)</a:t>
            </a:r>
          </a:p>
          <a:p>
            <a:pPr eaLnBrk="1" hangingPunct="1">
              <a:buSzPct val="171000"/>
              <a:buFont typeface="Gill Sans" charset="0"/>
              <a:buNone/>
            </a:pPr>
            <a:r>
              <a:rPr lang="en-US" altLang="en-US" sz="2000" dirty="0">
                <a:latin typeface="Courier New" panose="02070309020205020404" pitchFamily="49" charset="0"/>
              </a:rPr>
              <a:t> 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  count </a:t>
            </a:r>
            <a:r>
              <a:rPr lang="en-US" altLang="en-US" sz="2000" dirty="0">
                <a:latin typeface="Courier New" panose="02070309020205020404" pitchFamily="49" charset="0"/>
              </a:rPr>
              <a:t>= count + 1</a:t>
            </a:r>
            <a:endParaRPr lang="en-NZ" altLang="en-US" sz="2000" dirty="0">
              <a:solidFill>
                <a:srgbClr val="F8F8F8"/>
              </a:solidFill>
              <a:latin typeface="Courier" charset="0"/>
              <a:sym typeface="Courier" charset="0"/>
            </a:endParaRPr>
          </a:p>
          <a:p>
            <a:pPr eaLnBrk="1" hangingPunct="1">
              <a:buSzPct val="171000"/>
              <a:buFont typeface="Gill Sans" charset="0"/>
              <a:buNone/>
            </a:pPr>
            <a:endParaRPr lang="en-NZ" altLang="en-US" dirty="0">
              <a:solidFill>
                <a:srgbClr val="F8F8F8"/>
              </a:solidFill>
              <a:latin typeface="Courier" charset="0"/>
              <a:sym typeface="Courier" charset="0"/>
            </a:endParaRPr>
          </a:p>
        </p:txBody>
      </p:sp>
      <p:pic>
        <p:nvPicPr>
          <p:cNvPr id="134153" name="Picture 9" descr="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443268"/>
            <a:ext cx="3789362" cy="36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E5E03A-54A6-40D2-814D-CB955FE0CF97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34147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B5BC40F-5C73-4FBB-9DD3-432E10889F01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29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134148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04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85800" y="33338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0" dirty="0" smtClean="0">
                <a:latin typeface="Arial" panose="020B0604020202020204" pitchFamily="34" charset="0"/>
              </a:rPr>
              <a:t>Exercise: Polygon</a:t>
            </a:r>
            <a:endParaRPr lang="en-US" altLang="en-US" sz="3200" b="0" dirty="0">
              <a:latin typeface="Arial" panose="020B0604020202020204" pitchFamily="34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4025" y="1165225"/>
            <a:ext cx="8224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Arial" panose="020B0604020202020204" pitchFamily="34" charset="0"/>
              </a:rPr>
              <a:t>Write a Python program that draws a </a:t>
            </a:r>
            <a:r>
              <a:rPr lang="en-US" altLang="en-US" b="0" dirty="0" smtClean="0">
                <a:latin typeface="Arial" panose="020B0604020202020204" pitchFamily="34" charset="0"/>
              </a:rPr>
              <a:t>polygon. The program should prompt the user to enter the number of sides they want the polygon to have. Each side of the polygon should have a length of 100 units.</a:t>
            </a:r>
            <a:endParaRPr lang="en-US" altLang="en-US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26" y="2946948"/>
            <a:ext cx="2799618" cy="3528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44" y="2953905"/>
            <a:ext cx="2895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192" y="4325120"/>
            <a:ext cx="2952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Exercise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Write a program that asks the user to enter a number of feet and a number of inches.  The program should convert this to a length in meters (with decimal points)</a:t>
            </a:r>
          </a:p>
          <a:p>
            <a:pPr eaLnBrk="1" hangingPunct="1">
              <a:buFontTx/>
              <a:buNone/>
            </a:pPr>
            <a:endParaRPr lang="en-NZ" sz="1800" dirty="0" smtClean="0"/>
          </a:p>
          <a:p>
            <a:r>
              <a:rPr lang="en-NZ" dirty="0" smtClean="0"/>
              <a:t>Note:  </a:t>
            </a:r>
            <a:r>
              <a:rPr lang="en-GB" dirty="0" smtClean="0"/>
              <a:t>1 inch = 2.54 centimetres</a:t>
            </a:r>
          </a:p>
          <a:p>
            <a:pPr eaLnBrk="1" hangingPunct="1">
              <a:buFontTx/>
              <a:buNone/>
            </a:pPr>
            <a:r>
              <a:rPr lang="en-GB" dirty="0" smtClean="0"/>
              <a:t>		</a:t>
            </a:r>
            <a:r>
              <a:rPr lang="en-GB" dirty="0"/>
              <a:t> </a:t>
            </a:r>
            <a:r>
              <a:rPr lang="en-GB" dirty="0" smtClean="0"/>
              <a:t>   1 foot = 12 inches</a:t>
            </a:r>
          </a:p>
          <a:p>
            <a:pPr eaLnBrk="1" hangingPunct="1">
              <a:buFontTx/>
              <a:buNone/>
            </a:pPr>
            <a:endParaRPr lang="en-GB" sz="1800" dirty="0" smtClean="0"/>
          </a:p>
          <a:p>
            <a:r>
              <a:rPr lang="en-GB" dirty="0" smtClean="0"/>
              <a:t>Sample Output:</a:t>
            </a:r>
          </a:p>
          <a:p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/>
              <a:t> </a:t>
            </a:r>
            <a:endParaRPr lang="en-NZ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9848" y="4683568"/>
            <a:ext cx="8423528" cy="14773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Please enter the number of feet: 6</a:t>
            </a:r>
          </a:p>
          <a:p>
            <a:r>
              <a:rPr lang="en-US" dirty="0">
                <a:latin typeface="Courier New" pitchFamily="49" charset="0"/>
              </a:rPr>
              <a:t>Please enter the number of </a:t>
            </a:r>
            <a:r>
              <a:rPr lang="en-US" dirty="0" smtClean="0">
                <a:latin typeface="Courier New" pitchFamily="49" charset="0"/>
              </a:rPr>
              <a:t>inches: 0</a:t>
            </a:r>
            <a:endParaRPr lang="en-US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</a:rPr>
              <a:t>6 feet </a:t>
            </a:r>
            <a:r>
              <a:rPr lang="en-US" dirty="0">
                <a:latin typeface="Courier New" pitchFamily="49" charset="0"/>
              </a:rPr>
              <a:t>and 0 inches</a:t>
            </a:r>
          </a:p>
          <a:p>
            <a:r>
              <a:rPr lang="en-US" dirty="0">
                <a:latin typeface="Courier New" pitchFamily="49" charset="0"/>
              </a:rPr>
              <a:t>is equivalent to 1.8288 meters</a:t>
            </a:r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ctrTitle" idx="4294967295"/>
          </p:nvPr>
        </p:nvSpPr>
        <p:spPr>
          <a:xfrm>
            <a:off x="609600" y="109538"/>
            <a:ext cx="7772400" cy="681037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Arial" panose="020B0604020202020204" pitchFamily="34" charset="0"/>
              </a:rPr>
              <a:t>Conditionals in Stored Programs</a:t>
            </a:r>
            <a:endParaRPr lang="en-US" altLang="en-US" sz="2400" smtClean="0">
              <a:latin typeface="Arial" panose="020B0604020202020204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4025" y="1241425"/>
            <a:ext cx="8269288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Many of our everyday routine activities involve conditional behavior of this sort. </a:t>
            </a:r>
            <a:endParaRPr lang="en-US" sz="2000" b="0" dirty="0" smtClean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We can produce conditional activity in stored programs by stating that some steps should happen only </a:t>
            </a:r>
            <a:r>
              <a:rPr lang="en-US" sz="2000" i="1" dirty="0">
                <a:latin typeface="Arial" charset="0"/>
                <a:ea typeface="ＭＳ Ｐゴシック" charset="0"/>
              </a:rPr>
              <a:t>if</a:t>
            </a:r>
            <a:r>
              <a:rPr lang="en-US" sz="2000" b="0" dirty="0">
                <a:latin typeface="Arial" charset="0"/>
                <a:ea typeface="ＭＳ Ｐゴシック" charset="0"/>
              </a:rPr>
              <a:t> a </a:t>
            </a:r>
            <a:r>
              <a:rPr lang="en-US" sz="2000" i="1" dirty="0">
                <a:latin typeface="Arial" charset="0"/>
                <a:ea typeface="ＭＳ Ｐゴシック" charset="0"/>
              </a:rPr>
              <a:t>test</a:t>
            </a:r>
            <a:r>
              <a:rPr lang="en-US" sz="2000" b="0" dirty="0">
                <a:latin typeface="Arial" charset="0"/>
                <a:ea typeface="ＭＳ Ｐゴシック" charset="0"/>
              </a:rPr>
              <a:t> is met. </a:t>
            </a:r>
            <a:endParaRPr lang="en-US" sz="2000" b="0" dirty="0" smtClean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Such constructs ease construction of computer programs because it makes them more flexible and adaptive.  </a:t>
            </a:r>
            <a:endParaRPr lang="en-US" sz="2000" b="0" dirty="0" smtClean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  <a:p>
            <a:pPr marL="285750" indent="-285750" eaLnBrk="0" hangingPunct="0">
              <a:spcBef>
                <a:spcPct val="4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Nearly all nontrivial stored programs include some form of conditional behavior.  </a:t>
            </a:r>
          </a:p>
        </p:txBody>
      </p:sp>
      <p:sp>
        <p:nvSpPr>
          <p:cNvPr id="20486" name="Date Placeholder 3"/>
          <p:cNvSpPr txBox="1">
            <a:spLocks noGrp="1"/>
          </p:cNvSpPr>
          <p:nvPr/>
        </p:nvSpPr>
        <p:spPr bwMode="auto">
          <a:xfrm>
            <a:off x="180975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03201D-FE31-4240-970A-C9A7E6F27FD4}" type="datetime1">
              <a:rPr lang="en-NZ" altLang="en-US" sz="1200" b="0">
                <a:solidFill>
                  <a:srgbClr val="898989"/>
                </a:solidFill>
              </a:rPr>
              <a:pPr eaLnBrk="1" hangingPunct="1"/>
              <a:t>2/10/2015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20487" name="Slide Number Placeholder 4"/>
          <p:cNvSpPr txBox="1">
            <a:spLocks noGrp="1"/>
          </p:cNvSpPr>
          <p:nvPr/>
        </p:nvSpPr>
        <p:spPr bwMode="auto">
          <a:xfrm>
            <a:off x="6553200" y="65659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3F55C7F-FACA-4AC0-A593-6F3E192C8A3D}" type="slidenum">
              <a:rPr lang="en-NZ" altLang="en-US" sz="1200" b="0">
                <a:solidFill>
                  <a:srgbClr val="898989"/>
                </a:solidFill>
              </a:rPr>
              <a:pPr algn="r" eaLnBrk="1" hangingPunct="1"/>
              <a:t>4</a:t>
            </a:fld>
            <a:endParaRPr lang="en-NZ" altLang="en-US" sz="1200" b="0">
              <a:solidFill>
                <a:srgbClr val="898989"/>
              </a:solidFill>
            </a:endParaRPr>
          </a:p>
        </p:txBody>
      </p:sp>
      <p:sp>
        <p:nvSpPr>
          <p:cNvPr id="20488" name="Footer Placeholder 5"/>
          <p:cNvSpPr txBox="1">
            <a:spLocks noGrp="1"/>
          </p:cNvSpPr>
          <p:nvPr/>
        </p:nvSpPr>
        <p:spPr bwMode="auto">
          <a:xfrm>
            <a:off x="3124200" y="6565900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NZ" altLang="en-US" sz="1200" b="0">
                <a:solidFill>
                  <a:srgbClr val="898989"/>
                </a:solidFill>
              </a:rPr>
              <a:t>COMPSCI 111/111G - Python 02</a:t>
            </a:r>
          </a:p>
        </p:txBody>
      </p:sp>
    </p:spTree>
    <p:extLst>
      <p:ext uri="{BB962C8B-B14F-4D97-AF65-F5344CB8AC3E}">
        <p14:creationId xmlns:p14="http://schemas.microsoft.com/office/powerpoint/2010/main" val="69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>
                <a:latin typeface="Courier New" pitchFamily="49" charset="0"/>
              </a:rPr>
              <a:t>if</a:t>
            </a:r>
            <a:r>
              <a:rPr lang="en-NZ" smtClean="0"/>
              <a:t> statements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z="1800" smtClean="0">
                <a:latin typeface="Courier New" pitchFamily="49" charset="0"/>
              </a:rPr>
              <a:t>if &lt;condition&gt;:</a:t>
            </a:r>
          </a:p>
          <a:p>
            <a:pPr eaLnBrk="1" hangingPunct="1">
              <a:buFontTx/>
              <a:buNone/>
            </a:pPr>
            <a:r>
              <a:rPr lang="en-NZ" sz="1800" smtClean="0">
                <a:latin typeface="Courier New" pitchFamily="49" charset="0"/>
              </a:rPr>
              <a:t>    statements to execute if condition is true</a:t>
            </a:r>
          </a:p>
          <a:p>
            <a:pPr eaLnBrk="1" hangingPunct="1">
              <a:buFontTx/>
              <a:buNone/>
            </a:pPr>
            <a:r>
              <a:rPr lang="en-NZ" sz="1800" smtClean="0">
                <a:latin typeface="Courier New" pitchFamily="49" charset="0"/>
              </a:rPr>
              <a:t>else:</a:t>
            </a:r>
          </a:p>
          <a:p>
            <a:pPr eaLnBrk="1" hangingPunct="1">
              <a:buFontTx/>
              <a:buNone/>
            </a:pPr>
            <a:r>
              <a:rPr lang="en-NZ" sz="1800" smtClean="0">
                <a:latin typeface="Courier New" pitchFamily="49" charset="0"/>
              </a:rPr>
              <a:t>    statements to execute if condition is false</a:t>
            </a:r>
          </a:p>
          <a:p>
            <a:pPr eaLnBrk="1" hangingPunct="1">
              <a:buFontTx/>
              <a:buNone/>
            </a:pPr>
            <a:endParaRPr lang="en-NZ" sz="18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NZ" smtClean="0"/>
              <a:t>A colon appears in two places</a:t>
            </a:r>
          </a:p>
          <a:p>
            <a:pPr lvl="1" eaLnBrk="1" hangingPunct="1"/>
            <a:r>
              <a:rPr lang="en-NZ" sz="1800" smtClean="0"/>
              <a:t>after the &lt;condition&gt; </a:t>
            </a:r>
          </a:p>
          <a:p>
            <a:pPr lvl="1" eaLnBrk="1" hangingPunct="1"/>
            <a:r>
              <a:rPr lang="en-NZ" sz="1800" smtClean="0"/>
              <a:t>after the keyword </a:t>
            </a:r>
            <a:r>
              <a:rPr lang="en-NZ" sz="1800" smtClean="0">
                <a:latin typeface="Courier New" pitchFamily="49" charset="0"/>
              </a:rPr>
              <a:t>else</a:t>
            </a:r>
          </a:p>
          <a:p>
            <a:pPr eaLnBrk="1" hangingPunct="1">
              <a:buFontTx/>
              <a:buNone/>
            </a:pPr>
            <a:endParaRPr lang="en-NZ" smtClean="0"/>
          </a:p>
          <a:p>
            <a:pPr eaLnBrk="1" hangingPunct="1">
              <a:buFontTx/>
              <a:buNone/>
            </a:pPr>
            <a:r>
              <a:rPr lang="en-NZ" smtClean="0"/>
              <a:t>The &lt;condition&gt; should be a boolean expression</a:t>
            </a:r>
          </a:p>
          <a:p>
            <a:pPr lvl="1" eaLnBrk="1" hangingPunct="1"/>
            <a:r>
              <a:rPr lang="en-NZ" sz="1800" smtClean="0"/>
              <a:t>Evaluates to either true or false</a:t>
            </a:r>
          </a:p>
          <a:p>
            <a:pPr lvl="1" eaLnBrk="1" hangingPunct="1"/>
            <a:endParaRPr lang="en-NZ" sz="1800" smtClean="0"/>
          </a:p>
          <a:p>
            <a:pPr eaLnBrk="1" hangingPunct="1">
              <a:buFontTx/>
              <a:buNone/>
            </a:pPr>
            <a:r>
              <a:rPr lang="en-NZ" smtClean="0"/>
              <a:t>Statements to be executed are organised as blocks</a:t>
            </a:r>
          </a:p>
          <a:p>
            <a:pPr lvl="1" eaLnBrk="1" hangingPunct="1"/>
            <a:r>
              <a:rPr lang="en-NZ" sz="1800" smtClean="0"/>
              <a:t>Statements should be indented to the same amount</a:t>
            </a:r>
          </a:p>
          <a:p>
            <a:pPr lvl="1" eaLnBrk="1" hangingPunct="1"/>
            <a:r>
              <a:rPr lang="en-NZ" sz="1800" smtClean="0"/>
              <a:t>Any number of statements can be executed in a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Comparison operators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Used to compare two things</a:t>
            </a:r>
          </a:p>
          <a:p>
            <a:pPr lvl="1" eaLnBrk="1" hangingPunct="1"/>
            <a:r>
              <a:rPr lang="en-NZ" sz="1800" smtClean="0"/>
              <a:t>Evaluates to a boolean value</a:t>
            </a:r>
          </a:p>
          <a:p>
            <a:pPr lvl="1" eaLnBrk="1" hangingPunct="1"/>
            <a:r>
              <a:rPr lang="en-NZ" sz="1800" smtClean="0"/>
              <a:t>Commonly used in a condition</a:t>
            </a:r>
            <a:endParaRPr lang="en-US" sz="1800" smtClean="0"/>
          </a:p>
        </p:txBody>
      </p:sp>
      <p:graphicFrame>
        <p:nvGraphicFramePr>
          <p:cNvPr id="569412" name="Group 68"/>
          <p:cNvGraphicFramePr>
            <a:graphicFrameLocks noGrp="1"/>
          </p:cNvGraphicFramePr>
          <p:nvPr/>
        </p:nvGraphicFramePr>
        <p:xfrm>
          <a:off x="1346200" y="2654300"/>
          <a:ext cx="6454775" cy="2840038"/>
        </p:xfrm>
        <a:graphic>
          <a:graphicData uri="http://schemas.openxmlformats.org/drawingml/2006/table">
            <a:tbl>
              <a:tblPr/>
              <a:tblGrid>
                <a:gridCol w="3316288"/>
                <a:gridCol w="1433512"/>
                <a:gridCol w="17049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Meaning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Operator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Example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Less than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&lt;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Less than or equal 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&lt;=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Greater than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&gt;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Greater than or equal 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&gt;=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&gt;=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Equal 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==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==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Not equal 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!=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 != 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Example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Write a program that asks the user to enter a number.  The program should determine if the number is odd or even, and print out an appropriate message.</a:t>
            </a:r>
            <a:endParaRPr lang="en-US" dirty="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9138" y="2354263"/>
            <a:ext cx="7796212" cy="3671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dirty="0">
                <a:latin typeface="Courier New" pitchFamily="49" charset="0"/>
              </a:rPr>
              <a:t>#Author: Andrew </a:t>
            </a:r>
            <a:r>
              <a:rPr lang="en-NZ" dirty="0" err="1">
                <a:latin typeface="Courier New" pitchFamily="49" charset="0"/>
              </a:rPr>
              <a:t>Luxton</a:t>
            </a:r>
            <a:r>
              <a:rPr lang="en-NZ" dirty="0">
                <a:latin typeface="Courier New" pitchFamily="49" charset="0"/>
              </a:rPr>
              <a:t>-Reilly</a:t>
            </a:r>
          </a:p>
          <a:p>
            <a:r>
              <a:rPr lang="en-NZ" dirty="0">
                <a:latin typeface="Courier New" pitchFamily="49" charset="0"/>
              </a:rPr>
              <a:t>#Date: </a:t>
            </a:r>
            <a:r>
              <a:rPr lang="en-NZ" dirty="0" smtClean="0">
                <a:latin typeface="Courier New" pitchFamily="49" charset="0"/>
              </a:rPr>
              <a:t>7/05/15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#Ask the user to enter a number</a:t>
            </a:r>
          </a:p>
          <a:p>
            <a:r>
              <a:rPr lang="en-NZ" dirty="0">
                <a:latin typeface="Courier New" pitchFamily="49" charset="0"/>
              </a:rPr>
              <a:t>number = </a:t>
            </a:r>
            <a:r>
              <a:rPr lang="en-NZ" dirty="0" err="1" smtClean="0">
                <a:latin typeface="Courier New" pitchFamily="49" charset="0"/>
              </a:rPr>
              <a:t>int</a:t>
            </a:r>
            <a:r>
              <a:rPr lang="en-NZ" dirty="0" smtClean="0">
                <a:latin typeface="Courier New" pitchFamily="49" charset="0"/>
              </a:rPr>
              <a:t>(input</a:t>
            </a:r>
            <a:r>
              <a:rPr lang="en-NZ" dirty="0">
                <a:latin typeface="Courier New" pitchFamily="49" charset="0"/>
              </a:rPr>
              <a:t>("Please enter a number: </a:t>
            </a:r>
            <a:r>
              <a:rPr lang="en-NZ" dirty="0" smtClean="0">
                <a:latin typeface="Courier New" pitchFamily="49" charset="0"/>
              </a:rPr>
              <a:t>"))</a:t>
            </a:r>
            <a:endParaRPr lang="en-NZ" dirty="0">
              <a:latin typeface="Courier New" pitchFamily="49" charset="0"/>
            </a:endParaRPr>
          </a:p>
          <a:p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#Determine if the number is odd or even</a:t>
            </a:r>
          </a:p>
          <a:p>
            <a:r>
              <a:rPr lang="en-NZ" dirty="0">
                <a:latin typeface="Courier New" pitchFamily="49" charset="0"/>
              </a:rPr>
              <a:t>if (number % 2 == 0): 	</a:t>
            </a: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print("You </a:t>
            </a:r>
            <a:r>
              <a:rPr lang="en-NZ" dirty="0">
                <a:latin typeface="Courier New" pitchFamily="49" charset="0"/>
              </a:rPr>
              <a:t>entered the number", </a:t>
            </a:r>
            <a:r>
              <a:rPr lang="en-NZ" dirty="0" smtClean="0">
                <a:latin typeface="Courier New" pitchFamily="49" charset="0"/>
              </a:rPr>
              <a:t>number)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print("That </a:t>
            </a:r>
            <a:r>
              <a:rPr lang="en-NZ" dirty="0">
                <a:latin typeface="Courier New" pitchFamily="49" charset="0"/>
              </a:rPr>
              <a:t>number is </a:t>
            </a:r>
            <a:r>
              <a:rPr lang="en-NZ" dirty="0" smtClean="0">
                <a:latin typeface="Courier New" pitchFamily="49" charset="0"/>
              </a:rPr>
              <a:t>even")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else:</a:t>
            </a: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print("You </a:t>
            </a:r>
            <a:r>
              <a:rPr lang="en-NZ" dirty="0">
                <a:latin typeface="Courier New" pitchFamily="49" charset="0"/>
              </a:rPr>
              <a:t>entered the number", </a:t>
            </a:r>
            <a:r>
              <a:rPr lang="en-NZ" dirty="0" smtClean="0">
                <a:latin typeface="Courier New" pitchFamily="49" charset="0"/>
              </a:rPr>
              <a:t>number)</a:t>
            </a:r>
            <a:endParaRPr lang="en-NZ" dirty="0">
              <a:latin typeface="Courier New" pitchFamily="49" charset="0"/>
            </a:endParaRPr>
          </a:p>
          <a:p>
            <a:r>
              <a:rPr lang="en-NZ" dirty="0">
                <a:latin typeface="Courier New" pitchFamily="49" charset="0"/>
              </a:rPr>
              <a:t>    </a:t>
            </a:r>
            <a:r>
              <a:rPr lang="en-NZ" dirty="0" smtClean="0">
                <a:latin typeface="Courier New" pitchFamily="49" charset="0"/>
              </a:rPr>
              <a:t>print("That </a:t>
            </a:r>
            <a:r>
              <a:rPr lang="en-NZ" dirty="0">
                <a:latin typeface="Courier New" pitchFamily="49" charset="0"/>
              </a:rPr>
              <a:t>number is </a:t>
            </a:r>
            <a:r>
              <a:rPr lang="en-NZ" dirty="0" smtClean="0">
                <a:latin typeface="Courier New" pitchFamily="49" charset="0"/>
              </a:rPr>
              <a:t>odd")</a:t>
            </a:r>
            <a:endParaRPr lang="en-NZ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Exercise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Write a program that asks the user to enter their age, and then prints out a ticket based on their age:</a:t>
            </a:r>
          </a:p>
          <a:p>
            <a:pPr lvl="1" eaLnBrk="1" hangingPunct="1"/>
            <a:r>
              <a:rPr lang="en-NZ" sz="1800" dirty="0" smtClean="0"/>
              <a:t>Child tickets (below the age of 12) cost $5.00</a:t>
            </a:r>
          </a:p>
          <a:p>
            <a:pPr lvl="1" eaLnBrk="1" hangingPunct="1"/>
            <a:r>
              <a:rPr lang="en-NZ" sz="1800" dirty="0" smtClean="0"/>
              <a:t>Adult tickets (age 12 or above) cost $</a:t>
            </a:r>
            <a:r>
              <a:rPr lang="en-NZ" dirty="0" smtClean="0"/>
              <a:t>9.99</a:t>
            </a:r>
            <a:endParaRPr lang="en-NZ" sz="1800" dirty="0" smtClean="0"/>
          </a:p>
          <a:p>
            <a:pPr eaLnBrk="1" hangingPunct="1">
              <a:buFontTx/>
              <a:buNone/>
            </a:pPr>
            <a:endParaRPr lang="en-NZ" dirty="0" smtClean="0"/>
          </a:p>
          <a:p>
            <a:pPr eaLnBrk="1" hangingPunct="1">
              <a:buFontTx/>
              <a:buNone/>
            </a:pPr>
            <a:r>
              <a:rPr lang="en-NZ" dirty="0" smtClean="0"/>
              <a:t>The tickets should look like: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30775" y="3608388"/>
            <a:ext cx="2867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 dirty="0" smtClean="0">
                <a:latin typeface="Courier New" pitchFamily="49" charset="0"/>
              </a:rPr>
              <a:t>************</a:t>
            </a:r>
            <a:endParaRPr lang="en-NZ" sz="2400" dirty="0">
              <a:latin typeface="Courier New" pitchFamily="49" charset="0"/>
            </a:endParaRPr>
          </a:p>
          <a:p>
            <a:r>
              <a:rPr lang="en-NZ" sz="2400" dirty="0">
                <a:latin typeface="Courier New" pitchFamily="49" charset="0"/>
              </a:rPr>
              <a:t>Adult Ticket</a:t>
            </a:r>
          </a:p>
          <a:p>
            <a:r>
              <a:rPr lang="en-NZ" sz="2400" dirty="0">
                <a:latin typeface="Courier New" pitchFamily="49" charset="0"/>
              </a:rPr>
              <a:t>Price: </a:t>
            </a:r>
            <a:r>
              <a:rPr lang="en-NZ" sz="2400" dirty="0" smtClean="0">
                <a:latin typeface="Courier New" pitchFamily="49" charset="0"/>
              </a:rPr>
              <a:t>$9.99</a:t>
            </a:r>
            <a:endParaRPr lang="en-NZ" sz="2400" dirty="0">
              <a:latin typeface="Courier New" pitchFamily="49" charset="0"/>
            </a:endParaRPr>
          </a:p>
          <a:p>
            <a:r>
              <a:rPr lang="en-NZ" sz="2400" dirty="0" smtClean="0">
                <a:latin typeface="Courier New" pitchFamily="49" charset="0"/>
              </a:rPr>
              <a:t>************</a:t>
            </a:r>
            <a:endParaRPr lang="en-NZ" sz="2400" dirty="0">
              <a:latin typeface="Courier New" pitchFamily="49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435100" y="3608388"/>
            <a:ext cx="2867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 dirty="0" smtClean="0">
                <a:latin typeface="Courier New" pitchFamily="49" charset="0"/>
              </a:rPr>
              <a:t>************</a:t>
            </a:r>
            <a:endParaRPr lang="en-NZ" sz="2400" dirty="0">
              <a:latin typeface="Courier New" pitchFamily="49" charset="0"/>
            </a:endParaRPr>
          </a:p>
          <a:p>
            <a:r>
              <a:rPr lang="en-NZ" sz="2400" dirty="0">
                <a:latin typeface="Courier New" pitchFamily="49" charset="0"/>
              </a:rPr>
              <a:t>Child Ticket</a:t>
            </a:r>
          </a:p>
          <a:p>
            <a:r>
              <a:rPr lang="en-NZ" sz="2400" dirty="0">
                <a:latin typeface="Courier New" pitchFamily="49" charset="0"/>
              </a:rPr>
              <a:t>Price: $5.00</a:t>
            </a:r>
          </a:p>
          <a:p>
            <a:r>
              <a:rPr lang="en-NZ" sz="2400" dirty="0" smtClean="0">
                <a:latin typeface="Courier New" pitchFamily="49" charset="0"/>
              </a:rPr>
              <a:t>************</a:t>
            </a:r>
            <a:endParaRPr lang="en-NZ" sz="24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Logical operators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dirty="0" smtClean="0"/>
              <a:t>Used to combine </a:t>
            </a:r>
            <a:r>
              <a:rPr lang="en-NZ" dirty="0" err="1" smtClean="0"/>
              <a:t>boolean</a:t>
            </a:r>
            <a:r>
              <a:rPr lang="en-NZ" dirty="0" smtClean="0"/>
              <a:t> expressions into more complex constructions</a:t>
            </a:r>
          </a:p>
          <a:p>
            <a:pPr lvl="1" eaLnBrk="1" hangingPunct="1"/>
            <a:r>
              <a:rPr lang="en-NZ" dirty="0"/>
              <a:t>a</a:t>
            </a:r>
            <a:r>
              <a:rPr lang="en-NZ" sz="1800" dirty="0" smtClean="0"/>
              <a:t>nd</a:t>
            </a:r>
          </a:p>
          <a:p>
            <a:pPr lvl="1" eaLnBrk="1" hangingPunct="1"/>
            <a:r>
              <a:rPr lang="en-NZ" dirty="0"/>
              <a:t>o</a:t>
            </a:r>
            <a:r>
              <a:rPr lang="en-NZ" sz="1800" dirty="0" smtClean="0"/>
              <a:t>r</a:t>
            </a:r>
          </a:p>
          <a:p>
            <a:pPr lvl="1" eaLnBrk="1" hangingPunct="1"/>
            <a:r>
              <a:rPr lang="en-NZ" dirty="0"/>
              <a:t>n</a:t>
            </a:r>
            <a:r>
              <a:rPr lang="en-NZ" sz="1800" dirty="0" smtClean="0"/>
              <a:t>ot</a:t>
            </a:r>
          </a:p>
        </p:txBody>
      </p:sp>
      <p:graphicFrame>
        <p:nvGraphicFramePr>
          <p:cNvPr id="576572" name="Group 60"/>
          <p:cNvGraphicFramePr>
            <a:graphicFrameLocks noGrp="1"/>
          </p:cNvGraphicFramePr>
          <p:nvPr/>
        </p:nvGraphicFramePr>
        <p:xfrm>
          <a:off x="987425" y="3070225"/>
          <a:ext cx="7437438" cy="1651318"/>
        </p:xfrm>
        <a:graphic>
          <a:graphicData uri="http://schemas.openxmlformats.org/drawingml/2006/table">
            <a:tbl>
              <a:tblPr/>
              <a:tblGrid>
                <a:gridCol w="1701800"/>
                <a:gridCol w="1255713"/>
                <a:gridCol w="447992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Meaning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Operator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Example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Logical AND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number &gt;= 1 and number &lt;= 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Logical 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number == 1 or number == 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Logical NOT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not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N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not( number &lt; 1 or number &gt;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sci-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51000">
              <a:schemeClr val="bg1"/>
            </a:gs>
            <a:gs pos="80000">
              <a:schemeClr val="bg1">
                <a:alpha val="0"/>
              </a:schemeClr>
            </a:gs>
            <a:gs pos="100000">
              <a:schemeClr val="accent1">
                <a:tint val="445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>
          <a:softEdge rad="635000"/>
        </a:effectLst>
      </a:spPr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compsci-theme</Template>
  <TotalTime>13193</TotalTime>
  <Words>1905</Words>
  <Application>Microsoft Office PowerPoint</Application>
  <PresentationFormat>On-screen Show (4:3)</PresentationFormat>
  <Paragraphs>379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Calibri</vt:lpstr>
      <vt:lpstr>Courier</vt:lpstr>
      <vt:lpstr>Courier New</vt:lpstr>
      <vt:lpstr>Gill Sans</vt:lpstr>
      <vt:lpstr>Helvetica</vt:lpstr>
      <vt:lpstr>Times New Roman</vt:lpstr>
      <vt:lpstr>ヒラギノ角ゴ ProN W3</vt:lpstr>
      <vt:lpstr>compsci-theme</vt:lpstr>
      <vt:lpstr>COMPSCI 111 / 111G Mastering Cyberspace:   An introduction to practical computing</vt:lpstr>
      <vt:lpstr>Revision</vt:lpstr>
      <vt:lpstr>Exercise</vt:lpstr>
      <vt:lpstr>Conditionals in Stored Programs</vt:lpstr>
      <vt:lpstr>if statements</vt:lpstr>
      <vt:lpstr>Comparison operators</vt:lpstr>
      <vt:lpstr>Example</vt:lpstr>
      <vt:lpstr>Exercise</vt:lpstr>
      <vt:lpstr>Logical operators</vt:lpstr>
      <vt:lpstr>Example</vt:lpstr>
      <vt:lpstr>Iteration in Programs</vt:lpstr>
      <vt:lpstr>Iteration in Python</vt:lpstr>
      <vt:lpstr>Flow Diagram</vt:lpstr>
      <vt:lpstr>Example</vt:lpstr>
      <vt:lpstr>Exercise</vt:lpstr>
      <vt:lpstr>Using a loop to count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111</dc:title>
  <dc:creator>Andrew</dc:creator>
  <cp:lastModifiedBy>Damir Azhar</cp:lastModifiedBy>
  <cp:revision>158</cp:revision>
  <cp:lastPrinted>2006-02-25T01:55:21Z</cp:lastPrinted>
  <dcterms:created xsi:type="dcterms:W3CDTF">2004-03-22T04:42:11Z</dcterms:created>
  <dcterms:modified xsi:type="dcterms:W3CDTF">2015-10-02T07:50:24Z</dcterms:modified>
</cp:coreProperties>
</file>