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73" r:id="rId9"/>
    <p:sldId id="264" r:id="rId10"/>
    <p:sldId id="265" r:id="rId11"/>
    <p:sldId id="274" r:id="rId12"/>
    <p:sldId id="263" r:id="rId13"/>
    <p:sldId id="270" r:id="rId14"/>
    <p:sldId id="269" r:id="rId15"/>
    <p:sldId id="275" r:id="rId16"/>
    <p:sldId id="278" r:id="rId17"/>
    <p:sldId id="267" r:id="rId18"/>
    <p:sldId id="268" r:id="rId19"/>
    <p:sldId id="276" r:id="rId20"/>
    <p:sldId id="279" r:id="rId21"/>
    <p:sldId id="280" r:id="rId22"/>
    <p:sldId id="272" r:id="rId23"/>
    <p:sldId id="277" r:id="rId24"/>
  </p:sldIdLst>
  <p:sldSz cx="9144000" cy="6858000" type="screen4x3"/>
  <p:notesSz cx="7315200" cy="96012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AFAFF"/>
    <a:srgbClr val="F3FAFF"/>
    <a:srgbClr val="E5F5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8" autoAdjust="0"/>
    <p:restoredTop sz="83137" autoAdjust="0"/>
  </p:normalViewPr>
  <p:slideViewPr>
    <p:cSldViewPr>
      <p:cViewPr varScale="1">
        <p:scale>
          <a:sx n="106" d="100"/>
          <a:sy n="106" d="100"/>
        </p:scale>
        <p:origin x="19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56" tIns="48929" rIns="97856" bIns="48929" numCol="1" anchor="t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56" tIns="48929" rIns="97856" bIns="48929" numCol="1" anchor="t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56" tIns="48929" rIns="97856" bIns="48929" numCol="1" anchor="b" anchorCtr="0" compatLnSpc="1">
            <a:prstTxWarp prst="textNoShape">
              <a:avLst/>
            </a:prstTxWarp>
          </a:bodyPr>
          <a:lstStyle>
            <a:lvl1pPr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856" tIns="48929" rIns="97856" bIns="48929" numCol="1" anchor="b" anchorCtr="0" compatLnSpc="1">
            <a:prstTxWarp prst="textNoShape">
              <a:avLst/>
            </a:prstTxWarp>
          </a:bodyPr>
          <a:lstStyle>
            <a:lvl1pPr algn="r" defTabSz="97948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A569CB69-3102-4E27-8232-A1C7E02C69A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096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2" tIns="49486" rIns="98972" bIns="49486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2" tIns="49486" rIns="98972" bIns="49486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2" tIns="49486" rIns="98972" bIns="494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2" tIns="49486" rIns="98972" bIns="49486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72" tIns="49486" rIns="98972" bIns="49486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2E8EEB21-8E5F-45BB-BF0E-6F041BA5725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7450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F1A4FD-B59E-4C89-BCA7-C26B641002DE}" type="slidenum">
              <a:rPr lang="en-NZ" smtClean="0"/>
              <a:pPr/>
              <a:t>1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607820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9946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3884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9332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9210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9208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7648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972" tIns="49486" rIns="98972" bIns="49486"/>
          <a:lstStyle/>
          <a:p>
            <a:pPr>
              <a:spcBef>
                <a:spcPct val="0"/>
              </a:spcBef>
            </a:pPr>
            <a:endParaRPr lang="en-US" altLang="en-US" sz="2400" b="1" smtClean="0">
              <a:latin typeface="Helvetica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72" tIns="49486" rIns="98972" bIns="49486" anchor="b"/>
          <a:lstStyle>
            <a:lvl1pPr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4F3D8A6-3646-4BA4-82AC-DC4B426C9555}" type="slidenum">
              <a:rPr lang="en-NZ" altLang="en-US" sz="1300" b="0">
                <a:latin typeface="Arial" panose="020B0604020202020204" pitchFamily="34" charset="0"/>
              </a:rPr>
              <a:pPr algn="r" eaLnBrk="1" hangingPunct="1"/>
              <a:t>16</a:t>
            </a:fld>
            <a:endParaRPr lang="en-NZ" altLang="en-US" sz="13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281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6089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6471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588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8165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972" tIns="49486" rIns="98972" bIns="49486"/>
          <a:lstStyle/>
          <a:p>
            <a:pPr>
              <a:spcBef>
                <a:spcPct val="0"/>
              </a:spcBef>
            </a:pPr>
            <a:endParaRPr lang="en-US" altLang="en-US" sz="2400" b="1" smtClean="0">
              <a:latin typeface="Helvetica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5476" name="Slide Number Placeholder 3"/>
          <p:cNvSpPr txBox="1">
            <a:spLocks noGrp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72" tIns="49486" rIns="98972" bIns="49486" anchor="b"/>
          <a:lstStyle>
            <a:lvl1pPr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1D9D3F6B-8111-4807-8C80-1D5C40FF23C8}" type="slidenum">
              <a:rPr lang="en-NZ" altLang="en-US" sz="1300" b="0">
                <a:latin typeface="Arial" panose="020B0604020202020204" pitchFamily="34" charset="0"/>
              </a:rPr>
              <a:pPr algn="r" eaLnBrk="1" hangingPunct="1"/>
              <a:t>20</a:t>
            </a:fld>
            <a:endParaRPr lang="en-NZ" altLang="en-US" sz="13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5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8972" tIns="49486" rIns="98972" bIns="49486"/>
          <a:lstStyle/>
          <a:p>
            <a:pPr>
              <a:spcBef>
                <a:spcPct val="0"/>
              </a:spcBef>
            </a:pPr>
            <a:endParaRPr lang="en-US" altLang="en-US" sz="2400" b="1" smtClean="0">
              <a:latin typeface="Helvetica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 txBox="1">
            <a:spLocks noGrp="1"/>
          </p:cNvSpPr>
          <p:nvPr/>
        </p:nvSpPr>
        <p:spPr bwMode="auto">
          <a:xfrm>
            <a:off x="4021138" y="9723438"/>
            <a:ext cx="30765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72" tIns="49486" rIns="98972" bIns="49486" anchor="b"/>
          <a:lstStyle>
            <a:lvl1pPr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EF49407C-95C4-4353-843C-E044B3BDF3EA}" type="slidenum">
              <a:rPr lang="en-NZ" altLang="en-US" sz="1300" b="0">
                <a:latin typeface="Arial" panose="020B0604020202020204" pitchFamily="34" charset="0"/>
              </a:rPr>
              <a:pPr algn="r" eaLnBrk="1" hangingPunct="1"/>
              <a:t>21</a:t>
            </a:fld>
            <a:endParaRPr lang="en-NZ" altLang="en-US" sz="13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337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9815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6597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429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2847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9792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1429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926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1769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8EEB21-8E5F-45BB-BF0E-6F041BA57256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956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94C4-77DA-4BF9-9E4B-F3A56EAA90C6}" type="datetime1">
              <a:rPr lang="en-NZ" smtClean="0"/>
              <a:t>28/09/2015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3E3A-BC0B-4D19-9D38-8DF6766BE53F}" type="datetime1">
              <a:rPr lang="en-NZ" smtClean="0"/>
              <a:t>28/09/2015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fld id="{FEF922AC-DEF7-4D9D-A889-D8054265C9B4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A12C3-9FA7-4423-A00F-647DC869B141}" type="datetime1">
              <a:rPr lang="en-NZ" smtClean="0"/>
              <a:t>28/09/2015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0BF8F-A313-43B0-9597-67CE1B98C904}" type="datetime1">
              <a:rPr lang="en-NZ" smtClean="0"/>
              <a:t>28/09/2015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F164-56DC-4D3F-A074-BA84572805BB}" type="datetime1">
              <a:rPr lang="en-NZ" smtClean="0"/>
              <a:t>28/09/2015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D8A5-8967-4BBB-B8F4-809E76D841E2}" type="datetime1">
              <a:rPr lang="en-NZ" smtClean="0"/>
              <a:t>28/09/2015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7041-DFAB-427B-9498-02098AF6FB09}" type="datetime1">
              <a:rPr lang="en-NZ" smtClean="0"/>
              <a:t>28/09/2015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1333-33A6-438E-AEA6-D882D1AA26BF}" type="datetime1">
              <a:rPr lang="en-NZ" smtClean="0"/>
              <a:t>28/09/2015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D6AB-D3B3-4D64-8EE0-69E21F73742E}" type="datetime1">
              <a:rPr lang="en-NZ" smtClean="0"/>
              <a:t>28/09/2015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892C6-00D5-4043-B9DA-79AF55539116}" type="datetime1">
              <a:rPr lang="en-NZ" smtClean="0"/>
              <a:t>28/09/2015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Python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Programming with Python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Printing output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Use the </a:t>
            </a:r>
            <a:r>
              <a:rPr lang="en-NZ" smtClean="0">
                <a:latin typeface="Courier New" pitchFamily="49" charset="0"/>
              </a:rPr>
              <a:t>print</a:t>
            </a:r>
            <a:r>
              <a:rPr lang="en-NZ" smtClean="0"/>
              <a:t> statement</a:t>
            </a:r>
          </a:p>
          <a:p>
            <a:pPr eaLnBrk="1" hangingPunct="1"/>
            <a:endParaRPr lang="en-NZ" smtClean="0"/>
          </a:p>
          <a:p>
            <a:pPr eaLnBrk="1" hangingPunct="1"/>
            <a:endParaRPr lang="en-NZ" smtClean="0"/>
          </a:p>
          <a:p>
            <a:pPr eaLnBrk="1" hangingPunct="1"/>
            <a:endParaRPr lang="en-NZ" smtClean="0"/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Printing more than one thing on a single line</a:t>
            </a:r>
          </a:p>
          <a:p>
            <a:pPr lvl="1" eaLnBrk="1" hangingPunct="1"/>
            <a:r>
              <a:rPr lang="en-NZ" smtClean="0"/>
              <a:t>Separate each thing with a comma</a:t>
            </a:r>
          </a:p>
          <a:p>
            <a:pPr lvl="1" eaLnBrk="1" hangingPunct="1"/>
            <a:r>
              <a:rPr lang="en-NZ" smtClean="0"/>
              <a:t>Single space used between different things in the output</a:t>
            </a:r>
            <a:endParaRPr lang="en-US" smtClean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3003550" y="1636713"/>
            <a:ext cx="3138488" cy="1196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 dirty="0" smtClean="0">
                <a:latin typeface="Courier New" pitchFamily="49" charset="0"/>
              </a:rPr>
              <a:t>print</a:t>
            </a:r>
            <a:r>
              <a:rPr lang="en-NZ" sz="2400" dirty="0">
                <a:latin typeface="Courier New" pitchFamily="49" charset="0"/>
              </a:rPr>
              <a:t>("Hello")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print(34.9)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print(2)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704975" y="4562475"/>
            <a:ext cx="5735638" cy="1196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 dirty="0" smtClean="0">
                <a:latin typeface="Courier New" pitchFamily="49" charset="0"/>
              </a:rPr>
              <a:t>print("Hello</a:t>
            </a:r>
            <a:r>
              <a:rPr lang="en-NZ" sz="2400" dirty="0">
                <a:latin typeface="Courier New" pitchFamily="49" charset="0"/>
              </a:rPr>
              <a:t>", "</a:t>
            </a:r>
            <a:r>
              <a:rPr lang="en-NZ" sz="2400" dirty="0" smtClean="0">
                <a:latin typeface="Courier New" pitchFamily="49" charset="0"/>
              </a:rPr>
              <a:t>World")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print("The </a:t>
            </a:r>
            <a:r>
              <a:rPr lang="en-NZ" sz="2400" dirty="0">
                <a:latin typeface="Courier New" pitchFamily="49" charset="0"/>
              </a:rPr>
              <a:t>year is </a:t>
            </a:r>
            <a:r>
              <a:rPr lang="en-NZ" sz="2400" dirty="0" smtClean="0">
                <a:latin typeface="Courier New" pitchFamily="49" charset="0"/>
              </a:rPr>
              <a:t>2006")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print("The </a:t>
            </a:r>
            <a:r>
              <a:rPr lang="en-NZ" sz="2400" dirty="0">
                <a:latin typeface="Courier New" pitchFamily="49" charset="0"/>
              </a:rPr>
              <a:t>year is", </a:t>
            </a:r>
            <a:r>
              <a:rPr lang="en-NZ" sz="2400" dirty="0" smtClean="0">
                <a:latin typeface="Courier New" pitchFamily="49" charset="0"/>
              </a:rPr>
              <a:t>2006)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192B1-0425-4375-B665-0C270F30D92F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Exercises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What is the output produced by the following program:</a:t>
            </a:r>
          </a:p>
          <a:p>
            <a:pPr eaLnBrk="1" hangingPunct="1"/>
            <a:endParaRPr lang="en-NZ" dirty="0"/>
          </a:p>
          <a:p>
            <a:pPr marL="0" indent="0" eaLnBrk="1" hangingPunct="1">
              <a:buNone/>
            </a:pPr>
            <a:endParaRPr lang="en-NZ" dirty="0" smtClean="0"/>
          </a:p>
          <a:p>
            <a:pPr eaLnBrk="1" hangingPunct="1"/>
            <a:endParaRPr lang="en-NZ" dirty="0"/>
          </a:p>
          <a:p>
            <a:pPr eaLnBrk="1" hangingPunct="1"/>
            <a:endParaRPr lang="en-NZ" dirty="0" smtClean="0"/>
          </a:p>
          <a:p>
            <a:pPr eaLnBrk="1" hangingPunct="1"/>
            <a:endParaRPr lang="en-NZ" dirty="0"/>
          </a:p>
          <a:p>
            <a:pPr eaLnBrk="1" hangingPunct="1"/>
            <a:endParaRPr lang="en-NZ" dirty="0" smtClean="0"/>
          </a:p>
          <a:p>
            <a:pPr eaLnBrk="1" hangingPunct="1"/>
            <a:endParaRPr lang="en-NZ" dirty="0"/>
          </a:p>
          <a:p>
            <a:pPr eaLnBrk="1" hangingPunct="1"/>
            <a:endParaRPr lang="en-NZ" dirty="0" smtClean="0"/>
          </a:p>
          <a:p>
            <a:pPr marL="0" indent="0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en-NZ" dirty="0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11931" y="1815984"/>
            <a:ext cx="4360069" cy="255454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000" dirty="0" smtClean="0">
                <a:latin typeface="Courier New" pitchFamily="49" charset="0"/>
              </a:rPr>
              <a:t>print("This</a:t>
            </a:r>
            <a:r>
              <a:rPr lang="en-NZ" sz="2000" dirty="0">
                <a:latin typeface="Courier New" pitchFamily="49" charset="0"/>
              </a:rPr>
              <a:t>", "</a:t>
            </a:r>
            <a:r>
              <a:rPr lang="en-NZ" sz="2000" dirty="0" smtClean="0">
                <a:latin typeface="Courier New" pitchFamily="49" charset="0"/>
              </a:rPr>
              <a:t>is")</a:t>
            </a:r>
            <a:endParaRPr lang="en-NZ" sz="2000" dirty="0">
              <a:latin typeface="Courier New" pitchFamily="49" charset="0"/>
            </a:endParaRPr>
          </a:p>
          <a:p>
            <a:r>
              <a:rPr lang="en-NZ" sz="2000" dirty="0" smtClean="0">
                <a:latin typeface="Courier New" pitchFamily="49" charset="0"/>
              </a:rPr>
              <a:t>print("a </a:t>
            </a:r>
            <a:r>
              <a:rPr lang="en-NZ" sz="2000" dirty="0">
                <a:latin typeface="Courier New" pitchFamily="49" charset="0"/>
              </a:rPr>
              <a:t>program that </a:t>
            </a:r>
            <a:r>
              <a:rPr lang="en-NZ" sz="2000" dirty="0" smtClean="0">
                <a:latin typeface="Courier New" pitchFamily="49" charset="0"/>
              </a:rPr>
              <a:t>has")</a:t>
            </a:r>
            <a:endParaRPr lang="en-NZ" sz="2000" dirty="0">
              <a:latin typeface="Courier New" pitchFamily="49" charset="0"/>
            </a:endParaRPr>
          </a:p>
          <a:p>
            <a:r>
              <a:rPr lang="en-NZ" sz="2000" dirty="0" smtClean="0">
                <a:latin typeface="Courier New" pitchFamily="49" charset="0"/>
              </a:rPr>
              <a:t>print(3</a:t>
            </a:r>
            <a:r>
              <a:rPr lang="en-NZ" sz="2000" dirty="0">
                <a:latin typeface="Courier New" pitchFamily="49" charset="0"/>
              </a:rPr>
              <a:t>, "</a:t>
            </a:r>
            <a:r>
              <a:rPr lang="en-NZ" sz="2000" dirty="0" smtClean="0">
                <a:latin typeface="Courier New" pitchFamily="49" charset="0"/>
              </a:rPr>
              <a:t>lines")</a:t>
            </a:r>
            <a:endParaRPr lang="en-NZ" sz="2000" dirty="0">
              <a:latin typeface="Courier New" pitchFamily="49" charset="0"/>
            </a:endParaRPr>
          </a:p>
          <a:p>
            <a:endParaRPr lang="en-NZ" sz="2000" dirty="0">
              <a:latin typeface="Courier New" pitchFamily="49" charset="0"/>
            </a:endParaRPr>
          </a:p>
          <a:p>
            <a:r>
              <a:rPr lang="en-NZ" sz="2000" dirty="0">
                <a:latin typeface="Courier New" pitchFamily="49" charset="0"/>
              </a:rPr>
              <a:t>print(1,2,3,4)</a:t>
            </a:r>
          </a:p>
          <a:p>
            <a:r>
              <a:rPr lang="en-NZ" sz="2000" dirty="0" smtClean="0">
                <a:latin typeface="Courier New" pitchFamily="49" charset="0"/>
              </a:rPr>
              <a:t>print("1,2,3,4")</a:t>
            </a:r>
            <a:endParaRPr lang="en-NZ" sz="2000" dirty="0">
              <a:latin typeface="Courier New" pitchFamily="49" charset="0"/>
            </a:endParaRPr>
          </a:p>
          <a:p>
            <a:r>
              <a:rPr lang="en-NZ" sz="2000" dirty="0" smtClean="0">
                <a:latin typeface="Courier New" pitchFamily="49" charset="0"/>
              </a:rPr>
              <a:t>print("1234</a:t>
            </a:r>
            <a:r>
              <a:rPr lang="en-NZ" sz="2000" dirty="0">
                <a:latin typeface="Courier New" pitchFamily="49" charset="0"/>
              </a:rPr>
              <a:t>", </a:t>
            </a:r>
            <a:r>
              <a:rPr lang="en-NZ" sz="2000" dirty="0" smtClean="0">
                <a:latin typeface="Courier New" pitchFamily="49" charset="0"/>
              </a:rPr>
              <a:t>1,2)</a:t>
            </a:r>
            <a:endParaRPr lang="en-NZ" sz="2000" dirty="0">
              <a:latin typeface="Courier New" pitchFamily="49" charset="0"/>
            </a:endParaRPr>
          </a:p>
          <a:p>
            <a:r>
              <a:rPr lang="en-NZ" sz="2000" dirty="0" smtClean="0">
                <a:latin typeface="Courier New" pitchFamily="49" charset="0"/>
              </a:rPr>
              <a:t>print("1</a:t>
            </a:r>
            <a:r>
              <a:rPr lang="en-NZ" sz="2000" dirty="0">
                <a:latin typeface="Courier New" pitchFamily="49" charset="0"/>
              </a:rPr>
              <a:t>",2,3,"</a:t>
            </a:r>
            <a:r>
              <a:rPr lang="en-NZ" sz="2000" dirty="0" smtClean="0">
                <a:latin typeface="Courier New" pitchFamily="49" charset="0"/>
              </a:rPr>
              <a:t>4")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76B65-A859-4B23-B8F3-4920F54B9B60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98989" y="1816090"/>
            <a:ext cx="4360069" cy="255454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 smtClean="0">
              <a:latin typeface="Courier New" pitchFamily="49" charset="0"/>
            </a:endParaRPr>
          </a:p>
          <a:p>
            <a:endParaRPr lang="en-US" sz="2000" dirty="0">
              <a:latin typeface="Courier New" pitchFamily="49" charset="0"/>
            </a:endParaRPr>
          </a:p>
          <a:p>
            <a:endParaRPr lang="en-US" sz="2000" dirty="0" smtClean="0">
              <a:latin typeface="Courier New" pitchFamily="49" charset="0"/>
            </a:endParaRPr>
          </a:p>
          <a:p>
            <a:endParaRPr lang="en-US" sz="2000" dirty="0">
              <a:latin typeface="Courier New" pitchFamily="49" charset="0"/>
            </a:endParaRPr>
          </a:p>
          <a:p>
            <a:endParaRPr lang="en-US" sz="2000" dirty="0" smtClean="0">
              <a:latin typeface="Courier New" pitchFamily="49" charset="0"/>
            </a:endParaRPr>
          </a:p>
          <a:p>
            <a:endParaRPr lang="en-US" sz="2000" dirty="0">
              <a:latin typeface="Courier New" pitchFamily="49" charset="0"/>
            </a:endParaRPr>
          </a:p>
          <a:p>
            <a:endParaRPr lang="en-US" sz="2000" dirty="0" smtClean="0">
              <a:latin typeface="Courier New" pitchFamily="49" charset="0"/>
            </a:endParaRPr>
          </a:p>
          <a:p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Arithmetic operators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Used to perform calculations between numeric values</a:t>
            </a:r>
          </a:p>
        </p:txBody>
      </p:sp>
      <p:graphicFrame>
        <p:nvGraphicFramePr>
          <p:cNvPr id="551977" name="Group 41"/>
          <p:cNvGraphicFramePr>
            <a:graphicFrameLocks noGrp="1"/>
          </p:cNvGraphicFramePr>
          <p:nvPr/>
        </p:nvGraphicFramePr>
        <p:xfrm>
          <a:off x="2241550" y="1816100"/>
          <a:ext cx="4302125" cy="4181793"/>
        </p:xfrm>
        <a:graphic>
          <a:graphicData uri="http://schemas.openxmlformats.org/drawingml/2006/table">
            <a:tbl>
              <a:tblPr/>
              <a:tblGrid>
                <a:gridCol w="2241550"/>
                <a:gridCol w="206057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Symbol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Exponent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**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Multiply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*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Divide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/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Divide (integer)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//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Remainder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%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Subtract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-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C9EE-9710-44E8-A21E-BC5BA8C85505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Exercises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56636" y="1815984"/>
            <a:ext cx="2598468" cy="304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400" dirty="0" smtClean="0">
                <a:latin typeface="Courier New" pitchFamily="49" charset="0"/>
              </a:rPr>
              <a:t>print(2 </a:t>
            </a:r>
            <a:r>
              <a:rPr lang="en-NZ" sz="2400" dirty="0">
                <a:latin typeface="Courier New" pitchFamily="49" charset="0"/>
              </a:rPr>
              <a:t>+ </a:t>
            </a:r>
            <a:r>
              <a:rPr lang="en-NZ" sz="2400" dirty="0" smtClean="0">
                <a:latin typeface="Courier New" pitchFamily="49" charset="0"/>
              </a:rPr>
              <a:t>3)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print(3 </a:t>
            </a:r>
            <a:r>
              <a:rPr lang="en-NZ" sz="2400" dirty="0">
                <a:latin typeface="Courier New" pitchFamily="49" charset="0"/>
              </a:rPr>
              <a:t>– </a:t>
            </a:r>
            <a:r>
              <a:rPr lang="en-NZ" sz="2400" dirty="0" smtClean="0">
                <a:latin typeface="Courier New" pitchFamily="49" charset="0"/>
              </a:rPr>
              <a:t>4)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print(4 </a:t>
            </a:r>
            <a:r>
              <a:rPr lang="en-NZ" sz="2400" dirty="0">
                <a:latin typeface="Courier New" pitchFamily="49" charset="0"/>
              </a:rPr>
              <a:t>* </a:t>
            </a:r>
            <a:r>
              <a:rPr lang="en-NZ" sz="2400" dirty="0" smtClean="0">
                <a:latin typeface="Courier New" pitchFamily="49" charset="0"/>
              </a:rPr>
              <a:t>3)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print(3 / 2)</a:t>
            </a:r>
          </a:p>
          <a:p>
            <a:r>
              <a:rPr lang="en-NZ" sz="2400" dirty="0" smtClean="0">
                <a:latin typeface="Courier New" pitchFamily="49" charset="0"/>
              </a:rPr>
              <a:t>print(3 // 2)</a:t>
            </a:r>
          </a:p>
          <a:p>
            <a:r>
              <a:rPr lang="en-NZ" sz="2400" dirty="0" smtClean="0">
                <a:latin typeface="Courier New" pitchFamily="49" charset="0"/>
              </a:rPr>
              <a:t>print(2 ** 5)</a:t>
            </a:r>
          </a:p>
          <a:p>
            <a:r>
              <a:rPr lang="en-NZ" sz="2400" dirty="0" smtClean="0">
                <a:latin typeface="Courier New" pitchFamily="49" charset="0"/>
              </a:rPr>
              <a:t>print(7 </a:t>
            </a:r>
            <a:r>
              <a:rPr lang="en-NZ" sz="2400" dirty="0">
                <a:latin typeface="Courier New" pitchFamily="49" charset="0"/>
              </a:rPr>
              <a:t>% </a:t>
            </a:r>
            <a:r>
              <a:rPr lang="en-NZ" sz="2400" dirty="0" smtClean="0">
                <a:latin typeface="Courier New" pitchFamily="49" charset="0"/>
              </a:rPr>
              <a:t>3)</a:t>
            </a:r>
          </a:p>
          <a:p>
            <a:r>
              <a:rPr lang="en-NZ" sz="2400" dirty="0" smtClean="0">
                <a:latin typeface="Courier New" pitchFamily="49" charset="0"/>
              </a:rPr>
              <a:t>print(4 % 7)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6190C-8D57-4BCA-9D42-E84B13C6B106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0448" y="1815984"/>
            <a:ext cx="2598468" cy="304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String operations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Concatenation</a:t>
            </a:r>
          </a:p>
          <a:p>
            <a:pPr lvl="1" eaLnBrk="1" hangingPunct="1"/>
            <a:r>
              <a:rPr lang="en-NZ" smtClean="0"/>
              <a:t>Join two strings together</a:t>
            </a:r>
          </a:p>
          <a:p>
            <a:pPr lvl="1" eaLnBrk="1" hangingPunct="1"/>
            <a:r>
              <a:rPr lang="en-NZ" smtClean="0"/>
              <a:t>+</a:t>
            </a:r>
          </a:p>
          <a:p>
            <a:pPr lvl="1" eaLnBrk="1" hangingPunct="1"/>
            <a:r>
              <a:rPr lang="en-NZ" smtClean="0"/>
              <a:t> </a:t>
            </a:r>
            <a:r>
              <a:rPr lang="en-NZ" smtClean="0">
                <a:latin typeface="Courier New" pitchFamily="49" charset="0"/>
              </a:rPr>
              <a:t>"Hello" + " " + "World"</a:t>
            </a:r>
          </a:p>
          <a:p>
            <a:pPr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Repetition</a:t>
            </a:r>
          </a:p>
          <a:p>
            <a:pPr lvl="1" eaLnBrk="1" hangingPunct="1"/>
            <a:r>
              <a:rPr lang="en-NZ" smtClean="0"/>
              <a:t>Repeat a string multiple times</a:t>
            </a:r>
          </a:p>
          <a:p>
            <a:pPr lvl="1" eaLnBrk="1" hangingPunct="1"/>
            <a:r>
              <a:rPr lang="en-NZ" smtClean="0"/>
              <a:t>*</a:t>
            </a:r>
          </a:p>
          <a:p>
            <a:pPr lvl="1" eaLnBrk="1" hangingPunct="1"/>
            <a:r>
              <a:rPr lang="en-NZ" smtClean="0"/>
              <a:t> </a:t>
            </a:r>
            <a:r>
              <a:rPr lang="en-NZ" smtClean="0">
                <a:latin typeface="Courier New" pitchFamily="49" charset="0"/>
              </a:rPr>
              <a:t>"Hello World" * 3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0E32A-28EF-4794-A0F1-02336496A5FE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Exercises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What is the output produced the following program?</a:t>
            </a:r>
            <a:endParaRPr lang="en-US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70624" y="1725613"/>
            <a:ext cx="4212080" cy="15696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400" dirty="0" smtClean="0">
                <a:latin typeface="Courier New" pitchFamily="49" charset="0"/>
              </a:rPr>
              <a:t>print(1 </a:t>
            </a:r>
            <a:r>
              <a:rPr lang="en-NZ" sz="2400" dirty="0">
                <a:latin typeface="Courier New" pitchFamily="49" charset="0"/>
              </a:rPr>
              <a:t>+ 2 + </a:t>
            </a:r>
            <a:r>
              <a:rPr lang="en-NZ" sz="2400" dirty="0" smtClean="0">
                <a:latin typeface="Courier New" pitchFamily="49" charset="0"/>
              </a:rPr>
              <a:t>3)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print("1" + "2" + "3")</a:t>
            </a:r>
          </a:p>
          <a:p>
            <a:r>
              <a:rPr lang="en-NZ" sz="2400" dirty="0" smtClean="0">
                <a:latin typeface="Courier New" pitchFamily="49" charset="0"/>
              </a:rPr>
              <a:t>print(1 </a:t>
            </a:r>
            <a:r>
              <a:rPr lang="en-NZ" sz="2400" dirty="0">
                <a:latin typeface="Courier New" pitchFamily="49" charset="0"/>
              </a:rPr>
              <a:t>* </a:t>
            </a:r>
            <a:r>
              <a:rPr lang="en-NZ" sz="2400" dirty="0" smtClean="0">
                <a:latin typeface="Courier New" pitchFamily="49" charset="0"/>
              </a:rPr>
              <a:t>2)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print("1</a:t>
            </a:r>
            <a:r>
              <a:rPr lang="en-NZ" sz="2400" dirty="0">
                <a:latin typeface="Courier New" pitchFamily="49" charset="0"/>
              </a:rPr>
              <a:t>" * </a:t>
            </a:r>
            <a:r>
              <a:rPr lang="en-NZ" sz="2400" dirty="0" smtClean="0">
                <a:latin typeface="Courier New" pitchFamily="49" charset="0"/>
              </a:rPr>
              <a:t>2</a:t>
            </a:r>
            <a:r>
              <a:rPr lang="mi-NZ" sz="2400" dirty="0" smtClean="0">
                <a:latin typeface="Courier New" pitchFamily="49" charset="0"/>
              </a:rPr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9294-5CD2-4035-953B-9B94EEDC9825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661612" y="1726372"/>
            <a:ext cx="4212080" cy="15696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mi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mi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mi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mi-NZ" sz="24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685800" y="42863"/>
            <a:ext cx="77724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b="0" dirty="0"/>
              <a:t>Using Variables in Programs</a:t>
            </a:r>
            <a:endParaRPr lang="en-US" altLang="en-US" sz="2400" b="0" dirty="0"/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469314" y="1099088"/>
            <a:ext cx="8224838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altLang="en-US" sz="2400" b="0" dirty="0">
                <a:latin typeface="Arial" panose="020B0604020202020204" pitchFamily="34" charset="0"/>
              </a:rPr>
              <a:t>A stored program can keep track of things that change during operation using </a:t>
            </a:r>
            <a:r>
              <a:rPr lang="en-US" altLang="en-US" sz="2400" b="0" i="1" dirty="0">
                <a:latin typeface="Arial" panose="020B0604020202020204" pitchFamily="34" charset="0"/>
              </a:rPr>
              <a:t>variables</a:t>
            </a:r>
            <a:r>
              <a:rPr lang="en-US" altLang="en-US" sz="2400" b="0" dirty="0">
                <a:latin typeface="Arial" panose="020B0604020202020204" pitchFamily="34" charset="0"/>
              </a:rPr>
              <a:t>, which</a:t>
            </a:r>
            <a:r>
              <a:rPr lang="en-US" altLang="en-US" sz="2400" b="0" dirty="0" smtClean="0">
                <a:latin typeface="Arial" panose="020B0604020202020204" pitchFamily="34" charset="0"/>
              </a:rPr>
              <a:t>:</a:t>
            </a:r>
          </a:p>
          <a:p>
            <a:pPr marL="742950" lvl="1" indent="-2857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Serve as place holders to store some form of information; </a:t>
            </a:r>
          </a:p>
          <a:p>
            <a:pPr marL="742950" lvl="1" indent="-2857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Take </a:t>
            </a:r>
            <a:r>
              <a:rPr lang="en-US" altLang="en-US" b="0" dirty="0"/>
              <a:t>some initial value at the program’s outset; </a:t>
            </a:r>
          </a:p>
          <a:p>
            <a:pPr marL="742950" lvl="1" indent="-2857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Can </a:t>
            </a:r>
            <a:r>
              <a:rPr lang="en-US" altLang="en-US" b="0" dirty="0"/>
              <a:t>change repeatedly during the program’s execution;  </a:t>
            </a:r>
          </a:p>
          <a:p>
            <a:pPr marL="742950" lvl="1" indent="-285750"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May be returned by the program when it halts. </a:t>
            </a:r>
            <a:endParaRPr lang="en-US" altLang="en-US" b="0" dirty="0" smtClean="0"/>
          </a:p>
          <a:p>
            <a:pPr marL="742950" lvl="1" indent="-285750">
              <a:spcBef>
                <a:spcPct val="30000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altLang="en-US" sz="2400" b="0" dirty="0">
                <a:latin typeface="Arial" panose="020B0604020202020204" pitchFamily="34" charset="0"/>
              </a:rPr>
              <a:t>The use of variables adds substantially to the flexibility and power of stored programs. </a:t>
            </a:r>
            <a:endParaRPr lang="en-US" altLang="en-US" sz="2400" b="0" dirty="0" smtClean="0">
              <a:latin typeface="Arial" panose="020B0604020202020204" pitchFamily="34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lang="en-US" altLang="en-US" b="0" dirty="0" smtClean="0">
              <a:latin typeface="Arial" panose="020B0604020202020204" pitchFamily="34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altLang="en-US" sz="2400" b="0" dirty="0">
                <a:latin typeface="Arial" panose="020B0604020202020204" pitchFamily="34" charset="0"/>
              </a:rPr>
              <a:t>Program variables are similar to those in mathematics, but they are </a:t>
            </a:r>
            <a:r>
              <a:rPr lang="en-US" altLang="en-US" sz="2400" b="0" i="1" dirty="0">
                <a:latin typeface="Arial" panose="020B0604020202020204" pitchFamily="34" charset="0"/>
              </a:rPr>
              <a:t>assigned</a:t>
            </a:r>
            <a:r>
              <a:rPr lang="en-US" altLang="en-US" sz="2400" b="0" dirty="0">
                <a:latin typeface="Arial" panose="020B0604020202020204" pitchFamily="34" charset="0"/>
              </a:rPr>
              <a:t> values that can </a:t>
            </a:r>
            <a:r>
              <a:rPr lang="en-US" altLang="en-US" sz="2400" b="0" i="1" dirty="0">
                <a:latin typeface="Arial" panose="020B0604020202020204" pitchFamily="34" charset="0"/>
              </a:rPr>
              <a:t>change in a run</a:t>
            </a:r>
            <a:r>
              <a:rPr lang="en-US" altLang="en-US" sz="2400" b="0" dirty="0">
                <a:latin typeface="Arial" panose="020B0604020202020204" pitchFamily="34" charset="0"/>
              </a:rPr>
              <a:t>. </a:t>
            </a:r>
          </a:p>
          <a:p>
            <a:pPr eaLnBrk="0" hangingPunct="0"/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476250" y="2163763"/>
            <a:ext cx="80994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1775" indent="-231775" algn="ctr" eaLnBrk="0" hangingPunct="0">
              <a:spcBef>
                <a:spcPct val="20000"/>
              </a:spcBef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214438" indent="-533400" algn="ctr" eaLnBrk="0" hangingPunct="0">
              <a:spcBef>
                <a:spcPct val="20000"/>
              </a:spcBef>
              <a:buFont typeface="Arial" panose="020B0604020202020204" pitchFamily="34" charset="0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785938" indent="-457200" algn="ctr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2281238" indent="-381000" algn="ctr" eaLnBrk="0" hangingPunct="0">
              <a:spcBef>
                <a:spcPct val="20000"/>
              </a:spcBef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776538" indent="-381000" algn="ctr" eaLnBrk="0" hangingPunct="0">
              <a:spcBef>
                <a:spcPct val="20000"/>
              </a:spcBef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3233738" indent="-381000" algn="ct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690938" indent="-381000" algn="ct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4148138" indent="-381000" algn="ct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605338" indent="-381000" algn="ctr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30000"/>
              </a:spcBef>
              <a:buFont typeface="Arial" panose="020B0604020202020204" pitchFamily="34" charset="0"/>
              <a:buChar char="•"/>
            </a:pPr>
            <a:endParaRPr lang="en-US" altLang="en-US" sz="2200" b="0" dirty="0"/>
          </a:p>
        </p:txBody>
      </p:sp>
      <p:sp>
        <p:nvSpPr>
          <p:cNvPr id="96265" name="Date Placeholder 3"/>
          <p:cNvSpPr txBox="1">
            <a:spLocks noGrp="1"/>
          </p:cNvSpPr>
          <p:nvPr/>
        </p:nvSpPr>
        <p:spPr bwMode="auto">
          <a:xfrm>
            <a:off x="180975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04D2B9-BBCB-433C-8CDC-01C4DF74C964}" type="datetime1">
              <a:rPr lang="en-NZ" altLang="en-US" sz="1200" b="0">
                <a:solidFill>
                  <a:srgbClr val="898989"/>
                </a:solidFill>
              </a:rPr>
              <a:pPr eaLnBrk="1" hangingPunct="1"/>
              <a:t>28/09/2015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96266" name="Slide Number Placeholder 4"/>
          <p:cNvSpPr txBox="1">
            <a:spLocks noGrp="1"/>
          </p:cNvSpPr>
          <p:nvPr/>
        </p:nvSpPr>
        <p:spPr bwMode="auto">
          <a:xfrm>
            <a:off x="6553200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EDD572D-8677-4F83-AE45-AFA01EC1CA81}" type="slidenum">
              <a:rPr lang="en-NZ" altLang="en-US" sz="1200" b="0">
                <a:solidFill>
                  <a:srgbClr val="898989"/>
                </a:solidFill>
              </a:rPr>
              <a:pPr algn="r" eaLnBrk="1" hangingPunct="1"/>
              <a:t>16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96267" name="Footer Placeholder 5"/>
          <p:cNvSpPr txBox="1">
            <a:spLocks noGrp="1"/>
          </p:cNvSpPr>
          <p:nvPr/>
        </p:nvSpPr>
        <p:spPr bwMode="auto">
          <a:xfrm>
            <a:off x="3124200" y="6565900"/>
            <a:ext cx="289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NZ" altLang="en-US" sz="1200" b="0">
                <a:solidFill>
                  <a:srgbClr val="898989"/>
                </a:solidFill>
              </a:rPr>
              <a:t>COMPSCI 111/111G - Python 02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35580" y="5669300"/>
            <a:ext cx="7080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x = 9</a:t>
            </a:r>
          </a:p>
          <a:p>
            <a:r>
              <a:rPr lang="en-NZ"/>
              <a:t>x = 5</a:t>
            </a:r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152476" y="5990390"/>
            <a:ext cx="1254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514997" y="5669300"/>
            <a:ext cx="49103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0" dirty="0" smtClean="0"/>
              <a:t>The value of variable </a:t>
            </a:r>
            <a:r>
              <a:rPr lang="en-NZ" b="0" i="1" dirty="0" smtClean="0"/>
              <a:t>x</a:t>
            </a:r>
            <a:r>
              <a:rPr lang="en-NZ" b="0" dirty="0" smtClean="0"/>
              <a:t> is initially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The variable </a:t>
            </a:r>
            <a:r>
              <a:rPr lang="en-US" b="0" i="1" dirty="0" smtClean="0"/>
              <a:t>x</a:t>
            </a:r>
            <a:r>
              <a:rPr lang="en-US" b="0" dirty="0" smtClean="0"/>
              <a:t> is then assigned a value of 5</a:t>
            </a:r>
            <a:endParaRPr lang="en-US" b="0" i="1" dirty="0"/>
          </a:p>
        </p:txBody>
      </p:sp>
    </p:spTree>
    <p:extLst>
      <p:ext uri="{BB962C8B-B14F-4D97-AF65-F5344CB8AC3E}">
        <p14:creationId xmlns:p14="http://schemas.microsoft.com/office/powerpoint/2010/main" val="24461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Assignment statement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Storing a value in a variable</a:t>
            </a:r>
          </a:p>
          <a:p>
            <a:pPr lvl="1" eaLnBrk="1" hangingPunct="1"/>
            <a:r>
              <a:rPr lang="en-NZ" smtClean="0"/>
              <a:t>Assigning a value to the variable</a:t>
            </a:r>
          </a:p>
          <a:p>
            <a:pPr lvl="1" eaLnBrk="1" hangingPunct="1"/>
            <a:r>
              <a:rPr lang="en-NZ" smtClean="0"/>
              <a:t>Equals sign</a:t>
            </a:r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Valid name of a variable</a:t>
            </a:r>
          </a:p>
          <a:p>
            <a:pPr lvl="1" eaLnBrk="1" hangingPunct="1"/>
            <a:r>
              <a:rPr lang="en-NZ" smtClean="0"/>
              <a:t>Start with a lower case letter</a:t>
            </a:r>
          </a:p>
          <a:p>
            <a:pPr lvl="1" eaLnBrk="1" hangingPunct="1"/>
            <a:r>
              <a:rPr lang="en-NZ" smtClean="0"/>
              <a:t>Each subsequent word starts with upper case</a:t>
            </a:r>
          </a:p>
          <a:p>
            <a:pPr lvl="1" eaLnBrk="1" hangingPunct="1"/>
            <a:r>
              <a:rPr lang="en-NZ" smtClean="0"/>
              <a:t>May contain numbers (or the underscore)</a:t>
            </a:r>
          </a:p>
          <a:p>
            <a:pPr lvl="1" eaLnBrk="1" hangingPunct="1"/>
            <a:r>
              <a:rPr lang="en-NZ" smtClean="0"/>
              <a:t>May not be a keyword that means something special in Python</a:t>
            </a:r>
            <a:endParaRPr 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41550" y="2622550"/>
            <a:ext cx="4479925" cy="1196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>
                <a:latin typeface="Courier New" pitchFamily="49" charset="0"/>
              </a:rPr>
              <a:t>age = 23</a:t>
            </a:r>
          </a:p>
          <a:p>
            <a:r>
              <a:rPr lang="en-NZ" sz="2400">
                <a:latin typeface="Courier New" pitchFamily="49" charset="0"/>
              </a:rPr>
              <a:t>sizeOfFruitbat = 56</a:t>
            </a:r>
          </a:p>
          <a:p>
            <a:r>
              <a:rPr lang="en-NZ" sz="2400">
                <a:latin typeface="Courier New" pitchFamily="49" charset="0"/>
              </a:rPr>
              <a:t>numberOfWeasels = 17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F3F15-FD0B-47D3-843D-3C539014A04F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Exercises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81013" y="1037514"/>
            <a:ext cx="4211764" cy="1927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400" dirty="0">
                <a:latin typeface="Courier New" pitchFamily="49" charset="0"/>
              </a:rPr>
              <a:t>height = 10</a:t>
            </a:r>
          </a:p>
          <a:p>
            <a:r>
              <a:rPr lang="en-NZ" sz="2400" dirty="0">
                <a:latin typeface="Courier New" pitchFamily="49" charset="0"/>
              </a:rPr>
              <a:t>width = 20</a:t>
            </a:r>
          </a:p>
          <a:p>
            <a:r>
              <a:rPr lang="en-NZ" sz="2400" dirty="0">
                <a:latin typeface="Courier New" pitchFamily="49" charset="0"/>
              </a:rPr>
              <a:t>area = height * width</a:t>
            </a:r>
          </a:p>
          <a:p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print("Area </a:t>
            </a:r>
            <a:r>
              <a:rPr lang="en-NZ" sz="2400" dirty="0">
                <a:latin typeface="Courier New" pitchFamily="49" charset="0"/>
              </a:rPr>
              <a:t>=", </a:t>
            </a:r>
            <a:r>
              <a:rPr lang="en-NZ" sz="2400" dirty="0" smtClean="0">
                <a:latin typeface="Courier New" pitchFamily="49" charset="0"/>
              </a:rPr>
              <a:t>area)</a:t>
            </a:r>
            <a:endParaRPr lang="en-NZ" sz="2400" dirty="0">
              <a:latin typeface="Courier New" pitchFamily="49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81688" y="3567320"/>
            <a:ext cx="4211090" cy="19389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400" dirty="0">
                <a:latin typeface="Courier New" pitchFamily="49" charset="0"/>
              </a:rPr>
              <a:t>age = 21</a:t>
            </a:r>
          </a:p>
          <a:p>
            <a:r>
              <a:rPr lang="en-NZ" sz="2400" dirty="0" smtClean="0">
                <a:latin typeface="Courier New" pitchFamily="49" charset="0"/>
              </a:rPr>
              <a:t>print("Age </a:t>
            </a:r>
            <a:r>
              <a:rPr lang="en-NZ" sz="2400" dirty="0">
                <a:latin typeface="Courier New" pitchFamily="49" charset="0"/>
              </a:rPr>
              <a:t>=", </a:t>
            </a:r>
            <a:r>
              <a:rPr lang="en-NZ" sz="2400" dirty="0" smtClean="0">
                <a:latin typeface="Courier New" pitchFamily="49" charset="0"/>
              </a:rPr>
              <a:t>age)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>
                <a:latin typeface="Courier New" pitchFamily="49" charset="0"/>
              </a:rPr>
              <a:t>age = age + 1</a:t>
            </a:r>
          </a:p>
          <a:p>
            <a:r>
              <a:rPr lang="en-NZ" sz="2400" dirty="0">
                <a:latin typeface="Courier New" pitchFamily="49" charset="0"/>
              </a:rPr>
              <a:t>print("</a:t>
            </a:r>
            <a:r>
              <a:rPr lang="en-NZ" sz="2400" dirty="0" smtClean="0">
                <a:latin typeface="Courier New" pitchFamily="49" charset="0"/>
              </a:rPr>
              <a:t>I </a:t>
            </a:r>
            <a:r>
              <a:rPr lang="en-NZ" sz="2400" dirty="0" err="1">
                <a:latin typeface="Courier New" pitchFamily="49" charset="0"/>
              </a:rPr>
              <a:t>am",age</a:t>
            </a:r>
            <a:r>
              <a:rPr lang="en-NZ" sz="2400" dirty="0" err="1" smtClean="0">
                <a:latin typeface="Courier New" pitchFamily="49" charset="0"/>
              </a:rPr>
              <a:t>,"</a:t>
            </a:r>
            <a:r>
              <a:rPr lang="en-NZ" sz="2400" dirty="0" err="1">
                <a:latin typeface="Courier New" pitchFamily="49" charset="0"/>
              </a:rPr>
              <a:t>next</a:t>
            </a:r>
            <a:r>
              <a:rPr lang="en-NZ" sz="2400" dirty="0">
                <a:latin typeface="Courier New" pitchFamily="49" charset="0"/>
              </a:rPr>
              <a:t> year")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7922D-FC41-4EC0-A778-C7F4267A3D9E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751224" y="1037514"/>
            <a:ext cx="4211764" cy="19389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751224" y="3567320"/>
            <a:ext cx="4211090" cy="19389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NZ" sz="24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solidFill>
                <a:srgbClr val="FF0000"/>
              </a:solidFill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Exercises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What is the output produced by the following program?</a:t>
            </a:r>
            <a:endParaRPr 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87520" y="1725613"/>
            <a:ext cx="3226032" cy="45243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400" dirty="0">
                <a:latin typeface="Courier New" pitchFamily="49" charset="0"/>
              </a:rPr>
              <a:t>a = 17</a:t>
            </a:r>
          </a:p>
          <a:p>
            <a:r>
              <a:rPr lang="en-NZ" sz="2400" dirty="0">
                <a:latin typeface="Courier New" pitchFamily="49" charset="0"/>
              </a:rPr>
              <a:t>b = 5</a:t>
            </a:r>
          </a:p>
          <a:p>
            <a:endParaRPr lang="en-NZ" sz="2400" dirty="0">
              <a:latin typeface="Courier New" pitchFamily="49" charset="0"/>
            </a:endParaRPr>
          </a:p>
          <a:p>
            <a:r>
              <a:rPr lang="en-NZ" sz="2400" dirty="0">
                <a:latin typeface="Courier New" pitchFamily="49" charset="0"/>
              </a:rPr>
              <a:t>print("</a:t>
            </a:r>
            <a:r>
              <a:rPr lang="en-NZ" sz="2400" dirty="0" smtClean="0">
                <a:latin typeface="Courier New" pitchFamily="49" charset="0"/>
              </a:rPr>
              <a:t>a =</a:t>
            </a:r>
            <a:r>
              <a:rPr lang="en-NZ" sz="2400" dirty="0">
                <a:latin typeface="Courier New" pitchFamily="49" charset="0"/>
              </a:rPr>
              <a:t>"</a:t>
            </a:r>
            <a:r>
              <a:rPr lang="en-NZ" sz="2400" dirty="0" smtClean="0">
                <a:latin typeface="Courier New" pitchFamily="49" charset="0"/>
              </a:rPr>
              <a:t> , a)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</a:t>
            </a:r>
            <a:r>
              <a:rPr lang="en-NZ" sz="2400" dirty="0">
                <a:latin typeface="Courier New" pitchFamily="49" charset="0"/>
              </a:rPr>
              <a:t>("</a:t>
            </a:r>
            <a:r>
              <a:rPr lang="en-NZ" sz="2400" dirty="0" smtClean="0">
                <a:latin typeface="Courier New" pitchFamily="49" charset="0"/>
              </a:rPr>
              <a:t>b =</a:t>
            </a:r>
            <a:r>
              <a:rPr lang="en-NZ" sz="2400" dirty="0">
                <a:latin typeface="Courier New" pitchFamily="49" charset="0"/>
              </a:rPr>
              <a:t>"</a:t>
            </a:r>
            <a:r>
              <a:rPr lang="en-NZ" sz="2400" dirty="0" smtClean="0">
                <a:latin typeface="Courier New" pitchFamily="49" charset="0"/>
              </a:rPr>
              <a:t> , b)</a:t>
            </a:r>
            <a:endParaRPr lang="en-NZ" sz="2400" dirty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r>
              <a:rPr lang="en-NZ" sz="2400" dirty="0">
                <a:latin typeface="Courier New" pitchFamily="49" charset="0"/>
              </a:rPr>
              <a:t>temp = a</a:t>
            </a:r>
          </a:p>
          <a:p>
            <a:r>
              <a:rPr lang="en-NZ" sz="2400" dirty="0">
                <a:latin typeface="Courier New" pitchFamily="49" charset="0"/>
              </a:rPr>
              <a:t>a = b</a:t>
            </a:r>
          </a:p>
          <a:p>
            <a:r>
              <a:rPr lang="en-NZ" sz="2400" dirty="0">
                <a:latin typeface="Courier New" pitchFamily="49" charset="0"/>
              </a:rPr>
              <a:t>b = temp</a:t>
            </a:r>
          </a:p>
          <a:p>
            <a:endParaRPr lang="en-NZ" sz="2400" dirty="0">
              <a:latin typeface="Courier New" pitchFamily="49" charset="0"/>
            </a:endParaRPr>
          </a:p>
          <a:p>
            <a:r>
              <a:rPr lang="en-NZ" sz="2400" dirty="0">
                <a:latin typeface="Courier New" pitchFamily="49" charset="0"/>
              </a:rPr>
              <a:t>print("a </a:t>
            </a:r>
            <a:r>
              <a:rPr lang="en-NZ" sz="2400" dirty="0" smtClean="0">
                <a:latin typeface="Courier New" pitchFamily="49" charset="0"/>
              </a:rPr>
              <a:t>=</a:t>
            </a:r>
            <a:r>
              <a:rPr lang="en-NZ" sz="2400" dirty="0">
                <a:latin typeface="Courier New" pitchFamily="49" charset="0"/>
              </a:rPr>
              <a:t>"</a:t>
            </a:r>
            <a:r>
              <a:rPr lang="en-NZ" sz="2400" dirty="0" smtClean="0">
                <a:latin typeface="Courier New" pitchFamily="49" charset="0"/>
              </a:rPr>
              <a:t> , </a:t>
            </a:r>
            <a:r>
              <a:rPr lang="en-NZ" sz="2400" dirty="0">
                <a:latin typeface="Courier New" pitchFamily="49" charset="0"/>
              </a:rPr>
              <a:t>a)</a:t>
            </a:r>
          </a:p>
          <a:p>
            <a:r>
              <a:rPr lang="en-NZ" sz="2400" dirty="0">
                <a:latin typeface="Courier New" pitchFamily="49" charset="0"/>
              </a:rPr>
              <a:t>print("b </a:t>
            </a:r>
            <a:r>
              <a:rPr lang="en-NZ" sz="2400" dirty="0" smtClean="0">
                <a:latin typeface="Courier New" pitchFamily="49" charset="0"/>
              </a:rPr>
              <a:t>=</a:t>
            </a:r>
            <a:r>
              <a:rPr lang="en-NZ" sz="2400" dirty="0">
                <a:latin typeface="Courier New" pitchFamily="49" charset="0"/>
              </a:rPr>
              <a:t>"</a:t>
            </a:r>
            <a:r>
              <a:rPr lang="en-NZ" sz="2400" dirty="0" smtClean="0">
                <a:latin typeface="Courier New" pitchFamily="49" charset="0"/>
              </a:rPr>
              <a:t> , </a:t>
            </a:r>
            <a:r>
              <a:rPr lang="en-NZ" sz="2400" dirty="0">
                <a:latin typeface="Courier New" pitchFamily="49" charset="0"/>
              </a:rPr>
              <a:t>b)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EEA2-256C-4F8B-869E-4B630A9DC7A4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019745" y="1724032"/>
            <a:ext cx="3315959" cy="45243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 smtClean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  <a:p>
            <a:endParaRPr lang="en-NZ" sz="2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Programming Languages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 programming language is a formal language that specifies how to perform a computational task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Many programming languages exist</a:t>
            </a:r>
          </a:p>
          <a:p>
            <a:pPr lvl="1" eaLnBrk="1" hangingPunct="1"/>
            <a:r>
              <a:rPr lang="en-NZ" smtClean="0"/>
              <a:t>Fortran</a:t>
            </a:r>
          </a:p>
          <a:p>
            <a:pPr lvl="1" eaLnBrk="1" hangingPunct="1"/>
            <a:r>
              <a:rPr lang="en-NZ" smtClean="0"/>
              <a:t>Visual Basic</a:t>
            </a:r>
          </a:p>
          <a:p>
            <a:pPr lvl="1" eaLnBrk="1" hangingPunct="1"/>
            <a:r>
              <a:rPr lang="en-NZ" smtClean="0"/>
              <a:t>C, C++, C#</a:t>
            </a:r>
          </a:p>
          <a:p>
            <a:pPr lvl="1" eaLnBrk="1" hangingPunct="1"/>
            <a:r>
              <a:rPr lang="en-NZ" smtClean="0"/>
              <a:t>Java</a:t>
            </a:r>
          </a:p>
          <a:p>
            <a:pPr lvl="1" eaLnBrk="1" hangingPunct="1"/>
            <a:r>
              <a:rPr lang="en-NZ" smtClean="0"/>
              <a:t>Python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DEBF-4DF8-462B-8243-B2C83AEEE72E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075" y="112713"/>
            <a:ext cx="8959850" cy="628650"/>
          </a:xfrm>
        </p:spPr>
        <p:txBody>
          <a:bodyPr/>
          <a:lstStyle/>
          <a:p>
            <a:r>
              <a:rPr lang="en-NZ" altLang="en-US" sz="3200" dirty="0" smtClean="0">
                <a:latin typeface="Arial" panose="020B0604020202020204" pitchFamily="34" charset="0"/>
              </a:rPr>
              <a:t>Input for Programs</a:t>
            </a:r>
            <a:endParaRPr lang="en-US" altLang="en-US" sz="3600" b="1" dirty="0" smtClean="0">
              <a:latin typeface="Arial" panose="020B0604020202020204" pitchFamily="34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454025" y="1241425"/>
            <a:ext cx="8224838" cy="425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285750" indent="-1714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Arial" panose="020B0604020202020204" pitchFamily="34" charset="0"/>
              </a:rPr>
              <a:t>In many settings, we want our </a:t>
            </a:r>
            <a:r>
              <a:rPr lang="en-US" altLang="en-US" b="0" dirty="0" smtClean="0">
                <a:latin typeface="Arial" panose="020B0604020202020204" pitchFamily="34" charset="0"/>
              </a:rPr>
              <a:t>programs </a:t>
            </a:r>
            <a:r>
              <a:rPr lang="en-US" altLang="en-US" b="0" dirty="0">
                <a:latin typeface="Arial" panose="020B0604020202020204" pitchFamily="34" charset="0"/>
              </a:rPr>
              <a:t>to </a:t>
            </a:r>
            <a:r>
              <a:rPr lang="en-US" altLang="en-US" b="0" i="1" dirty="0">
                <a:latin typeface="Arial" panose="020B0604020202020204" pitchFamily="34" charset="0"/>
              </a:rPr>
              <a:t>interact</a:t>
            </a:r>
            <a:r>
              <a:rPr lang="en-US" altLang="en-US" b="0" dirty="0">
                <a:latin typeface="Arial" panose="020B0604020202020204" pitchFamily="34" charset="0"/>
              </a:rPr>
              <a:t> with users; for this they need some means </a:t>
            </a:r>
            <a:r>
              <a:rPr lang="en-US" altLang="en-US" b="0" dirty="0" smtClean="0">
                <a:latin typeface="Arial" panose="020B0604020202020204" pitchFamily="34" charset="0"/>
              </a:rPr>
              <a:t>for:</a:t>
            </a:r>
          </a:p>
          <a:p>
            <a:pPr marL="1257300" lvl="2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300" b="0" dirty="0" smtClean="0">
                <a:latin typeface="Arial" panose="020B0604020202020204" pitchFamily="34" charset="0"/>
              </a:rPr>
              <a:t>Requesting </a:t>
            </a:r>
            <a:r>
              <a:rPr lang="en-US" altLang="en-US" sz="2300" b="0" dirty="0">
                <a:latin typeface="Arial" panose="020B0604020202020204" pitchFamily="34" charset="0"/>
              </a:rPr>
              <a:t>and accepting external </a:t>
            </a:r>
            <a:r>
              <a:rPr lang="en-US" altLang="en-US" sz="2300" b="0" i="1" dirty="0" smtClean="0">
                <a:latin typeface="Arial" panose="020B0604020202020204" pitchFamily="34" charset="0"/>
              </a:rPr>
              <a:t>input</a:t>
            </a:r>
            <a:endParaRPr lang="en-US" altLang="en-US" sz="2300" b="0" dirty="0" smtClean="0">
              <a:latin typeface="Arial" panose="020B0604020202020204" pitchFamily="34" charset="0"/>
            </a:endParaRPr>
          </a:p>
          <a:p>
            <a:pPr marL="1257300" lvl="2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sz="2300" b="0" dirty="0" smtClean="0">
                <a:latin typeface="Arial" panose="020B0604020202020204" pitchFamily="34" charset="0"/>
              </a:rPr>
              <a:t>Generating </a:t>
            </a:r>
            <a:r>
              <a:rPr lang="en-US" altLang="en-US" sz="2300" b="0" dirty="0">
                <a:latin typeface="Arial" panose="020B0604020202020204" pitchFamily="34" charset="0"/>
              </a:rPr>
              <a:t>and displaying external </a:t>
            </a:r>
            <a:r>
              <a:rPr lang="en-US" altLang="en-US" sz="2300" b="0" i="1" dirty="0" smtClean="0">
                <a:latin typeface="Arial" panose="020B0604020202020204" pitchFamily="34" charset="0"/>
              </a:rPr>
              <a:t>output</a:t>
            </a:r>
          </a:p>
          <a:p>
            <a:pPr marL="1257300" lvl="2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endParaRPr lang="en-US" altLang="en-US" b="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Arial" panose="020B0604020202020204" pitchFamily="34" charset="0"/>
              </a:rPr>
              <a:t>V</a:t>
            </a:r>
            <a:r>
              <a:rPr lang="en-US" altLang="en-US" b="0" dirty="0" smtClean="0">
                <a:latin typeface="Arial" panose="020B0604020202020204" pitchFamily="34" charset="0"/>
              </a:rPr>
              <a:t>ariables are used to </a:t>
            </a:r>
            <a:r>
              <a:rPr lang="en-US" altLang="en-US" b="0" dirty="0">
                <a:latin typeface="Arial" panose="020B0604020202020204" pitchFamily="34" charset="0"/>
              </a:rPr>
              <a:t>store results of </a:t>
            </a:r>
            <a:r>
              <a:rPr lang="en-US" altLang="en-US" b="0" dirty="0" smtClean="0">
                <a:latin typeface="Arial" panose="020B0604020202020204" pitchFamily="34" charset="0"/>
              </a:rPr>
              <a:t>input.</a:t>
            </a:r>
          </a:p>
          <a:p>
            <a:pPr marL="342900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endParaRPr lang="en-US" altLang="en-US" b="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en-US" altLang="en-US" b="0" dirty="0">
                <a:latin typeface="Arial" panose="020B0604020202020204" pitchFamily="34" charset="0"/>
              </a:rPr>
              <a:t>We will </a:t>
            </a:r>
            <a:r>
              <a:rPr lang="en-US" altLang="en-US" b="0" dirty="0" smtClean="0">
                <a:latin typeface="Arial" panose="020B0604020202020204" pitchFamily="34" charset="0"/>
              </a:rPr>
              <a:t>now examine </a:t>
            </a:r>
            <a:r>
              <a:rPr lang="en-US" altLang="en-US" b="0" dirty="0">
                <a:latin typeface="Arial" panose="020B0604020202020204" pitchFamily="34" charset="0"/>
              </a:rPr>
              <a:t>how </a:t>
            </a:r>
            <a:r>
              <a:rPr lang="en-US" altLang="en-US" b="0" i="1" dirty="0">
                <a:latin typeface="Arial" panose="020B0604020202020204" pitchFamily="34" charset="0"/>
              </a:rPr>
              <a:t>Python</a:t>
            </a:r>
            <a:r>
              <a:rPr lang="en-US" altLang="en-US" b="0" dirty="0">
                <a:latin typeface="Arial" panose="020B0604020202020204" pitchFamily="34" charset="0"/>
              </a:rPr>
              <a:t> requests and accepts </a:t>
            </a:r>
            <a:r>
              <a:rPr lang="en-US" altLang="en-US" b="0" dirty="0" smtClean="0">
                <a:latin typeface="Arial" panose="020B0604020202020204" pitchFamily="34" charset="0"/>
              </a:rPr>
              <a:t>input. </a:t>
            </a:r>
            <a:endParaRPr lang="en-US" altLang="en-US" b="0" dirty="0">
              <a:latin typeface="Arial" panose="020B0604020202020204" pitchFamily="34" charset="0"/>
            </a:endParaRPr>
          </a:p>
        </p:txBody>
      </p:sp>
      <p:sp>
        <p:nvSpPr>
          <p:cNvPr id="104460" name="Date Placeholder 3"/>
          <p:cNvSpPr txBox="1">
            <a:spLocks noGrp="1"/>
          </p:cNvSpPr>
          <p:nvPr/>
        </p:nvSpPr>
        <p:spPr bwMode="auto">
          <a:xfrm>
            <a:off x="180975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01D0228-3C8C-4EC6-80EF-AF3510AF58EF}" type="datetime1">
              <a:rPr lang="en-NZ" altLang="en-US" sz="1200" b="0">
                <a:solidFill>
                  <a:srgbClr val="898989"/>
                </a:solidFill>
              </a:rPr>
              <a:pPr eaLnBrk="1" hangingPunct="1"/>
              <a:t>28/09/2015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104461" name="Slide Number Placeholder 4"/>
          <p:cNvSpPr txBox="1">
            <a:spLocks noGrp="1"/>
          </p:cNvSpPr>
          <p:nvPr/>
        </p:nvSpPr>
        <p:spPr bwMode="auto">
          <a:xfrm>
            <a:off x="6553200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031244B-68C3-4D9D-88B5-34C14F5FFE0B}" type="slidenum">
              <a:rPr lang="en-NZ" altLang="en-US" sz="1200" b="0">
                <a:solidFill>
                  <a:srgbClr val="898989"/>
                </a:solidFill>
              </a:rPr>
              <a:pPr algn="r" eaLnBrk="1" hangingPunct="1"/>
              <a:t>20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104462" name="Footer Placeholder 5"/>
          <p:cNvSpPr txBox="1">
            <a:spLocks noGrp="1"/>
          </p:cNvSpPr>
          <p:nvPr/>
        </p:nvSpPr>
        <p:spPr bwMode="auto">
          <a:xfrm>
            <a:off x="3124200" y="6565900"/>
            <a:ext cx="289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NZ" altLang="en-US" sz="1200" b="0">
                <a:solidFill>
                  <a:srgbClr val="898989"/>
                </a:solidFill>
              </a:rPr>
              <a:t>COMPSCI 111/111G - Python 02</a:t>
            </a:r>
          </a:p>
        </p:txBody>
      </p:sp>
    </p:spTree>
    <p:extLst>
      <p:ext uri="{BB962C8B-B14F-4D97-AF65-F5344CB8AC3E}">
        <p14:creationId xmlns:p14="http://schemas.microsoft.com/office/powerpoint/2010/main" val="22003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075" y="112713"/>
            <a:ext cx="8959850" cy="628650"/>
          </a:xfrm>
        </p:spPr>
        <p:txBody>
          <a:bodyPr/>
          <a:lstStyle/>
          <a:p>
            <a:r>
              <a:rPr lang="en-NZ" altLang="en-US" sz="3200" smtClean="0">
                <a:latin typeface="Arial" panose="020B0604020202020204" pitchFamily="34" charset="0"/>
              </a:rPr>
              <a:t>Reading Input in Python</a:t>
            </a:r>
            <a:endParaRPr lang="en-US" altLang="en-US" sz="3600" b="1" smtClean="0">
              <a:latin typeface="Arial" panose="020B0604020202020204" pitchFamily="34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4025" y="1147763"/>
            <a:ext cx="8224838" cy="52387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NZ" altLang="en-US" sz="2400" dirty="0" smtClean="0">
                <a:latin typeface="Arial" panose="020B0604020202020204" pitchFamily="34" charset="0"/>
              </a:rPr>
              <a:t>The Python function </a:t>
            </a:r>
            <a:r>
              <a:rPr lang="en-NZ" altLang="en-US" sz="2400" i="1" dirty="0" smtClean="0">
                <a:latin typeface="Arial" panose="020B0604020202020204" pitchFamily="34" charset="0"/>
              </a:rPr>
              <a:t>input</a:t>
            </a:r>
            <a:r>
              <a:rPr lang="en-NZ" altLang="en-US" sz="2400" dirty="0" smtClean="0">
                <a:latin typeface="Arial" panose="020B0604020202020204" pitchFamily="34" charset="0"/>
              </a:rPr>
              <a:t> accepts information typed by the user and returns a string with its contents. </a:t>
            </a:r>
          </a:p>
          <a:p>
            <a:pPr>
              <a:spcBef>
                <a:spcPct val="30000"/>
              </a:spcBef>
            </a:pPr>
            <a:r>
              <a:rPr lang="en-NZ" altLang="en-US" sz="2400" dirty="0" smtClean="0">
                <a:latin typeface="Arial" panose="020B0604020202020204" pitchFamily="34" charset="0"/>
              </a:rPr>
              <a:t>The operator’s one argument is printed as a prompt e.g.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altLang="en-US" sz="4400" dirty="0" smtClean="0">
              <a:latin typeface="Arial" panose="020B0604020202020204" pitchFamily="34" charset="0"/>
            </a:endParaRPr>
          </a:p>
          <a:p>
            <a:pPr>
              <a:spcBef>
                <a:spcPct val="40000"/>
              </a:spcBef>
            </a:pPr>
            <a:r>
              <a:rPr lang="en-NZ" altLang="en-US" sz="2400" dirty="0" smtClean="0">
                <a:latin typeface="Arial" panose="020B0604020202020204" pitchFamily="34" charset="0"/>
              </a:rPr>
              <a:t>would print </a:t>
            </a:r>
            <a:r>
              <a:rPr lang="en-NZ" altLang="en-US" sz="2200" b="1" dirty="0" smtClean="0">
                <a:latin typeface="Courier New" panose="02070309020205020404" pitchFamily="49" charset="0"/>
              </a:rPr>
              <a:t>"Enter your name: "</a:t>
            </a:r>
            <a:r>
              <a:rPr lang="en-NZ" altLang="en-US" sz="2400" dirty="0" smtClean="0">
                <a:latin typeface="Arial" panose="020B0604020202020204" pitchFamily="34" charset="0"/>
              </a:rPr>
              <a:t>, wait for a user to type something and hit enter, then store the result in the variable </a:t>
            </a:r>
            <a:r>
              <a:rPr lang="en-NZ" altLang="en-US" sz="2400" i="1" dirty="0" smtClean="0">
                <a:latin typeface="Arial" panose="020B0604020202020204" pitchFamily="34" charset="0"/>
              </a:rPr>
              <a:t>name</a:t>
            </a:r>
            <a:r>
              <a:rPr lang="en-NZ" altLang="en-US" sz="2400" dirty="0" smtClean="0">
                <a:latin typeface="Arial" panose="020B0604020202020204" pitchFamily="34" charset="0"/>
              </a:rPr>
              <a:t>.</a:t>
            </a:r>
            <a:r>
              <a:rPr lang="en-NZ" altLang="en-US" sz="2000" dirty="0" smtClean="0"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40000"/>
              </a:spcBef>
            </a:pPr>
            <a:r>
              <a:rPr lang="en-NZ" altLang="en-US" sz="2400" dirty="0" smtClean="0">
                <a:latin typeface="Arial" panose="020B0604020202020204" pitchFamily="34" charset="0"/>
              </a:rPr>
              <a:t>The </a:t>
            </a:r>
            <a:r>
              <a:rPr lang="en-NZ" altLang="en-US" sz="2400" i="1" dirty="0" smtClean="0">
                <a:latin typeface="Arial" panose="020B0604020202020204" pitchFamily="34" charset="0"/>
              </a:rPr>
              <a:t>input</a:t>
            </a:r>
            <a:r>
              <a:rPr lang="en-NZ" altLang="en-US" sz="2400" dirty="0" smtClean="0">
                <a:latin typeface="Arial" panose="020B0604020202020204" pitchFamily="34" charset="0"/>
              </a:rPr>
              <a:t> function returns a string, so if you want to obtain a number, you must alter the data type, as in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 marL="401638" lvl="1" indent="-228600"/>
            <a:endParaRPr lang="en-US" altLang="en-US" sz="1800" dirty="0" smtClean="0">
              <a:latin typeface="Arial" panose="020B0604020202020204" pitchFamily="34" charset="0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166744" y="5495772"/>
            <a:ext cx="6951662" cy="71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mi-NZ" altLang="en-US" sz="2000">
                <a:latin typeface="Courier New" panose="02070309020205020404" pitchFamily="49" charset="0"/>
              </a:rPr>
              <a:t>children = int(input</a:t>
            </a:r>
            <a:r>
              <a:rPr lang="en-NZ" altLang="en-US" sz="2000">
                <a:latin typeface="Courier New" panose="02070309020205020404" pitchFamily="49" charset="0"/>
              </a:rPr>
              <a:t>("How many children: "))</a:t>
            </a:r>
          </a:p>
          <a:p>
            <a:pPr eaLnBrk="1" hangingPunct="1"/>
            <a:r>
              <a:rPr lang="en-NZ" altLang="en-US" sz="2000">
                <a:latin typeface="Courier New" panose="02070309020205020404" pitchFamily="49" charset="0"/>
              </a:rPr>
              <a:t>weight = float(input("Enter your weight: "))</a:t>
            </a:r>
            <a:endParaRPr lang="en-NZ" altLang="en-US">
              <a:latin typeface="Courier New" panose="02070309020205020404" pitchFamily="49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1900248" y="2664152"/>
            <a:ext cx="52705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NZ" altLang="en-US" sz="2000">
                <a:latin typeface="Courier New" panose="02070309020205020404" pitchFamily="49" charset="0"/>
              </a:rPr>
              <a:t>name = input("Enter your name: ")</a:t>
            </a:r>
          </a:p>
        </p:txBody>
      </p:sp>
      <p:sp>
        <p:nvSpPr>
          <p:cNvPr id="124937" name="Date Placeholder 3"/>
          <p:cNvSpPr txBox="1">
            <a:spLocks noGrp="1"/>
          </p:cNvSpPr>
          <p:nvPr/>
        </p:nvSpPr>
        <p:spPr bwMode="auto">
          <a:xfrm>
            <a:off x="180975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CF4DA5-5757-4744-8BF4-4B5E7ABE2B3C}" type="datetime1">
              <a:rPr lang="en-NZ" altLang="en-US" sz="1200" b="0">
                <a:solidFill>
                  <a:srgbClr val="898989"/>
                </a:solidFill>
              </a:rPr>
              <a:pPr eaLnBrk="1" hangingPunct="1"/>
              <a:t>28/09/2015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124938" name="Slide Number Placeholder 4"/>
          <p:cNvSpPr txBox="1">
            <a:spLocks noGrp="1"/>
          </p:cNvSpPr>
          <p:nvPr/>
        </p:nvSpPr>
        <p:spPr bwMode="auto">
          <a:xfrm>
            <a:off x="6553200" y="65659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7E8AD9F8-D052-41A6-A080-8AC142187812}" type="slidenum">
              <a:rPr lang="en-NZ" altLang="en-US" sz="1200" b="0">
                <a:solidFill>
                  <a:srgbClr val="898989"/>
                </a:solidFill>
              </a:rPr>
              <a:pPr algn="r" eaLnBrk="1" hangingPunct="1"/>
              <a:t>21</a:t>
            </a:fld>
            <a:endParaRPr lang="en-NZ" altLang="en-US" sz="1200" b="0">
              <a:solidFill>
                <a:srgbClr val="898989"/>
              </a:solidFill>
            </a:endParaRPr>
          </a:p>
        </p:txBody>
      </p:sp>
      <p:sp>
        <p:nvSpPr>
          <p:cNvPr id="124939" name="Footer Placeholder 5"/>
          <p:cNvSpPr txBox="1">
            <a:spLocks noGrp="1"/>
          </p:cNvSpPr>
          <p:nvPr/>
        </p:nvSpPr>
        <p:spPr bwMode="auto">
          <a:xfrm>
            <a:off x="3124200" y="6565900"/>
            <a:ext cx="289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NZ" altLang="en-US" sz="1200" b="0">
                <a:solidFill>
                  <a:srgbClr val="898989"/>
                </a:solidFill>
              </a:rPr>
              <a:t>COMPSCI 111/111G - Python 02</a:t>
            </a:r>
          </a:p>
        </p:txBody>
      </p:sp>
    </p:spTree>
    <p:extLst>
      <p:ext uri="{BB962C8B-B14F-4D97-AF65-F5344CB8AC3E}">
        <p14:creationId xmlns:p14="http://schemas.microsoft.com/office/powerpoint/2010/main" val="161692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Examples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Write a program that converts NZD to USD</a:t>
            </a:r>
          </a:p>
          <a:p>
            <a:pPr lvl="1" eaLnBrk="1" hangingPunct="1"/>
            <a:r>
              <a:rPr lang="en-NZ" smtClean="0"/>
              <a:t>Currently 1 NZD = 0.</a:t>
            </a:r>
            <a:r>
              <a:rPr lang="en-US" smtClean="0"/>
              <a:t>6409 USD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0236" y="2174875"/>
            <a:ext cx="8602752" cy="39703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dirty="0">
                <a:latin typeface="Courier New" pitchFamily="49" charset="0"/>
              </a:rPr>
              <a:t>#Author: Andrew 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</a:t>
            </a:r>
          </a:p>
          <a:p>
            <a:r>
              <a:rPr lang="en-NZ" dirty="0">
                <a:latin typeface="Courier New" pitchFamily="49" charset="0"/>
              </a:rPr>
              <a:t>#Date: </a:t>
            </a:r>
            <a:r>
              <a:rPr lang="en-NZ" dirty="0" smtClean="0">
                <a:latin typeface="Courier New" pitchFamily="49" charset="0"/>
              </a:rPr>
              <a:t>02/10/15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#Ratio of NZD to USD</a:t>
            </a:r>
          </a:p>
          <a:p>
            <a:r>
              <a:rPr lang="en-NZ" dirty="0" err="1">
                <a:latin typeface="Courier New" pitchFamily="49" charset="0"/>
              </a:rPr>
              <a:t>currencyRatio</a:t>
            </a:r>
            <a:r>
              <a:rPr lang="en-NZ" dirty="0">
                <a:latin typeface="Courier New" pitchFamily="49" charset="0"/>
              </a:rPr>
              <a:t> = 0.6409 # 1 NZD = 0.6409 USD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#Ask the user to enter the NZD value</a:t>
            </a:r>
          </a:p>
          <a:p>
            <a:r>
              <a:rPr lang="en-NZ" dirty="0" err="1">
                <a:latin typeface="Courier New" pitchFamily="49" charset="0"/>
              </a:rPr>
              <a:t>nzd</a:t>
            </a:r>
            <a:r>
              <a:rPr lang="en-NZ" dirty="0">
                <a:latin typeface="Courier New" pitchFamily="49" charset="0"/>
              </a:rPr>
              <a:t> = </a:t>
            </a:r>
            <a:r>
              <a:rPr lang="en-NZ" dirty="0" smtClean="0">
                <a:latin typeface="Courier New" pitchFamily="49" charset="0"/>
              </a:rPr>
              <a:t>float(input</a:t>
            </a:r>
            <a:r>
              <a:rPr lang="en-NZ" dirty="0">
                <a:latin typeface="Courier New" pitchFamily="49" charset="0"/>
              </a:rPr>
              <a:t>("Please enter the dollar value (NZD): </a:t>
            </a:r>
            <a:r>
              <a:rPr lang="en-NZ" dirty="0" smtClean="0">
                <a:latin typeface="Courier New" pitchFamily="49" charset="0"/>
              </a:rPr>
              <a:t>"))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#Calculate the amount of USD</a:t>
            </a:r>
          </a:p>
          <a:p>
            <a:r>
              <a:rPr lang="en-NZ" dirty="0" err="1">
                <a:latin typeface="Courier New" pitchFamily="49" charset="0"/>
              </a:rPr>
              <a:t>usd</a:t>
            </a:r>
            <a:r>
              <a:rPr lang="en-NZ" dirty="0">
                <a:latin typeface="Courier New" pitchFamily="49" charset="0"/>
              </a:rPr>
              <a:t> = </a:t>
            </a:r>
            <a:r>
              <a:rPr lang="en-NZ" dirty="0" err="1">
                <a:latin typeface="Courier New" pitchFamily="49" charset="0"/>
              </a:rPr>
              <a:t>nzd</a:t>
            </a:r>
            <a:r>
              <a:rPr lang="en-NZ" dirty="0">
                <a:latin typeface="Courier New" pitchFamily="49" charset="0"/>
              </a:rPr>
              <a:t> * </a:t>
            </a:r>
            <a:r>
              <a:rPr lang="en-NZ" dirty="0" err="1">
                <a:latin typeface="Courier New" pitchFamily="49" charset="0"/>
              </a:rPr>
              <a:t>currencyRatio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#Print the output to the user</a:t>
            </a:r>
          </a:p>
          <a:p>
            <a:r>
              <a:rPr lang="en-NZ" dirty="0" smtClean="0">
                <a:latin typeface="Courier New" pitchFamily="49" charset="0"/>
              </a:rPr>
              <a:t>print(</a:t>
            </a:r>
            <a:r>
              <a:rPr lang="en-NZ" dirty="0" err="1" smtClean="0">
                <a:latin typeface="Courier New" pitchFamily="49" charset="0"/>
              </a:rPr>
              <a:t>nzd</a:t>
            </a:r>
            <a:r>
              <a:rPr lang="en-NZ" dirty="0">
                <a:latin typeface="Courier New" pitchFamily="49" charset="0"/>
              </a:rPr>
              <a:t>, "NZ dollars is worth", </a:t>
            </a:r>
            <a:r>
              <a:rPr lang="en-NZ" dirty="0" err="1">
                <a:latin typeface="Courier New" pitchFamily="49" charset="0"/>
              </a:rPr>
              <a:t>usd</a:t>
            </a:r>
            <a:r>
              <a:rPr lang="en-NZ" dirty="0">
                <a:latin typeface="Courier New" pitchFamily="49" charset="0"/>
              </a:rPr>
              <a:t>, "US </a:t>
            </a:r>
            <a:r>
              <a:rPr lang="en-NZ" dirty="0" smtClean="0">
                <a:latin typeface="Courier New" pitchFamily="49" charset="0"/>
              </a:rPr>
              <a:t>dollars")</a:t>
            </a:r>
            <a:endParaRPr lang="en-NZ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5204-2B11-4E60-8D06-152CFC445943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Exercise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81012" y="919864"/>
            <a:ext cx="8781976" cy="5287108"/>
          </a:xfrm>
        </p:spPr>
        <p:txBody>
          <a:bodyPr/>
          <a:lstStyle/>
          <a:p>
            <a:pPr eaLnBrk="1" hangingPunct="1"/>
            <a:r>
              <a:rPr lang="en-NZ" dirty="0" smtClean="0"/>
              <a:t>Write a program that converts a temperature from Fahrenheit to Celsius.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US" dirty="0" smtClean="0"/>
              <a:t>The formula to convert from Fahrenheit to Celsius is:</a:t>
            </a:r>
          </a:p>
          <a:p>
            <a:pPr lvl="1"/>
            <a:r>
              <a:rPr lang="en-US" sz="2200" dirty="0"/>
              <a:t>Celsius = </a:t>
            </a:r>
            <a:r>
              <a:rPr lang="en-US" sz="2200" dirty="0" smtClean="0"/>
              <a:t>5 </a:t>
            </a:r>
            <a:r>
              <a:rPr lang="en-US" sz="2200" dirty="0"/>
              <a:t>/ </a:t>
            </a:r>
            <a:r>
              <a:rPr lang="en-US" sz="2200" dirty="0" smtClean="0"/>
              <a:t>9 * </a:t>
            </a:r>
            <a:r>
              <a:rPr lang="en-US" sz="2200" dirty="0"/>
              <a:t>(Fahrenheit - 32) </a:t>
            </a:r>
            <a:endParaRPr lang="en-US" sz="2200" dirty="0" smtClean="0"/>
          </a:p>
          <a:p>
            <a:pPr lvl="1"/>
            <a:endParaRPr lang="en-US" sz="2200" b="1" dirty="0"/>
          </a:p>
          <a:p>
            <a:r>
              <a:rPr lang="en-US" sz="2800" b="0" dirty="0" smtClean="0"/>
              <a:t>Sample output:</a:t>
            </a:r>
            <a:endParaRPr lang="en-US" sz="2800" b="0" dirty="0"/>
          </a:p>
          <a:p>
            <a:pPr lvl="1"/>
            <a:endParaRPr lang="en-US" dirty="0" smtClean="0"/>
          </a:p>
          <a:p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algn="ctr"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57D7-E646-4DE9-804E-F05119F538A1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9460" y="4145896"/>
            <a:ext cx="8065080" cy="15388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NZ" sz="2300" dirty="0" smtClean="0">
                <a:latin typeface="Courier New" pitchFamily="49" charset="0"/>
              </a:rPr>
              <a:t>Please enter a temperature in Fahrenheit: 72</a:t>
            </a:r>
          </a:p>
          <a:p>
            <a:r>
              <a:rPr lang="en-NZ" sz="2300" dirty="0" smtClean="0">
                <a:latin typeface="Courier New" pitchFamily="49" charset="0"/>
              </a:rPr>
              <a:t> </a:t>
            </a:r>
          </a:p>
          <a:p>
            <a:r>
              <a:rPr lang="en-NZ" sz="2400" dirty="0" smtClean="0">
                <a:latin typeface="Courier New" pitchFamily="49" charset="0"/>
              </a:rPr>
              <a:t>72 degrees Fahrenheit is equivalent to</a:t>
            </a:r>
          </a:p>
          <a:p>
            <a:r>
              <a:rPr lang="en-NZ" sz="2400" dirty="0">
                <a:latin typeface="Courier New" pitchFamily="49" charset="0"/>
              </a:rPr>
              <a:t>22.22222222222222</a:t>
            </a:r>
            <a:r>
              <a:rPr lang="en-NZ" sz="2400" dirty="0" smtClean="0">
                <a:latin typeface="Courier New" pitchFamily="49" charset="0"/>
              </a:rPr>
              <a:t> degrees Celsius</a:t>
            </a:r>
            <a:endParaRPr lang="en-NZ" sz="2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Translating Code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High-level languages</a:t>
            </a:r>
          </a:p>
          <a:p>
            <a:pPr lvl="1" eaLnBrk="1" hangingPunct="1"/>
            <a:r>
              <a:rPr lang="en-NZ" dirty="0" smtClean="0"/>
              <a:t>Easy for humans to understand</a:t>
            </a:r>
          </a:p>
          <a:p>
            <a:pPr lvl="1" eaLnBrk="1" hangingPunct="1"/>
            <a:r>
              <a:rPr lang="en-NZ" dirty="0" smtClean="0"/>
              <a:t>Too complex for a CPU</a:t>
            </a:r>
          </a:p>
          <a:p>
            <a:pPr lvl="1" eaLnBrk="1" hangingPunct="1"/>
            <a:r>
              <a:rPr lang="en-NZ" dirty="0" smtClean="0"/>
              <a:t>Need to translate to a lower level language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Compiler</a:t>
            </a:r>
          </a:p>
          <a:p>
            <a:pPr lvl="1" eaLnBrk="1" hangingPunct="1"/>
            <a:r>
              <a:rPr lang="en-NZ" dirty="0" smtClean="0"/>
              <a:t>Translates entire file at once</a:t>
            </a:r>
          </a:p>
          <a:p>
            <a:pPr lvl="1" eaLnBrk="1" hangingPunct="1"/>
            <a:r>
              <a:rPr lang="en-NZ" dirty="0" smtClean="0"/>
              <a:t>Translated file </a:t>
            </a:r>
            <a:r>
              <a:rPr lang="en-NZ" dirty="0" smtClean="0"/>
              <a:t>can be understood by the CPU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Interpreter </a:t>
            </a:r>
          </a:p>
          <a:p>
            <a:pPr lvl="1" eaLnBrk="1" hangingPunct="1"/>
            <a:r>
              <a:rPr lang="en-NZ" dirty="0" smtClean="0"/>
              <a:t>Runs the code while it is being translated</a:t>
            </a:r>
          </a:p>
          <a:p>
            <a:pPr lvl="1" eaLnBrk="1" hangingPunct="1"/>
            <a:r>
              <a:rPr lang="en-NZ" dirty="0" smtClean="0"/>
              <a:t>Translates a line, runs the code, translates a line, etc.</a:t>
            </a:r>
          </a:p>
          <a:p>
            <a:endParaRPr lang="en-NZ" sz="1800" dirty="0"/>
          </a:p>
          <a:p>
            <a:r>
              <a:rPr lang="en-NZ" altLang="en-US" dirty="0"/>
              <a:t>Python is an </a:t>
            </a:r>
            <a:r>
              <a:rPr lang="en-NZ" altLang="en-US" i="1" dirty="0"/>
              <a:t>interpretive</a:t>
            </a:r>
            <a:r>
              <a:rPr lang="en-NZ" altLang="en-US" dirty="0"/>
              <a:t> programming language. </a:t>
            </a:r>
            <a:endParaRPr lang="en-NZ" altLang="en-US" sz="2600" dirty="0">
              <a:latin typeface="Arial" panose="020B0604020202020204" pitchFamily="34" charset="0"/>
            </a:endParaRPr>
          </a:p>
          <a:p>
            <a:endParaRPr lang="en-NZ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FD59-8065-4DD8-AFB2-68B029C10474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Statements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 program consists of a series of instructions</a:t>
            </a:r>
          </a:p>
          <a:p>
            <a:pPr lvl="1" eaLnBrk="1" hangingPunct="1"/>
            <a:r>
              <a:rPr lang="en-NZ" smtClean="0"/>
              <a:t>Instructions in a program are called statements</a:t>
            </a:r>
          </a:p>
          <a:p>
            <a:pPr lvl="1" eaLnBrk="1" hangingPunct="1"/>
            <a:r>
              <a:rPr lang="en-NZ" smtClean="0"/>
              <a:t>Computer executes them in the order they appear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Must be precise</a:t>
            </a:r>
          </a:p>
          <a:p>
            <a:pPr lvl="1" eaLnBrk="1" hangingPunct="1"/>
            <a:r>
              <a:rPr lang="en-NZ" smtClean="0"/>
              <a:t>Computer does what you say, not what you mean</a:t>
            </a:r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0ABC-FEB0-40F9-BFCA-4E8A3C51284E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Using IDLE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Integrated Development Environment</a:t>
            </a:r>
          </a:p>
          <a:p>
            <a:pPr lvl="1" eaLnBrk="1" hangingPunct="1"/>
            <a:r>
              <a:rPr lang="en-NZ" smtClean="0"/>
              <a:t>Text Editor</a:t>
            </a:r>
          </a:p>
          <a:p>
            <a:pPr lvl="1" eaLnBrk="1" hangingPunct="1"/>
            <a:r>
              <a:rPr lang="en-NZ" smtClean="0"/>
              <a:t>Interpreter to run the code</a:t>
            </a:r>
          </a:p>
          <a:p>
            <a:pPr lvl="1" eaLnBrk="1" hangingPunct="1"/>
            <a:r>
              <a:rPr lang="en-NZ" smtClean="0"/>
              <a:t>May include other tools to help a programmer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IDLE is an IDE for Python</a:t>
            </a:r>
          </a:p>
          <a:p>
            <a:pPr eaLnBrk="1" hangingPunct="1"/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E9E5-82D9-44ED-BB2E-319DBDBCFA1D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3161108"/>
            <a:ext cx="6238875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Running Python instructions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Interactive Interpreter</a:t>
            </a:r>
          </a:p>
          <a:p>
            <a:pPr lvl="1" eaLnBrk="1" hangingPunct="1"/>
            <a:r>
              <a:rPr lang="en-NZ" smtClean="0"/>
              <a:t>Allows you to type statements directly at the prompt</a:t>
            </a:r>
          </a:p>
          <a:p>
            <a:pPr lvl="1" eaLnBrk="1" hangingPunct="1"/>
            <a:r>
              <a:rPr lang="en-NZ" smtClean="0"/>
              <a:t>Statement is executed when you hit &lt;Enter&gt;</a:t>
            </a:r>
          </a:p>
          <a:p>
            <a:pPr lvl="1" eaLnBrk="1" hangingPunct="1"/>
            <a:r>
              <a:rPr lang="en-NZ" smtClean="0"/>
              <a:t>Very useful for experimentation</a:t>
            </a:r>
          </a:p>
          <a:p>
            <a:pPr lvl="1" eaLnBrk="1" hangingPunct="1"/>
            <a:r>
              <a:rPr lang="en-NZ" smtClean="0"/>
              <a:t>Good for learning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Running a Script</a:t>
            </a:r>
          </a:p>
          <a:p>
            <a:pPr lvl="1" eaLnBrk="1" hangingPunct="1"/>
            <a:r>
              <a:rPr lang="en-NZ" smtClean="0"/>
              <a:t>Type a sequence of statements into a file</a:t>
            </a:r>
          </a:p>
          <a:p>
            <a:pPr lvl="1" eaLnBrk="1" hangingPunct="1"/>
            <a:r>
              <a:rPr lang="en-NZ" smtClean="0"/>
              <a:t>Save the file with the file extension .py</a:t>
            </a:r>
          </a:p>
          <a:p>
            <a:pPr lvl="1" eaLnBrk="1" hangingPunct="1"/>
            <a:r>
              <a:rPr lang="en-NZ" smtClean="0"/>
              <a:t>Running the program executes each statement in turn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A3FB-8656-4EC5-A87A-4C969645C249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Example:  Hello World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The first program you normally write</a:t>
            </a:r>
          </a:p>
          <a:p>
            <a:pPr lvl="1" eaLnBrk="1" hangingPunct="1"/>
            <a:r>
              <a:rPr lang="en-NZ" dirty="0" smtClean="0"/>
              <a:t>Traditional</a:t>
            </a:r>
          </a:p>
          <a:p>
            <a:pPr lvl="1" eaLnBrk="1" hangingPunct="1"/>
            <a:r>
              <a:rPr lang="en-NZ" dirty="0" smtClean="0"/>
              <a:t>Prints out the message "Hello World"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898525" y="3429000"/>
            <a:ext cx="2419350" cy="627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 dirty="0" smtClean="0"/>
              <a:t>print("</a:t>
            </a:r>
            <a:r>
              <a:rPr lang="en-NZ" dirty="0"/>
              <a:t>Hello </a:t>
            </a:r>
            <a:r>
              <a:rPr lang="en-NZ" dirty="0" smtClean="0"/>
              <a:t>World“)</a:t>
            </a:r>
            <a:endParaRPr lang="en-US" dirty="0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944938" y="3429000"/>
            <a:ext cx="4570412" cy="1792288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NZ"/>
              <a:t>public class MyProgram{</a:t>
            </a:r>
          </a:p>
          <a:p>
            <a:r>
              <a:rPr lang="en-NZ"/>
              <a:t>    public static void main(String[] args){</a:t>
            </a:r>
          </a:p>
          <a:p>
            <a:r>
              <a:rPr lang="en-NZ"/>
              <a:t>        System.out.println("Hello World");</a:t>
            </a:r>
          </a:p>
          <a:p>
            <a:r>
              <a:rPr lang="en-NZ"/>
              <a:t>    }</a:t>
            </a:r>
          </a:p>
          <a:p>
            <a:r>
              <a:rPr lang="en-NZ"/>
              <a:t>}</a:t>
            </a:r>
          </a:p>
          <a:p>
            <a:endParaRPr lang="en-US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525588" y="2981325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Python</a:t>
            </a:r>
            <a:endParaRPr lang="en-US"/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764213" y="2981325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Java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87298-7343-4D10-BE2E-508681C2A5A3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Comments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Comments </a:t>
            </a:r>
          </a:p>
          <a:p>
            <a:pPr lvl="1" eaLnBrk="1" hangingPunct="1"/>
            <a:r>
              <a:rPr lang="en-NZ" smtClean="0"/>
              <a:t>Used to make comments to human readers</a:t>
            </a:r>
          </a:p>
          <a:p>
            <a:pPr lvl="1" eaLnBrk="1" hangingPunct="1"/>
            <a:r>
              <a:rPr lang="en-NZ" smtClean="0"/>
              <a:t>Ignored by the computer</a:t>
            </a:r>
          </a:p>
          <a:p>
            <a:pPr lvl="1" eaLnBrk="1" hangingPunct="1"/>
            <a:r>
              <a:rPr lang="en-NZ" smtClean="0"/>
              <a:t>Start with hash sign (#), ignores everything until end of line</a:t>
            </a:r>
          </a:p>
          <a:p>
            <a:pPr lvl="1" eaLnBrk="1" hangingPunct="1"/>
            <a:r>
              <a:rPr lang="en-NZ" smtClean="0"/>
              <a:t>Always start a program with comments describing the Author and Date.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898525" y="3070225"/>
            <a:ext cx="7346950" cy="302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2400" dirty="0">
                <a:latin typeface="Courier New" pitchFamily="49" charset="0"/>
              </a:rPr>
              <a:t>#Author: Andrew </a:t>
            </a:r>
            <a:r>
              <a:rPr lang="en-NZ" sz="2400" dirty="0" err="1">
                <a:latin typeface="Courier New" pitchFamily="49" charset="0"/>
              </a:rPr>
              <a:t>Luxton</a:t>
            </a:r>
            <a:r>
              <a:rPr lang="en-NZ" sz="2400" dirty="0">
                <a:latin typeface="Courier New" pitchFamily="49" charset="0"/>
              </a:rPr>
              <a:t>-Reilly</a:t>
            </a:r>
          </a:p>
          <a:p>
            <a:r>
              <a:rPr lang="en-NZ" sz="2400" dirty="0">
                <a:latin typeface="Courier New" pitchFamily="49" charset="0"/>
              </a:rPr>
              <a:t>#Date: </a:t>
            </a:r>
            <a:r>
              <a:rPr lang="en-NZ" sz="2400" dirty="0" smtClean="0">
                <a:latin typeface="Courier New" pitchFamily="49" charset="0"/>
              </a:rPr>
              <a:t>02/10/15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>
                <a:latin typeface="Courier New" pitchFamily="49" charset="0"/>
              </a:rPr>
              <a:t>#Purpose: Show the use of comments </a:t>
            </a:r>
          </a:p>
          <a:p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print("Hello")		#Hello, Hello</a:t>
            </a:r>
          </a:p>
          <a:p>
            <a:r>
              <a:rPr lang="en-NZ" sz="2400" dirty="0" smtClean="0">
                <a:latin typeface="Courier New" pitchFamily="49" charset="0"/>
              </a:rPr>
              <a:t>print("Is </a:t>
            </a:r>
            <a:r>
              <a:rPr lang="en-NZ" sz="2400" dirty="0">
                <a:latin typeface="Courier New" pitchFamily="49" charset="0"/>
              </a:rPr>
              <a:t>there anybody in </a:t>
            </a:r>
            <a:r>
              <a:rPr lang="en-NZ" sz="2400" dirty="0" smtClean="0">
                <a:latin typeface="Courier New" pitchFamily="49" charset="0"/>
              </a:rPr>
              <a:t>there")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print("Just </a:t>
            </a:r>
            <a:r>
              <a:rPr lang="en-NZ" sz="2400" dirty="0">
                <a:latin typeface="Courier New" pitchFamily="49" charset="0"/>
              </a:rPr>
              <a:t>nod if you can hear </a:t>
            </a:r>
            <a:r>
              <a:rPr lang="en-NZ" sz="2400" dirty="0" smtClean="0">
                <a:latin typeface="Courier New" pitchFamily="49" charset="0"/>
              </a:rPr>
              <a:t>me")</a:t>
            </a:r>
            <a:endParaRPr lang="en-NZ" sz="2400" dirty="0">
              <a:latin typeface="Courier New" pitchFamily="49" charset="0"/>
            </a:endParaRPr>
          </a:p>
          <a:p>
            <a:r>
              <a:rPr lang="en-NZ" sz="2400" dirty="0" smtClean="0">
                <a:latin typeface="Courier New" pitchFamily="49" charset="0"/>
              </a:rPr>
              <a:t>print("Is </a:t>
            </a:r>
            <a:r>
              <a:rPr lang="en-NZ" sz="2400" dirty="0">
                <a:latin typeface="Courier New" pitchFamily="49" charset="0"/>
              </a:rPr>
              <a:t>there anyone at </a:t>
            </a:r>
            <a:r>
              <a:rPr lang="en-NZ" sz="2400" dirty="0" smtClean="0">
                <a:latin typeface="Courier New" pitchFamily="49" charset="0"/>
              </a:rPr>
              <a:t>home")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D5769-CDD6-4C98-9321-9A8F109A69A2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Types of information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Strings</a:t>
            </a:r>
          </a:p>
          <a:p>
            <a:pPr lvl="1" eaLnBrk="1" hangingPunct="1"/>
            <a:r>
              <a:rPr lang="en-NZ" smtClean="0"/>
              <a:t>Sequence of characters</a:t>
            </a:r>
          </a:p>
          <a:p>
            <a:pPr lvl="1" eaLnBrk="1" hangingPunct="1"/>
            <a:r>
              <a:rPr lang="en-NZ" smtClean="0"/>
              <a:t>Plain text (ASCII or Unicode)</a:t>
            </a:r>
          </a:p>
          <a:p>
            <a:pPr lvl="1" eaLnBrk="1" hangingPunct="1"/>
            <a:r>
              <a:rPr lang="en-NZ" smtClean="0"/>
              <a:t>Enclosed in quote marks</a:t>
            </a:r>
          </a:p>
          <a:p>
            <a:pPr lvl="1" eaLnBrk="1" hangingPunct="1"/>
            <a:r>
              <a:rPr lang="en-NZ" smtClean="0"/>
              <a:t>E.g. "Hello", "Goodbye"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Integers</a:t>
            </a:r>
          </a:p>
          <a:p>
            <a:pPr lvl="1" eaLnBrk="1" hangingPunct="1"/>
            <a:r>
              <a:rPr lang="en-NZ" smtClean="0"/>
              <a:t>Numbers without a decimal point</a:t>
            </a:r>
          </a:p>
          <a:p>
            <a:pPr lvl="1" eaLnBrk="1" hangingPunct="1"/>
            <a:r>
              <a:rPr lang="en-NZ" smtClean="0"/>
              <a:t>E.g. -100, 0, 45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Floating-point numbers</a:t>
            </a:r>
          </a:p>
          <a:p>
            <a:pPr lvl="1" eaLnBrk="1" hangingPunct="1"/>
            <a:r>
              <a:rPr lang="en-NZ" smtClean="0"/>
              <a:t>Numbers with a decimal point</a:t>
            </a:r>
          </a:p>
          <a:p>
            <a:pPr lvl="1" eaLnBrk="1" hangingPunct="1"/>
            <a:r>
              <a:rPr lang="en-NZ" smtClean="0"/>
              <a:t>E.g. -1.00002, 0.0, 4.5, 45.0, 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F625-58C7-4B69-9E58-C721291EADF2}" type="datetime1">
              <a:rPr lang="en-NZ" smtClean="0"/>
              <a:t>28/09/2015</a:t>
            </a:fld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Python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12932</TotalTime>
  <Words>1401</Words>
  <Application>Microsoft Office PowerPoint</Application>
  <PresentationFormat>On-screen Show (4:3)</PresentationFormat>
  <Paragraphs>393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Calibri</vt:lpstr>
      <vt:lpstr>Courier New</vt:lpstr>
      <vt:lpstr>Helvetica</vt:lpstr>
      <vt:lpstr>compsci-theme</vt:lpstr>
      <vt:lpstr>COMPSCI 111 / 111G Mastering Cyberspace:   An introduction to practical computing</vt:lpstr>
      <vt:lpstr>Programming Languages</vt:lpstr>
      <vt:lpstr>Translating Code</vt:lpstr>
      <vt:lpstr>Statements</vt:lpstr>
      <vt:lpstr>Using IDLE</vt:lpstr>
      <vt:lpstr>Running Python instructions</vt:lpstr>
      <vt:lpstr>Example:  Hello World</vt:lpstr>
      <vt:lpstr>Comments</vt:lpstr>
      <vt:lpstr>Types of information</vt:lpstr>
      <vt:lpstr>Printing output</vt:lpstr>
      <vt:lpstr>Exercises</vt:lpstr>
      <vt:lpstr>Arithmetic operators</vt:lpstr>
      <vt:lpstr>Exercises</vt:lpstr>
      <vt:lpstr>String operations</vt:lpstr>
      <vt:lpstr>Exercises</vt:lpstr>
      <vt:lpstr>PowerPoint Presentation</vt:lpstr>
      <vt:lpstr>Assignment statement</vt:lpstr>
      <vt:lpstr>Exercises</vt:lpstr>
      <vt:lpstr>Exercises</vt:lpstr>
      <vt:lpstr>Input for Programs</vt:lpstr>
      <vt:lpstr>Reading Input in Python</vt:lpstr>
      <vt:lpstr>Examples</vt:lpstr>
      <vt:lpstr>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137</cp:revision>
  <cp:lastPrinted>2006-02-25T01:55:21Z</cp:lastPrinted>
  <dcterms:created xsi:type="dcterms:W3CDTF">2004-03-22T04:42:11Z</dcterms:created>
  <dcterms:modified xsi:type="dcterms:W3CDTF">2015-09-28T03:45:53Z</dcterms:modified>
</cp:coreProperties>
</file>