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70" r:id="rId4"/>
    <p:sldId id="261" r:id="rId5"/>
    <p:sldId id="263" r:id="rId6"/>
    <p:sldId id="265" r:id="rId7"/>
    <p:sldId id="266" r:id="rId8"/>
    <p:sldId id="267" r:id="rId9"/>
    <p:sldId id="271" r:id="rId10"/>
    <p:sldId id="275" r:id="rId11"/>
    <p:sldId id="268" r:id="rId12"/>
    <p:sldId id="269" r:id="rId13"/>
    <p:sldId id="273" r:id="rId14"/>
    <p:sldId id="274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50" autoAdjust="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973CF-BE80-4437-AF09-6296C32CCB98}" type="datetimeFigureOut">
              <a:rPr lang="en-NZ" smtClean="0"/>
              <a:t>25/01/2016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4A32B-F8FB-4931-87DF-78E83BAA6F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054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01:33:45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this will be examined</a:t>
            </a:r>
          </a:p>
          <a:p>
            <a:r>
              <a:rPr dirty="0" err="1"/>
              <a:t>monospace</a:t>
            </a:r>
            <a:r>
              <a:rPr dirty="0"/>
              <a:t> all </a:t>
            </a:r>
            <a:r>
              <a:rPr dirty="0" err="1"/>
              <a:t>charaters</a:t>
            </a:r>
            <a:r>
              <a:rPr dirty="0"/>
              <a:t> take same space not all fonts do small-caps</a:t>
            </a:r>
          </a:p>
          <a:p>
            <a:r>
              <a:rPr dirty="0"/>
              <a:t>can do font-size 24pt (use different metrics)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font-family</a:t>
            </a:r>
          </a:p>
          <a:p>
            <a:endParaRPr lang="en-AU" dirty="0" smtClean="0"/>
          </a:p>
          <a:p>
            <a:r>
              <a:rPr lang="en-AU" dirty="0" err="1" smtClean="0"/>
              <a:t>Preset</a:t>
            </a:r>
            <a:r>
              <a:rPr lang="en-AU" baseline="0" dirty="0" smtClean="0"/>
              <a:t> font sizes</a:t>
            </a:r>
          </a:p>
          <a:p>
            <a:r>
              <a:rPr lang="en-AU" baseline="0" dirty="0" smtClean="0"/>
              <a:t>12pt (72 </a:t>
            </a:r>
            <a:r>
              <a:rPr lang="en-AU" baseline="0" dirty="0" err="1" smtClean="0"/>
              <a:t>pts</a:t>
            </a:r>
            <a:r>
              <a:rPr lang="en-AU" baseline="0" dirty="0" smtClean="0"/>
              <a:t> in an inch)</a:t>
            </a:r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 smtClean="0"/>
          </a:p>
          <a:p>
            <a:r>
              <a:rPr lang="en-AU" dirty="0" smtClean="0"/>
              <a:t>Specific font </a:t>
            </a:r>
            <a:r>
              <a:rPr lang="en-AU" dirty="0" err="1" smtClean="0"/>
              <a:t>arial</a:t>
            </a:r>
            <a:r>
              <a:rPr lang="en-AU" dirty="0" smtClean="0"/>
              <a:t>, times</a:t>
            </a:r>
          </a:p>
          <a:p>
            <a:r>
              <a:rPr lang="en-AU" dirty="0" smtClean="0"/>
              <a:t>Or generic</a:t>
            </a:r>
          </a:p>
          <a:p>
            <a:endParaRPr lang="en-AU" dirty="0" smtClean="0"/>
          </a:p>
          <a:p>
            <a:r>
              <a:rPr lang="en-AU" dirty="0" smtClean="0"/>
              <a:t>Font-variant – uppercase larger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0155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01:33:45</a:t>
            </a:r>
          </a:p>
          <a:p>
            <a:r>
              <a:t>--------------------------------------------</a:t>
            </a:r>
          </a:p>
          <a:p>
            <a:r>
              <a:t>can also just use the property “border” and put in all three values  this is lab manual and coursebook border-width can be specified in pixels</a:t>
            </a:r>
          </a:p>
          <a:p>
            <a:r>
              <a:t>paragraphs extend from one edge to the other</a:t>
            </a:r>
          </a:p>
        </p:txBody>
      </p:sp>
    </p:spTree>
    <p:extLst>
      <p:ext uri="{BB962C8B-B14F-4D97-AF65-F5344CB8AC3E}">
        <p14:creationId xmlns:p14="http://schemas.microsoft.com/office/powerpoint/2010/main" val="382770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01:33:45</a:t>
            </a:r>
          </a:p>
          <a:p>
            <a:r>
              <a:t>--------------------------------------------</a:t>
            </a:r>
          </a:p>
          <a:p>
            <a:r>
              <a:t>px – pixels</a:t>
            </a:r>
          </a:p>
        </p:txBody>
      </p:sp>
    </p:spTree>
    <p:extLst>
      <p:ext uri="{BB962C8B-B14F-4D97-AF65-F5344CB8AC3E}">
        <p14:creationId xmlns:p14="http://schemas.microsoft.com/office/powerpoint/2010/main" val="2328004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01:33:45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ex. of rule with selector “body”</a:t>
            </a:r>
          </a:p>
          <a:p>
            <a:r>
              <a:rPr dirty="0"/>
              <a:t>font-family can specify what font to use if on system and what font to use if that one is not present</a:t>
            </a:r>
            <a:r>
              <a:rPr dirty="0" smtClean="0"/>
              <a:t>, </a:t>
            </a:r>
            <a:r>
              <a:rPr dirty="0"/>
              <a:t>can actually use a list of fonts and browser will try to find the earliest one that is on the system, end the list with one of the default </a:t>
            </a:r>
            <a:r>
              <a:rPr dirty="0" smtClean="0"/>
              <a:t>fonts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Generic has no “ “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81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01:33:45</a:t>
            </a:r>
          </a:p>
          <a:p>
            <a:r>
              <a:t>--------------------------------------------</a:t>
            </a:r>
          </a:p>
          <a:p>
            <a:r>
              <a:t>all spelling is american</a:t>
            </a:r>
          </a:p>
          <a:p>
            <a:r>
              <a:t>remember default is foreground color is black so won’t see the writing</a:t>
            </a:r>
          </a:p>
        </p:txBody>
      </p:sp>
    </p:spTree>
    <p:extLst>
      <p:ext uri="{BB962C8B-B14F-4D97-AF65-F5344CB8AC3E}">
        <p14:creationId xmlns:p14="http://schemas.microsoft.com/office/powerpoint/2010/main" val="3836983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01:33:45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color is the color of the foreground color (i.e., the writing text) text-align center, right, left, justified</a:t>
            </a:r>
          </a:p>
          <a:p>
            <a:r>
              <a:rPr dirty="0"/>
              <a:t>text-indent is indent first sentence of paragraph</a:t>
            </a:r>
          </a:p>
          <a:p>
            <a:r>
              <a:rPr dirty="0"/>
              <a:t>text-transform can change the case of the text to uppercase or to all </a:t>
            </a:r>
            <a:r>
              <a:rPr dirty="0" smtClean="0"/>
              <a:t>lowercase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Capitalize = first letter of every word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5067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01:33:45</a:t>
            </a:r>
          </a:p>
          <a:p>
            <a:r>
              <a:t>--------------------------------------------</a:t>
            </a:r>
          </a:p>
          <a:p>
            <a:r>
              <a:t>text-align – justify  means try to align the text with both margins</a:t>
            </a:r>
          </a:p>
        </p:txBody>
      </p:sp>
    </p:spTree>
    <p:extLst>
      <p:ext uri="{BB962C8B-B14F-4D97-AF65-F5344CB8AC3E}">
        <p14:creationId xmlns:p14="http://schemas.microsoft.com/office/powerpoint/2010/main" val="4080533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01:33:45</a:t>
            </a:r>
          </a:p>
          <a:p>
            <a:r>
              <a:rPr dirty="0"/>
              <a:t>-------------------------------------------</a:t>
            </a:r>
            <a:r>
              <a:rPr dirty="0" smtClean="0"/>
              <a:t>-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No need to memorise</a:t>
            </a:r>
          </a:p>
          <a:p>
            <a:endParaRPr dirty="0"/>
          </a:p>
          <a:p>
            <a:r>
              <a:rPr dirty="0"/>
              <a:t>RGB values 0 - 255 hex value e.g., #a0ffab</a:t>
            </a:r>
          </a:p>
          <a:p>
            <a:r>
              <a:rPr dirty="0"/>
              <a:t>#ffffff = white  #000000 = black #ff0000 = bright red etc hex 0 - f</a:t>
            </a:r>
          </a:p>
        </p:txBody>
      </p:sp>
    </p:spTree>
    <p:extLst>
      <p:ext uri="{BB962C8B-B14F-4D97-AF65-F5344CB8AC3E}">
        <p14:creationId xmlns:p14="http://schemas.microsoft.com/office/powerpoint/2010/main" val="2651073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Presenter</a:t>
            </a:r>
          </a:p>
          <a:p>
            <a:r>
              <a:t>2014-04-24 01:33:45</a:t>
            </a:r>
          </a:p>
          <a:p>
            <a:r>
              <a:t>--------------------------------------------</a:t>
            </a:r>
          </a:p>
          <a:p>
            <a:r>
              <a:t>give 6 minutes for exercises</a:t>
            </a:r>
          </a:p>
        </p:txBody>
      </p:sp>
    </p:spTree>
    <p:extLst>
      <p:ext uri="{BB962C8B-B14F-4D97-AF65-F5344CB8AC3E}">
        <p14:creationId xmlns:p14="http://schemas.microsoft.com/office/powerpoint/2010/main" val="571922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dirty="0"/>
              <a:t>Presenter</a:t>
            </a:r>
          </a:p>
          <a:p>
            <a:r>
              <a:rPr dirty="0"/>
              <a:t>2014-04-24 01:33:45</a:t>
            </a:r>
          </a:p>
          <a:p>
            <a:r>
              <a:rPr dirty="0"/>
              <a:t>--------------------------------------------</a:t>
            </a:r>
          </a:p>
          <a:p>
            <a:r>
              <a:rPr dirty="0"/>
              <a:t>border is put around entire block that info is </a:t>
            </a:r>
            <a:r>
              <a:rPr dirty="0" smtClean="0"/>
              <a:t>contained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Can also use length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5795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35707" y="4940805"/>
            <a:ext cx="4587239" cy="1348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4613" y="123722"/>
            <a:ext cx="4914772" cy="58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9751" y="1384683"/>
            <a:ext cx="8624496" cy="3319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Style/Examples/007/fonts.e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92725" y="5410708"/>
            <a:ext cx="469265" cy="393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CSS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07007" y="1638299"/>
            <a:ext cx="6758939" cy="3051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83510" y="2608071"/>
            <a:ext cx="4801235" cy="1080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35" dirty="0">
                <a:latin typeface="Calibri"/>
                <a:cs typeface="Calibri"/>
              </a:rPr>
              <a:t>C</a:t>
            </a:r>
            <a:r>
              <a:rPr sz="4400" spc="-5" dirty="0">
                <a:latin typeface="Calibri"/>
                <a:cs typeface="Calibri"/>
              </a:rPr>
              <a:t>O</a:t>
            </a:r>
            <a:r>
              <a:rPr sz="4400" dirty="0">
                <a:latin typeface="Calibri"/>
                <a:cs typeface="Calibri"/>
              </a:rPr>
              <a:t>MPSCI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111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 111G</a:t>
            </a:r>
            <a:endParaRPr sz="4400">
              <a:latin typeface="Calibri"/>
              <a:cs typeface="Calibri"/>
            </a:endParaRPr>
          </a:p>
          <a:p>
            <a:pPr marL="17145">
              <a:lnSpc>
                <a:spcPct val="100000"/>
              </a:lnSpc>
              <a:spcBef>
                <a:spcPts val="125"/>
              </a:spcBef>
            </a:pPr>
            <a:r>
              <a:rPr sz="2400" i="1" spc="-15" dirty="0">
                <a:latin typeface="Calibri"/>
                <a:cs typeface="Calibri"/>
              </a:rPr>
              <a:t>An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25" dirty="0">
                <a:latin typeface="Calibri"/>
                <a:cs typeface="Calibri"/>
              </a:rPr>
              <a:t>n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odu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ion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35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15" dirty="0">
                <a:latin typeface="Calibri"/>
                <a:cs typeface="Calibri"/>
              </a:rPr>
              <a:t>p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a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15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al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spc="-30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5" dirty="0">
                <a:latin typeface="Calibri"/>
                <a:cs typeface="Calibri"/>
              </a:rPr>
              <a:t>m</a:t>
            </a:r>
            <a:r>
              <a:rPr sz="2400" i="1" dirty="0">
                <a:latin typeface="Calibri"/>
                <a:cs typeface="Calibri"/>
              </a:rPr>
              <a:t>puting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6480">
              <a:lnSpc>
                <a:spcPct val="100000"/>
              </a:lnSpc>
            </a:pPr>
            <a:r>
              <a:rPr spc="-20" dirty="0"/>
              <a:t>C</a:t>
            </a:r>
            <a:r>
              <a:rPr spc="-25" dirty="0"/>
              <a:t>o</a:t>
            </a:r>
            <a:r>
              <a:rPr spc="-5" dirty="0"/>
              <a:t>l</a:t>
            </a:r>
            <a:r>
              <a:rPr spc="-25" dirty="0"/>
              <a:t>o</a:t>
            </a:r>
            <a:r>
              <a:rPr dirty="0"/>
              <a:t>r</a:t>
            </a:r>
            <a:r>
              <a:rPr spc="-10" dirty="0"/>
              <a:t> </a:t>
            </a: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</a:t>
            </a:r>
            <a:r>
              <a:rPr spc="-25" dirty="0"/>
              <a:t>e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52375"/>
            <a:ext cx="8546465" cy="4743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95275" indent="-343535">
              <a:lnSpc>
                <a:spcPts val="2110"/>
              </a:lnSpc>
            </a:pPr>
            <a:r>
              <a:rPr sz="2200" b="1" i="1" spc="-20" dirty="0">
                <a:latin typeface="Calibri"/>
                <a:cs typeface="Calibri"/>
              </a:rPr>
              <a:t>E</a:t>
            </a:r>
            <a:r>
              <a:rPr sz="2200" b="1" i="1" spc="-60" dirty="0">
                <a:latin typeface="Calibri"/>
                <a:cs typeface="Calibri"/>
              </a:rPr>
              <a:t>x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c</a:t>
            </a:r>
            <a:r>
              <a:rPr sz="2200" b="1" i="1" spc="-10" dirty="0">
                <a:latin typeface="Calibri"/>
                <a:cs typeface="Calibri"/>
              </a:rPr>
              <a:t>i</a:t>
            </a:r>
            <a:r>
              <a:rPr sz="2200" b="1" i="1" spc="-15" dirty="0">
                <a:latin typeface="Calibri"/>
                <a:cs typeface="Calibri"/>
              </a:rPr>
              <a:t>se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4: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lang="en-NZ" sz="2200" b="1" i="1" spc="-10" dirty="0">
                <a:latin typeface="Calibri"/>
                <a:cs typeface="Calibri"/>
              </a:rPr>
              <a:t>D</a:t>
            </a:r>
            <a:r>
              <a:rPr sz="2200" b="1" i="1" spc="-10" dirty="0" err="1" smtClean="0">
                <a:latin typeface="Calibri"/>
                <a:cs typeface="Calibri"/>
              </a:rPr>
              <a:t>efin</a:t>
            </a:r>
            <a:r>
              <a:rPr sz="2200" b="1" i="1" spc="-15" dirty="0" err="1" smtClean="0">
                <a:latin typeface="Calibri"/>
                <a:cs typeface="Calibri"/>
              </a:rPr>
              <a:t>e</a:t>
            </a:r>
            <a:r>
              <a:rPr sz="2200" b="1" i="1" spc="-20" dirty="0" smtClean="0">
                <a:latin typeface="Calibri"/>
                <a:cs typeface="Calibri"/>
              </a:rPr>
              <a:t> t</a:t>
            </a:r>
            <a:r>
              <a:rPr sz="2200" b="1" i="1" spc="-10" dirty="0" smtClean="0">
                <a:latin typeface="Calibri"/>
                <a:cs typeface="Calibri"/>
              </a:rPr>
              <a:t>h</a:t>
            </a:r>
            <a:r>
              <a:rPr sz="2200" b="1" i="1" spc="-15" dirty="0" smtClean="0">
                <a:latin typeface="Calibri"/>
                <a:cs typeface="Calibri"/>
              </a:rPr>
              <a:t>e</a:t>
            </a:r>
            <a:r>
              <a:rPr sz="2200" b="1" i="1" spc="5" dirty="0" smtClean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s</a:t>
            </a:r>
            <a:r>
              <a:rPr sz="2200" b="1" i="1" spc="-20" dirty="0">
                <a:latin typeface="Calibri"/>
                <a:cs typeface="Calibri"/>
              </a:rPr>
              <a:t>ty</a:t>
            </a:r>
            <a:r>
              <a:rPr sz="2200" b="1" i="1" spc="-10" dirty="0">
                <a:latin typeface="Calibri"/>
                <a:cs typeface="Calibri"/>
              </a:rPr>
              <a:t>les</a:t>
            </a:r>
            <a:r>
              <a:rPr sz="2200" b="1" i="1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10" dirty="0">
                <a:latin typeface="Calibri"/>
                <a:cs typeface="Calibri"/>
              </a:rPr>
              <a:t>qui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ed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t</a:t>
            </a:r>
            <a:r>
              <a:rPr sz="2200" b="1" i="1" spc="-15" dirty="0">
                <a:latin typeface="Calibri"/>
                <a:cs typeface="Calibri"/>
              </a:rPr>
              <a:t>o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25" dirty="0">
                <a:latin typeface="Calibri"/>
                <a:cs typeface="Calibri"/>
              </a:rPr>
              <a:t>m</a:t>
            </a:r>
            <a:r>
              <a:rPr sz="2200" b="1" i="1" spc="-15" dirty="0">
                <a:latin typeface="Calibri"/>
                <a:cs typeface="Calibri"/>
              </a:rPr>
              <a:t>a</a:t>
            </a:r>
            <a:r>
              <a:rPr sz="2200" b="1" i="1" spc="-75" dirty="0">
                <a:latin typeface="Calibri"/>
                <a:cs typeface="Calibri"/>
              </a:rPr>
              <a:t>k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20" dirty="0">
                <a:latin typeface="Calibri"/>
                <a:cs typeface="Calibri"/>
              </a:rPr>
              <a:t> t</a:t>
            </a:r>
            <a:r>
              <a:rPr sz="2200" b="1" i="1" spc="-10" dirty="0">
                <a:latin typeface="Calibri"/>
                <a:cs typeface="Calibri"/>
              </a:rPr>
              <a:t>h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10" dirty="0">
                <a:latin typeface="Calibri"/>
                <a:cs typeface="Calibri"/>
              </a:rPr>
              <a:t> ba</a:t>
            </a:r>
            <a:r>
              <a:rPr sz="2200" b="1" i="1" spc="-15" dirty="0">
                <a:latin typeface="Calibri"/>
                <a:cs typeface="Calibri"/>
              </a:rPr>
              <a:t>c</a:t>
            </a:r>
            <a:r>
              <a:rPr sz="2200" b="1" i="1" spc="-75" dirty="0">
                <a:latin typeface="Calibri"/>
                <a:cs typeface="Calibri"/>
              </a:rPr>
              <a:t>k</a:t>
            </a:r>
            <a:r>
              <a:rPr sz="2200" b="1" i="1" spc="-15" dirty="0">
                <a:latin typeface="Calibri"/>
                <a:cs typeface="Calibri"/>
              </a:rPr>
              <a:t>g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0" dirty="0">
                <a:latin typeface="Calibri"/>
                <a:cs typeface="Calibri"/>
              </a:rPr>
              <a:t>oun</a:t>
            </a:r>
            <a:r>
              <a:rPr sz="2200" b="1" i="1" spc="-15" dirty="0">
                <a:latin typeface="Calibri"/>
                <a:cs typeface="Calibri"/>
              </a:rPr>
              <a:t>d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of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t</a:t>
            </a:r>
            <a:r>
              <a:rPr sz="2200" b="1" i="1" spc="-10" dirty="0">
                <a:latin typeface="Calibri"/>
                <a:cs typeface="Calibri"/>
              </a:rPr>
              <a:t>h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35" dirty="0">
                <a:latin typeface="Calibri"/>
                <a:cs typeface="Calibri"/>
              </a:rPr>
              <a:t>n</a:t>
            </a:r>
            <a:r>
              <a:rPr sz="2200" b="1" i="1" spc="-20" dirty="0">
                <a:latin typeface="Calibri"/>
                <a:cs typeface="Calibri"/>
              </a:rPr>
              <a:t>t</a:t>
            </a:r>
            <a:r>
              <a:rPr sz="2200" b="1" i="1" spc="-10" dirty="0">
                <a:latin typeface="Calibri"/>
                <a:cs typeface="Calibri"/>
              </a:rPr>
              <a:t>i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page</a:t>
            </a:r>
            <a:r>
              <a:rPr sz="2200" b="1" i="1" spc="-20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s</a:t>
            </a:r>
            <a:r>
              <a:rPr sz="2200" b="1" i="1" spc="-10" dirty="0">
                <a:latin typeface="Calibri"/>
                <a:cs typeface="Calibri"/>
              </a:rPr>
              <a:t>ilve</a:t>
            </a:r>
            <a:r>
              <a:rPr sz="2200" b="1" i="1" spc="-150" dirty="0">
                <a:latin typeface="Calibri"/>
                <a:cs typeface="Calibri"/>
              </a:rPr>
              <a:t>r</a:t>
            </a:r>
            <a:r>
              <a:rPr sz="2200" b="1" i="1" spc="-10" dirty="0">
                <a:latin typeface="Calibri"/>
                <a:cs typeface="Calibri"/>
              </a:rPr>
              <a:t>,</a:t>
            </a:r>
            <a:r>
              <a:rPr sz="2200" b="1" i="1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a</a:t>
            </a:r>
            <a:r>
              <a:rPr sz="2200" b="1" i="1" spc="-10" dirty="0">
                <a:latin typeface="Calibri"/>
                <a:cs typeface="Calibri"/>
              </a:rPr>
              <a:t>n</a:t>
            </a:r>
            <a:r>
              <a:rPr sz="2200" b="1" i="1" spc="-15" dirty="0">
                <a:latin typeface="Calibri"/>
                <a:cs typeface="Calibri"/>
              </a:rPr>
              <a:t>d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t</a:t>
            </a:r>
            <a:r>
              <a:rPr sz="2200" b="1" i="1" spc="-10" dirty="0">
                <a:latin typeface="Calibri"/>
                <a:cs typeface="Calibri"/>
              </a:rPr>
              <a:t>h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t</a:t>
            </a:r>
            <a:r>
              <a:rPr sz="2200" b="1" i="1" spc="-65" dirty="0">
                <a:latin typeface="Calibri"/>
                <a:cs typeface="Calibri"/>
              </a:rPr>
              <a:t>e</a:t>
            </a:r>
            <a:r>
              <a:rPr sz="2200" b="1" i="1" spc="-15" dirty="0">
                <a:latin typeface="Calibri"/>
                <a:cs typeface="Calibri"/>
              </a:rPr>
              <a:t>x</a:t>
            </a:r>
            <a:r>
              <a:rPr sz="2200" b="1" i="1" spc="-10" dirty="0">
                <a:latin typeface="Calibri"/>
                <a:cs typeface="Calibri"/>
              </a:rPr>
              <a:t>t</a:t>
            </a:r>
            <a:r>
              <a:rPr sz="2200" b="1" i="1" spc="20" dirty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c</a:t>
            </a:r>
            <a:r>
              <a:rPr sz="2200" b="1" i="1" spc="-10" dirty="0">
                <a:latin typeface="Calibri"/>
                <a:cs typeface="Calibri"/>
              </a:rPr>
              <a:t>olou</a:t>
            </a:r>
            <a:r>
              <a:rPr sz="2200" b="1" i="1" spc="-15" dirty="0">
                <a:latin typeface="Calibri"/>
                <a:cs typeface="Calibri"/>
              </a:rPr>
              <a:t>red</a:t>
            </a:r>
            <a:r>
              <a:rPr sz="2200" b="1" i="1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bla</a:t>
            </a:r>
            <a:r>
              <a:rPr sz="2200" b="1" i="1" spc="-15" dirty="0">
                <a:latin typeface="Calibri"/>
                <a:cs typeface="Calibri"/>
              </a:rPr>
              <a:t>c</a:t>
            </a:r>
            <a:r>
              <a:rPr sz="2200" b="1" i="1" spc="-10" dirty="0">
                <a:latin typeface="Calibri"/>
                <a:cs typeface="Calibri"/>
              </a:rPr>
              <a:t>k.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lang="en-NZ" sz="2200" b="1" i="1" spc="-10" dirty="0" smtClean="0">
                <a:latin typeface="Calibri"/>
                <a:cs typeface="Calibri"/>
              </a:rPr>
              <a:t>The main</a:t>
            </a:r>
            <a:r>
              <a:rPr sz="2200" b="1" i="1" spc="5" dirty="0" smtClean="0">
                <a:latin typeface="Calibri"/>
                <a:cs typeface="Calibri"/>
              </a:rPr>
              <a:t> </a:t>
            </a:r>
            <a:r>
              <a:rPr sz="2200" b="1" i="1" spc="-10" dirty="0" smtClean="0">
                <a:latin typeface="Calibri"/>
                <a:cs typeface="Calibri"/>
              </a:rPr>
              <a:t>headin</a:t>
            </a:r>
            <a:r>
              <a:rPr sz="2200" b="1" i="1" spc="-15" dirty="0" smtClean="0">
                <a:latin typeface="Calibri"/>
                <a:cs typeface="Calibri"/>
              </a:rPr>
              <a:t>g</a:t>
            </a:r>
            <a:r>
              <a:rPr sz="2200" b="1" i="1" spc="-20" dirty="0" smtClean="0">
                <a:latin typeface="Calibri"/>
                <a:cs typeface="Calibri"/>
              </a:rPr>
              <a:t> </a:t>
            </a:r>
            <a:r>
              <a:rPr lang="en-NZ" sz="2200" b="1" i="1" spc="-10" dirty="0" smtClean="0">
                <a:latin typeface="Calibri"/>
                <a:cs typeface="Calibri"/>
              </a:rPr>
              <a:t>should have a </a:t>
            </a:r>
            <a:r>
              <a:rPr sz="2200" b="1" i="1" spc="-10" dirty="0" smtClean="0">
                <a:latin typeface="Calibri"/>
                <a:cs typeface="Calibri"/>
              </a:rPr>
              <a:t>bla</a:t>
            </a:r>
            <a:r>
              <a:rPr sz="2200" b="1" i="1" spc="-15" dirty="0" smtClean="0">
                <a:latin typeface="Calibri"/>
                <a:cs typeface="Calibri"/>
              </a:rPr>
              <a:t>ck</a:t>
            </a:r>
            <a:r>
              <a:rPr lang="en-NZ" sz="2200" b="1" i="1" spc="-15" dirty="0" smtClean="0">
                <a:latin typeface="Calibri"/>
                <a:cs typeface="Calibri"/>
              </a:rPr>
              <a:t> background</a:t>
            </a:r>
            <a:r>
              <a:rPr sz="2200" b="1" i="1" spc="-10" dirty="0" smtClean="0">
                <a:latin typeface="Calibri"/>
                <a:cs typeface="Calibri"/>
              </a:rPr>
              <a:t> an</a:t>
            </a:r>
            <a:r>
              <a:rPr sz="2200" b="1" i="1" spc="-15" dirty="0" smtClean="0">
                <a:latin typeface="Calibri"/>
                <a:cs typeface="Calibri"/>
              </a:rPr>
              <a:t>d</a:t>
            </a:r>
            <a:r>
              <a:rPr lang="en-NZ" sz="2200" b="1" i="1" spc="-15" dirty="0" smtClean="0">
                <a:latin typeface="Calibri"/>
                <a:cs typeface="Calibri"/>
              </a:rPr>
              <a:t> white font</a:t>
            </a:r>
            <a:r>
              <a:rPr sz="2200" b="1" i="1" spc="-10" dirty="0" smtClean="0">
                <a:latin typeface="Calibri"/>
                <a:cs typeface="Calibri"/>
              </a:rPr>
              <a:t>.</a:t>
            </a:r>
            <a:endParaRPr lang="en-NZ" sz="2200" dirty="0">
              <a:latin typeface="Calibri"/>
              <a:cs typeface="Calibri"/>
            </a:endParaRPr>
          </a:p>
          <a:p>
            <a:pPr marL="355600" marR="295275" indent="-343535">
              <a:lnSpc>
                <a:spcPts val="2110"/>
              </a:lnSpc>
            </a:pPr>
            <a:endParaRPr lang="en-NZ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3100"/>
              </a:lnSpc>
              <a:spcBef>
                <a:spcPts val="69"/>
              </a:spcBef>
            </a:pP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 { background-color: silver; } </a:t>
            </a:r>
            <a:endParaRPr lang="en-US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3100"/>
              </a:lnSpc>
              <a:spcBef>
                <a:spcPts val="69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h1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background-color: black; color: white; } </a:t>
            </a:r>
            <a:endParaRPr lang="en-NZ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3100"/>
              </a:lnSpc>
              <a:spcBef>
                <a:spcPts val="69"/>
              </a:spcBef>
            </a:pPr>
            <a:r>
              <a:rPr lang="en-NZ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6235" marR="6350" indent="-343535">
              <a:lnSpc>
                <a:spcPts val="2110"/>
              </a:lnSpc>
            </a:pPr>
            <a:r>
              <a:rPr sz="2200" b="1" i="1" spc="-20" dirty="0">
                <a:latin typeface="Calibri"/>
                <a:cs typeface="Calibri"/>
              </a:rPr>
              <a:t>E</a:t>
            </a:r>
            <a:r>
              <a:rPr sz="2200" b="1" i="1" spc="-60" dirty="0">
                <a:latin typeface="Calibri"/>
                <a:cs typeface="Calibri"/>
              </a:rPr>
              <a:t>x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c</a:t>
            </a:r>
            <a:r>
              <a:rPr sz="2200" b="1" i="1" spc="-10" dirty="0">
                <a:latin typeface="Calibri"/>
                <a:cs typeface="Calibri"/>
              </a:rPr>
              <a:t>i</a:t>
            </a:r>
            <a:r>
              <a:rPr sz="2200" b="1" i="1" spc="-15" dirty="0">
                <a:latin typeface="Calibri"/>
                <a:cs typeface="Calibri"/>
              </a:rPr>
              <a:t>se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5: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D</a:t>
            </a:r>
            <a:r>
              <a:rPr sz="2200" b="1" i="1" spc="-10" dirty="0">
                <a:latin typeface="Calibri"/>
                <a:cs typeface="Calibri"/>
              </a:rPr>
              <a:t>efin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a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s</a:t>
            </a:r>
            <a:r>
              <a:rPr sz="2200" b="1" i="1" spc="-20" dirty="0">
                <a:latin typeface="Calibri"/>
                <a:cs typeface="Calibri"/>
              </a:rPr>
              <a:t>ty</a:t>
            </a:r>
            <a:r>
              <a:rPr sz="2200" b="1" i="1" spc="-10" dirty="0">
                <a:latin typeface="Calibri"/>
                <a:cs typeface="Calibri"/>
              </a:rPr>
              <a:t>le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lang="en-NZ" sz="2200" b="1" i="1" spc="5" dirty="0" smtClean="0">
                <a:latin typeface="Calibri"/>
                <a:cs typeface="Calibri"/>
              </a:rPr>
              <a:t>for an id selector called “</a:t>
            </a:r>
            <a:r>
              <a:rPr lang="en-NZ" sz="2200" b="1" i="1" spc="5" dirty="0" err="1" smtClean="0">
                <a:latin typeface="Calibri"/>
                <a:cs typeface="Calibri"/>
              </a:rPr>
              <a:t>greenText</a:t>
            </a:r>
            <a:r>
              <a:rPr lang="en-NZ" sz="2200" b="1" i="1" spc="5" dirty="0" smtClean="0">
                <a:latin typeface="Calibri"/>
                <a:cs typeface="Calibri"/>
              </a:rPr>
              <a:t>” </a:t>
            </a:r>
            <a:r>
              <a:rPr lang="en-NZ" sz="2200" b="1" i="1" spc="-25" dirty="0" smtClean="0">
                <a:latin typeface="Calibri"/>
                <a:cs typeface="Calibri"/>
              </a:rPr>
              <a:t>so that any element that uses it has green font</a:t>
            </a:r>
            <a:r>
              <a:rPr sz="2200" b="1" i="1" spc="-10" dirty="0" smtClean="0">
                <a:latin typeface="Calibri"/>
                <a:cs typeface="Calibri"/>
              </a:rPr>
              <a:t>.</a:t>
            </a:r>
            <a:r>
              <a:rPr lang="en-NZ" sz="2200" b="1" i="1" spc="-10" dirty="0" smtClean="0">
                <a:latin typeface="Calibri"/>
                <a:cs typeface="Calibri"/>
              </a:rPr>
              <a:t> You must use hex values for the </a:t>
            </a:r>
            <a:r>
              <a:rPr lang="en-NZ" sz="2200" b="1" i="1" spc="-10" dirty="0" err="1" smtClean="0">
                <a:latin typeface="Calibri"/>
                <a:cs typeface="Calibri"/>
              </a:rPr>
              <a:t>color</a:t>
            </a:r>
            <a:r>
              <a:rPr lang="en-NZ" sz="2200" b="1" i="1" spc="-10" dirty="0" smtClean="0">
                <a:latin typeface="Calibri"/>
                <a:cs typeface="Calibri"/>
              </a:rPr>
              <a:t>.</a:t>
            </a:r>
            <a:r>
              <a:rPr lang="en-NZ" sz="2200" b="1" i="1" spc="5" dirty="0">
                <a:latin typeface="Calibri"/>
                <a:cs typeface="Calibri"/>
              </a:rPr>
              <a:t> </a:t>
            </a:r>
            <a:r>
              <a:rPr sz="2200" b="1" i="1" spc="-70" dirty="0" smtClean="0">
                <a:latin typeface="Calibri"/>
                <a:cs typeface="Calibri"/>
              </a:rPr>
              <a:t>W</a:t>
            </a:r>
            <a:r>
              <a:rPr sz="2200" b="1" i="1" spc="-20" dirty="0" smtClean="0">
                <a:latin typeface="Calibri"/>
                <a:cs typeface="Calibri"/>
              </a:rPr>
              <a:t>r</a:t>
            </a:r>
            <a:r>
              <a:rPr sz="2200" b="1" i="1" spc="-10" dirty="0" smtClean="0">
                <a:latin typeface="Calibri"/>
                <a:cs typeface="Calibri"/>
              </a:rPr>
              <a:t>i</a:t>
            </a:r>
            <a:r>
              <a:rPr sz="2200" b="1" i="1" spc="-40" dirty="0" smtClean="0">
                <a:latin typeface="Calibri"/>
                <a:cs typeface="Calibri"/>
              </a:rPr>
              <a:t>t</a:t>
            </a:r>
            <a:r>
              <a:rPr sz="2200" b="1" i="1" spc="-15" dirty="0" smtClean="0">
                <a:latin typeface="Calibri"/>
                <a:cs typeface="Calibri"/>
              </a:rPr>
              <a:t>e</a:t>
            </a:r>
            <a:r>
              <a:rPr sz="2200" b="1" i="1" spc="20" dirty="0" smtClean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a</a:t>
            </a:r>
            <a:r>
              <a:rPr sz="2200" b="1" i="1" spc="-10" dirty="0">
                <a:latin typeface="Calibri"/>
                <a:cs typeface="Calibri"/>
              </a:rPr>
              <a:t> f</a:t>
            </a:r>
            <a:r>
              <a:rPr sz="2200" b="1" i="1" spc="-15" dirty="0">
                <a:latin typeface="Calibri"/>
                <a:cs typeface="Calibri"/>
              </a:rPr>
              <a:t>rag</a:t>
            </a:r>
            <a:r>
              <a:rPr sz="2200" b="1" i="1" spc="-25" dirty="0">
                <a:latin typeface="Calibri"/>
                <a:cs typeface="Calibri"/>
              </a:rPr>
              <a:t>m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35" dirty="0">
                <a:latin typeface="Calibri"/>
                <a:cs typeface="Calibri"/>
              </a:rPr>
              <a:t>n</a:t>
            </a:r>
            <a:r>
              <a:rPr sz="2200" b="1" i="1" spc="-10" dirty="0">
                <a:latin typeface="Calibri"/>
                <a:cs typeface="Calibri"/>
              </a:rPr>
              <a:t>t</a:t>
            </a:r>
            <a:r>
              <a:rPr sz="2200" b="1" i="1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of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25" dirty="0" smtClean="0">
                <a:latin typeface="Calibri"/>
                <a:cs typeface="Calibri"/>
              </a:rPr>
              <a:t>H</a:t>
            </a:r>
            <a:r>
              <a:rPr sz="2200" b="1" i="1" spc="-15" dirty="0" smtClean="0">
                <a:latin typeface="Calibri"/>
                <a:cs typeface="Calibri"/>
              </a:rPr>
              <a:t>TML</a:t>
            </a:r>
            <a:r>
              <a:rPr lang="en-AU" sz="2200" b="1" i="1" spc="-15" dirty="0" smtClean="0">
                <a:latin typeface="Calibri"/>
                <a:cs typeface="Calibri"/>
              </a:rPr>
              <a:t>5</a:t>
            </a:r>
            <a:r>
              <a:rPr sz="2200" b="1" i="1" spc="10" dirty="0" smtClean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c</a:t>
            </a:r>
            <a:r>
              <a:rPr sz="2200" b="1" i="1" spc="-10" dirty="0">
                <a:latin typeface="Calibri"/>
                <a:cs typeface="Calibri"/>
              </a:rPr>
              <a:t>od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t</a:t>
            </a:r>
            <a:r>
              <a:rPr sz="2200" b="1" i="1" spc="-10" dirty="0">
                <a:latin typeface="Calibri"/>
                <a:cs typeface="Calibri"/>
              </a:rPr>
              <a:t>hat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a</a:t>
            </a:r>
            <a:r>
              <a:rPr sz="2200" b="1" i="1" spc="-10" dirty="0">
                <a:latin typeface="Calibri"/>
                <a:cs typeface="Calibri"/>
              </a:rPr>
              <a:t>pplies</a:t>
            </a:r>
            <a:r>
              <a:rPr sz="2200" b="1" i="1" spc="-20" dirty="0">
                <a:latin typeface="Calibri"/>
                <a:cs typeface="Calibri"/>
              </a:rPr>
              <a:t> t</a:t>
            </a:r>
            <a:r>
              <a:rPr sz="2200" b="1" i="1" spc="-10" dirty="0">
                <a:latin typeface="Calibri"/>
                <a:cs typeface="Calibri"/>
              </a:rPr>
              <a:t>h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40" dirty="0">
                <a:latin typeface="Calibri"/>
                <a:cs typeface="Calibri"/>
              </a:rPr>
              <a:t>s</a:t>
            </a:r>
            <a:r>
              <a:rPr sz="2200" b="1" i="1" spc="-20" dirty="0">
                <a:latin typeface="Calibri"/>
                <a:cs typeface="Calibri"/>
              </a:rPr>
              <a:t>ty</a:t>
            </a:r>
            <a:r>
              <a:rPr sz="2200" b="1" i="1" spc="-10" dirty="0">
                <a:latin typeface="Calibri"/>
                <a:cs typeface="Calibri"/>
              </a:rPr>
              <a:t>le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y</a:t>
            </a:r>
            <a:r>
              <a:rPr sz="2200" b="1" i="1" spc="-10" dirty="0">
                <a:latin typeface="Calibri"/>
                <a:cs typeface="Calibri"/>
              </a:rPr>
              <a:t>o</a:t>
            </a:r>
            <a:r>
              <a:rPr sz="2200" b="1" i="1" spc="-15" dirty="0">
                <a:latin typeface="Calibri"/>
                <a:cs typeface="Calibri"/>
              </a:rPr>
              <a:t>u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ha</a:t>
            </a:r>
            <a:r>
              <a:rPr sz="2200" b="1" i="1" spc="-15" dirty="0">
                <a:latin typeface="Calibri"/>
                <a:cs typeface="Calibri"/>
              </a:rPr>
              <a:t>ve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defin</a:t>
            </a:r>
            <a:r>
              <a:rPr sz="2200" b="1" i="1" spc="-15" dirty="0">
                <a:latin typeface="Calibri"/>
                <a:cs typeface="Calibri"/>
              </a:rPr>
              <a:t>ed </a:t>
            </a:r>
            <a:r>
              <a:rPr sz="2200" b="1" i="1" spc="-40" dirty="0">
                <a:latin typeface="Calibri"/>
                <a:cs typeface="Calibri"/>
              </a:rPr>
              <a:t>t</a:t>
            </a:r>
            <a:r>
              <a:rPr sz="2200" b="1" i="1" spc="-15" dirty="0">
                <a:latin typeface="Calibri"/>
                <a:cs typeface="Calibri"/>
              </a:rPr>
              <a:t>o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t</a:t>
            </a:r>
            <a:r>
              <a:rPr sz="2200" b="1" i="1" spc="-10" dirty="0">
                <a:latin typeface="Calibri"/>
                <a:cs typeface="Calibri"/>
              </a:rPr>
              <a:t>h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b="1" i="1" spc="-25" dirty="0">
                <a:latin typeface="Calibri"/>
                <a:cs typeface="Calibri"/>
              </a:rPr>
              <a:t>w</a:t>
            </a:r>
            <a:r>
              <a:rPr sz="2200" b="1" i="1" spc="-10" dirty="0">
                <a:latin typeface="Calibri"/>
                <a:cs typeface="Calibri"/>
              </a:rPr>
              <a:t>o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d</a:t>
            </a:r>
            <a:r>
              <a:rPr sz="2200" b="1" i="1" spc="10" dirty="0">
                <a:latin typeface="Calibri"/>
                <a:cs typeface="Calibri"/>
              </a:rPr>
              <a:t> </a:t>
            </a:r>
            <a:r>
              <a:rPr sz="2200" b="1" i="1" spc="-70" dirty="0">
                <a:latin typeface="Calibri"/>
                <a:cs typeface="Calibri"/>
              </a:rPr>
              <a:t>“</a:t>
            </a:r>
            <a:r>
              <a:rPr sz="2200" b="1" i="1" spc="-15" dirty="0">
                <a:latin typeface="Calibri"/>
                <a:cs typeface="Calibri"/>
              </a:rPr>
              <a:t>g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ass</a:t>
            </a:r>
            <a:r>
              <a:rPr sz="2200" b="1" i="1" spc="-10" dirty="0">
                <a:latin typeface="Calibri"/>
                <a:cs typeface="Calibri"/>
              </a:rPr>
              <a:t>”</a:t>
            </a:r>
            <a:r>
              <a:rPr sz="2200" b="1" i="1" spc="20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in</a:t>
            </a:r>
            <a:r>
              <a:rPr sz="2200" b="1" i="1" dirty="0">
                <a:latin typeface="Calibri"/>
                <a:cs typeface="Calibri"/>
              </a:rPr>
              <a:t> </a:t>
            </a:r>
            <a:r>
              <a:rPr sz="2200" b="1" i="1" spc="-20" dirty="0">
                <a:latin typeface="Calibri"/>
                <a:cs typeface="Calibri"/>
              </a:rPr>
              <a:t>t</a:t>
            </a:r>
            <a:r>
              <a:rPr sz="2200" b="1" i="1" spc="-10" dirty="0">
                <a:latin typeface="Calibri"/>
                <a:cs typeface="Calibri"/>
              </a:rPr>
              <a:t>h</a:t>
            </a:r>
            <a:r>
              <a:rPr sz="2200" b="1" i="1" spc="-15" dirty="0">
                <a:latin typeface="Calibri"/>
                <a:cs typeface="Calibri"/>
              </a:rPr>
              <a:t>e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lang="en-NZ" sz="2200" b="1" i="1" spc="-15" dirty="0" smtClean="0">
                <a:latin typeface="Calibri"/>
                <a:cs typeface="Calibri"/>
              </a:rPr>
              <a:t>paragraph </a:t>
            </a:r>
            <a:r>
              <a:rPr sz="2200" b="1" i="1" spc="65" dirty="0" smtClean="0">
                <a:latin typeface="Calibri"/>
                <a:cs typeface="Calibri"/>
              </a:rPr>
              <a:t>“</a:t>
            </a:r>
            <a:r>
              <a:rPr sz="2200" b="1" i="1" spc="-15" dirty="0" smtClean="0">
                <a:latin typeface="Calibri"/>
                <a:cs typeface="Calibri"/>
              </a:rPr>
              <a:t>T</a:t>
            </a:r>
            <a:r>
              <a:rPr sz="2200" b="1" i="1" spc="-10" dirty="0" smtClean="0">
                <a:latin typeface="Calibri"/>
                <a:cs typeface="Calibri"/>
              </a:rPr>
              <a:t>h</a:t>
            </a:r>
            <a:r>
              <a:rPr sz="2200" b="1" i="1" spc="-15" dirty="0" smtClean="0">
                <a:latin typeface="Calibri"/>
                <a:cs typeface="Calibri"/>
              </a:rPr>
              <a:t>e</a:t>
            </a:r>
            <a:r>
              <a:rPr sz="2200" b="1" i="1" spc="-5" dirty="0" smtClean="0">
                <a:latin typeface="Calibri"/>
                <a:cs typeface="Calibri"/>
              </a:rPr>
              <a:t> </a:t>
            </a:r>
            <a:r>
              <a:rPr sz="2200" b="1" i="1" spc="-15" dirty="0">
                <a:latin typeface="Calibri"/>
                <a:cs typeface="Calibri"/>
              </a:rPr>
              <a:t>g</a:t>
            </a:r>
            <a:r>
              <a:rPr sz="2200" b="1" i="1" spc="-20" dirty="0">
                <a:latin typeface="Calibri"/>
                <a:cs typeface="Calibri"/>
              </a:rPr>
              <a:t>r</a:t>
            </a:r>
            <a:r>
              <a:rPr sz="2200" b="1" i="1" spc="-15" dirty="0">
                <a:latin typeface="Calibri"/>
                <a:cs typeface="Calibri"/>
              </a:rPr>
              <a:t>as</a:t>
            </a:r>
            <a:r>
              <a:rPr sz="2200" b="1" i="1" spc="-10" dirty="0">
                <a:latin typeface="Calibri"/>
                <a:cs typeface="Calibri"/>
              </a:rPr>
              <a:t>s</a:t>
            </a:r>
            <a:r>
              <a:rPr sz="2200" b="1" i="1" spc="5" dirty="0">
                <a:latin typeface="Calibri"/>
                <a:cs typeface="Calibri"/>
              </a:rPr>
              <a:t> </a:t>
            </a:r>
            <a:r>
              <a:rPr sz="2200" b="1" i="1" spc="-10" dirty="0">
                <a:latin typeface="Calibri"/>
                <a:cs typeface="Calibri"/>
              </a:rPr>
              <a:t>is </a:t>
            </a:r>
            <a:r>
              <a:rPr sz="2200" b="1" i="1" spc="-15" dirty="0">
                <a:latin typeface="Calibri"/>
                <a:cs typeface="Calibri"/>
              </a:rPr>
              <a:t>gree</a:t>
            </a:r>
            <a:r>
              <a:rPr sz="2200" b="1" i="1" spc="-10" dirty="0">
                <a:latin typeface="Calibri"/>
                <a:cs typeface="Calibri"/>
              </a:rPr>
              <a:t>n</a:t>
            </a:r>
            <a:r>
              <a:rPr sz="2200" b="1" i="1" spc="-200" dirty="0" smtClean="0">
                <a:latin typeface="Calibri"/>
                <a:cs typeface="Calibri"/>
              </a:rPr>
              <a:t>”</a:t>
            </a:r>
            <a:r>
              <a:rPr sz="2200" b="1" i="1" spc="-10" dirty="0" smtClean="0">
                <a:latin typeface="Calibri"/>
                <a:cs typeface="Calibri"/>
              </a:rPr>
              <a:t>.</a:t>
            </a:r>
            <a:endParaRPr lang="en-NZ" sz="2200" b="1" i="1" spc="-10" dirty="0" smtClean="0">
              <a:latin typeface="Calibri"/>
              <a:cs typeface="Calibri"/>
            </a:endParaRPr>
          </a:p>
          <a:p>
            <a:pPr marL="356235" marR="6350" indent="-343535">
              <a:lnSpc>
                <a:spcPts val="2110"/>
              </a:lnSpc>
            </a:pPr>
            <a:endParaRPr lang="en-NZ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6235" marR="6350" indent="-343535">
              <a:lnSpc>
                <a:spcPts val="211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greenText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color: #00ff00; } </a:t>
            </a:r>
          </a:p>
          <a:p>
            <a:pPr marL="356235" marR="6350" indent="-343535">
              <a:lnSpc>
                <a:spcPts val="2110"/>
              </a:lnSpc>
            </a:pPr>
            <a:endParaRPr lang="en-US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6235" marR="6350" indent="-343535">
              <a:lnSpc>
                <a:spcPts val="211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&lt;p&gt;The &lt;span id=“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greenText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”&gt;grass&lt;/span&gt; is green&lt;/p&gt;</a:t>
            </a:r>
            <a:endParaRPr lang="en-NZ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6235" marR="6350" indent="-343535">
              <a:lnSpc>
                <a:spcPts val="2110"/>
              </a:lnSpc>
            </a:pPr>
            <a:endParaRPr lang="en-NZ" sz="20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67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9580">
              <a:lnSpc>
                <a:spcPct val="100000"/>
              </a:lnSpc>
            </a:pPr>
            <a:r>
              <a:rPr spc="-25" dirty="0"/>
              <a:t>Bo</a:t>
            </a:r>
            <a:r>
              <a:rPr spc="-45" dirty="0"/>
              <a:t>r</a:t>
            </a:r>
            <a:r>
              <a:rPr dirty="0"/>
              <a:t>de</a:t>
            </a:r>
            <a:r>
              <a:rPr spc="-50" dirty="0"/>
              <a:t>r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0" y="929007"/>
            <a:ext cx="8655649" cy="44319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border</a:t>
            </a:r>
            <a:r>
              <a:rPr sz="2400" b="1" spc="-15" dirty="0" smtClean="0">
                <a:latin typeface="Courier New"/>
                <a:cs typeface="Courier New"/>
              </a:rPr>
              <a:t>-c</a:t>
            </a:r>
            <a:r>
              <a:rPr sz="2400" b="1" dirty="0" smtClean="0">
                <a:latin typeface="Courier New"/>
                <a:cs typeface="Courier New"/>
              </a:rPr>
              <a:t>olor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endParaRPr lang="en-NZ" sz="2400" b="1" dirty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400" b="1" dirty="0" err="1">
                <a:latin typeface="Courier New"/>
                <a:cs typeface="Courier New"/>
              </a:rPr>
              <a:t>c</a:t>
            </a:r>
            <a:r>
              <a:rPr lang="en-NZ" sz="2400" b="1" dirty="0" err="1" smtClean="0">
                <a:latin typeface="Courier New"/>
                <a:cs typeface="Courier New"/>
              </a:rPr>
              <a:t>olor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NZ" sz="24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border</a:t>
            </a:r>
            <a:r>
              <a:rPr sz="2400" b="1" spc="-15" dirty="0" smtClean="0">
                <a:latin typeface="Courier New"/>
                <a:cs typeface="Courier New"/>
              </a:rPr>
              <a:t>-s</a:t>
            </a:r>
            <a:r>
              <a:rPr sz="2400" b="1" dirty="0" smtClean="0">
                <a:latin typeface="Courier New"/>
                <a:cs typeface="Courier New"/>
              </a:rPr>
              <a:t>tyle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endParaRPr lang="en-NZ" sz="2400" b="1" dirty="0" smtClean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400" b="1" dirty="0" smtClean="0">
                <a:latin typeface="Courier New"/>
                <a:cs typeface="Courier New"/>
              </a:rPr>
              <a:t>none (default), dotted, dashed, solid, double, etc.</a:t>
            </a:r>
          </a:p>
          <a:p>
            <a:pPr marL="12700">
              <a:lnSpc>
                <a:spcPct val="100000"/>
              </a:lnSpc>
            </a:pPr>
            <a:endParaRPr lang="en-NZ" sz="2400" b="1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border</a:t>
            </a:r>
            <a:r>
              <a:rPr sz="2400" b="1" spc="-15" dirty="0" smtClean="0">
                <a:latin typeface="Courier New"/>
                <a:cs typeface="Courier New"/>
              </a:rPr>
              <a:t>-w</a:t>
            </a:r>
            <a:r>
              <a:rPr sz="2400" b="1" dirty="0" smtClean="0">
                <a:latin typeface="Courier New"/>
                <a:cs typeface="Courier New"/>
              </a:rPr>
              <a:t>idth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endParaRPr lang="en-NZ" sz="2400" b="1" dirty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400" b="1" dirty="0">
                <a:latin typeface="Courier New"/>
                <a:cs typeface="Courier New"/>
              </a:rPr>
              <a:t>t</a:t>
            </a:r>
            <a:r>
              <a:rPr lang="en-NZ" sz="2400" b="1" dirty="0" smtClean="0">
                <a:latin typeface="Courier New"/>
                <a:cs typeface="Courier New"/>
              </a:rPr>
              <a:t>hin, medium, thick, length </a:t>
            </a:r>
            <a:endParaRPr sz="24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9580">
              <a:lnSpc>
                <a:spcPct val="100000"/>
              </a:lnSpc>
            </a:pPr>
            <a:r>
              <a:rPr spc="-25" dirty="0"/>
              <a:t>Bo</a:t>
            </a:r>
            <a:r>
              <a:rPr spc="-45" dirty="0"/>
              <a:t>r</a:t>
            </a:r>
            <a:r>
              <a:rPr dirty="0"/>
              <a:t>de</a:t>
            </a:r>
            <a:r>
              <a:rPr spc="-50" dirty="0"/>
              <a:t>r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/>
          <p:nvPr/>
        </p:nvSpPr>
        <p:spPr>
          <a:xfrm>
            <a:off x="1152525" y="2924175"/>
            <a:ext cx="6848475" cy="3467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41550" y="1009650"/>
            <a:ext cx="4572000" cy="1749425"/>
          </a:xfrm>
          <a:custGeom>
            <a:avLst/>
            <a:gdLst/>
            <a:ahLst/>
            <a:cxnLst/>
            <a:rect l="l" t="t" r="r" b="b"/>
            <a:pathLst>
              <a:path w="4572000" h="1749425">
                <a:moveTo>
                  <a:pt x="0" y="0"/>
                </a:moveTo>
                <a:lnTo>
                  <a:pt x="4572000" y="0"/>
                </a:lnTo>
                <a:lnTo>
                  <a:pt x="4572000" y="1749425"/>
                </a:lnTo>
                <a:lnTo>
                  <a:pt x="0" y="174942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20289" y="1027938"/>
            <a:ext cx="162560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p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4689" y="1576578"/>
            <a:ext cx="1800860" cy="850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bo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d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r-</a:t>
            </a:r>
            <a:r>
              <a:rPr sz="1800" b="1" spc="-15" dirty="0">
                <a:latin typeface="Courier New"/>
                <a:cs typeface="Courier New"/>
              </a:rPr>
              <a:t>c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lo</a:t>
            </a:r>
            <a:r>
              <a:rPr sz="1800" b="1" dirty="0">
                <a:latin typeface="Courier New"/>
                <a:cs typeface="Courier New"/>
              </a:rPr>
              <a:t>r: bo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d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r-</a:t>
            </a:r>
            <a:r>
              <a:rPr sz="1800" b="1" spc="-15" dirty="0">
                <a:latin typeface="Courier New"/>
                <a:cs typeface="Courier New"/>
              </a:rPr>
              <a:t>s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yl</a:t>
            </a:r>
            <a:r>
              <a:rPr sz="1800" b="1" dirty="0">
                <a:latin typeface="Courier New"/>
                <a:cs typeface="Courier New"/>
              </a:rPr>
              <a:t>e: bo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d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r-</a:t>
            </a:r>
            <a:r>
              <a:rPr sz="1800" b="1" spc="-15" dirty="0">
                <a:latin typeface="Courier New"/>
                <a:cs typeface="Courier New"/>
              </a:rPr>
              <a:t>w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dt</a:t>
            </a:r>
            <a:r>
              <a:rPr sz="1800" b="1" dirty="0">
                <a:latin typeface="Courier New"/>
                <a:cs typeface="Courier New"/>
              </a:rPr>
              <a:t>h: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45717" y="1576578"/>
            <a:ext cx="982980" cy="850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ee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; d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ub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e; m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di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m;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20289" y="2399538"/>
            <a:ext cx="16256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3722"/>
            <a:ext cx="8534400" cy="553998"/>
          </a:xfrm>
        </p:spPr>
        <p:txBody>
          <a:bodyPr/>
          <a:lstStyle/>
          <a:p>
            <a:pPr algn="ctr"/>
            <a:r>
              <a:rPr lang="en-NZ" dirty="0" smtClean="0"/>
              <a:t>Borders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624496" cy="517064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i="0" dirty="0" smtClean="0">
                <a:latin typeface="+mn-lt"/>
                <a:cs typeface="Courier New" panose="02070309020205020404" pitchFamily="49" charset="0"/>
              </a:rPr>
              <a:t>Can set borders individually for each side of the element: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sz="2400" b="1" dirty="0" smtClean="0">
                <a:cs typeface="Courier New" panose="02070309020205020404" pitchFamily="49" charset="0"/>
              </a:rPr>
              <a:t>xxx = left, right, top, bottom</a:t>
            </a:r>
            <a:endParaRPr lang="en-NZ" sz="2400" b="1" i="0" dirty="0" smtClean="0"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i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border-xxx-</a:t>
            </a:r>
            <a:r>
              <a:rPr lang="en-NZ" i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endParaRPr lang="en-NZ" i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i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i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 for border-</a:t>
            </a:r>
            <a:r>
              <a:rPr lang="en-NZ" i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endParaRPr lang="en-NZ" i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i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border-xxx-style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i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i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 for border-style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i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border-xxx-width</a:t>
            </a:r>
          </a:p>
          <a:p>
            <a:endParaRPr lang="en-NZ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i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 for border-width</a:t>
            </a:r>
            <a:endParaRPr lang="en-NZ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6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4613" y="123722"/>
            <a:ext cx="4914772" cy="553998"/>
          </a:xfrm>
        </p:spPr>
        <p:txBody>
          <a:bodyPr/>
          <a:lstStyle/>
          <a:p>
            <a:pPr algn="ctr"/>
            <a:r>
              <a:rPr lang="en-NZ" dirty="0" smtClean="0"/>
              <a:t>Table Borders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751" y="1384683"/>
            <a:ext cx="8624496" cy="45243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b="0" i="0" dirty="0" smtClean="0"/>
              <a:t>Property: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Border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b="0" i="0" dirty="0" smtClean="0"/>
              <a:t>Value: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width  style  colour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NZ" dirty="0" smtClean="0"/>
              <a:t>E.g.  1px  solid   black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NZ" b="0" i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b="0" i="0" dirty="0" smtClean="0"/>
              <a:t>Should be specified for all table elements:</a:t>
            </a:r>
          </a:p>
          <a:p>
            <a:pPr lvl="1"/>
            <a:r>
              <a:rPr lang="en-NZ" b="0" i="0" dirty="0" smtClean="0"/>
              <a:t>     </a:t>
            </a:r>
          </a:p>
          <a:p>
            <a:pPr lvl="6"/>
            <a:r>
              <a:rPr lang="en-NZ" sz="2800" b="0" i="0" dirty="0" smtClean="0"/>
              <a:t>table, tr, td {</a:t>
            </a:r>
          </a:p>
          <a:p>
            <a:pPr lvl="6"/>
            <a:r>
              <a:rPr lang="en-NZ" sz="2800" dirty="0"/>
              <a:t> </a:t>
            </a:r>
            <a:r>
              <a:rPr lang="en-NZ" sz="2800" dirty="0" smtClean="0"/>
              <a:t>   border: 1px  solid  black;</a:t>
            </a:r>
            <a:endParaRPr lang="en-NZ" sz="2800" dirty="0"/>
          </a:p>
          <a:p>
            <a:pPr lvl="6"/>
            <a:r>
              <a:rPr lang="en-NZ" sz="2800" b="0" i="0" dirty="0" smtClean="0"/>
              <a:t>}</a:t>
            </a:r>
            <a:endParaRPr lang="en-NZ" sz="2800" b="0" i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NZ" b="0" i="0" dirty="0"/>
          </a:p>
        </p:txBody>
      </p:sp>
      <p:sp>
        <p:nvSpPr>
          <p:cNvPr id="4" name="Rectangle 3"/>
          <p:cNvSpPr/>
          <p:nvPr/>
        </p:nvSpPr>
        <p:spPr>
          <a:xfrm>
            <a:off x="2857500" y="4191000"/>
            <a:ext cx="4114800" cy="137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622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00">
              <a:lnSpc>
                <a:spcPct val="100000"/>
              </a:lnSpc>
            </a:pPr>
            <a:r>
              <a:rPr spc="-65" dirty="0"/>
              <a:t>F</a:t>
            </a:r>
            <a:r>
              <a:rPr spc="-25" dirty="0"/>
              <a:t>o</a:t>
            </a:r>
            <a:r>
              <a:rPr spc="-60" dirty="0"/>
              <a:t>n</a:t>
            </a:r>
            <a:r>
              <a:rPr spc="-15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29007"/>
            <a:ext cx="2034539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font-f</a:t>
            </a:r>
            <a:r>
              <a:rPr sz="2400" b="1" spc="-15" dirty="0">
                <a:latin typeface="Courier New"/>
                <a:cs typeface="Courier New"/>
              </a:rPr>
              <a:t>am</a:t>
            </a:r>
            <a:r>
              <a:rPr sz="2400" b="1" dirty="0">
                <a:latin typeface="Courier New"/>
                <a:cs typeface="Courier New"/>
              </a:rPr>
              <a:t>ily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1362331"/>
            <a:ext cx="5856605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b="1" spc="-5" dirty="0">
                <a:latin typeface="Courier New"/>
                <a:cs typeface="Courier New"/>
              </a:rPr>
              <a:t>serif</a:t>
            </a:r>
            <a:r>
              <a:rPr sz="2000" b="1" dirty="0">
                <a:latin typeface="Courier New"/>
                <a:cs typeface="Courier New"/>
              </a:rPr>
              <a:t>,</a:t>
            </a:r>
            <a:r>
              <a:rPr sz="2000" b="1" spc="-5" dirty="0">
                <a:latin typeface="Courier New"/>
                <a:cs typeface="Courier New"/>
              </a:rPr>
              <a:t> sans</a:t>
            </a:r>
            <a:r>
              <a:rPr sz="2000" b="1" spc="-10" dirty="0">
                <a:latin typeface="Courier New"/>
                <a:cs typeface="Courier New"/>
              </a:rPr>
              <a:t>-</a:t>
            </a:r>
            <a:r>
              <a:rPr sz="2000" b="1" spc="-5" dirty="0">
                <a:latin typeface="Courier New"/>
                <a:cs typeface="Courier New"/>
              </a:rPr>
              <a:t>serif</a:t>
            </a:r>
            <a:r>
              <a:rPr sz="2000" b="1" dirty="0">
                <a:latin typeface="Courier New"/>
                <a:cs typeface="Courier New"/>
              </a:rPr>
              <a:t>,</a:t>
            </a:r>
            <a:r>
              <a:rPr sz="2000" b="1" spc="-5" dirty="0">
                <a:latin typeface="Courier New"/>
                <a:cs typeface="Courier New"/>
              </a:rPr>
              <a:t> cursive</a:t>
            </a:r>
            <a:r>
              <a:rPr sz="2000" b="1" dirty="0">
                <a:latin typeface="Courier New"/>
                <a:cs typeface="Courier New"/>
              </a:rPr>
              <a:t>,</a:t>
            </a:r>
            <a:r>
              <a:rPr sz="2000" b="1" spc="-5" dirty="0">
                <a:latin typeface="Courier New"/>
                <a:cs typeface="Courier New"/>
              </a:rPr>
              <a:t> fantasy,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2803" y="1362331"/>
            <a:ext cx="1397635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latin typeface="Courier New"/>
                <a:cs typeface="Courier New"/>
              </a:rPr>
              <a:t>monospace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751" y="1989711"/>
            <a:ext cx="166687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font-s</a:t>
            </a:r>
            <a:r>
              <a:rPr sz="2400" b="1" spc="-15" dirty="0">
                <a:latin typeface="Courier New"/>
                <a:cs typeface="Courier New"/>
              </a:rPr>
              <a:t>ize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751" y="2419480"/>
            <a:ext cx="2826385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800" b="1" dirty="0">
                <a:latin typeface="Courier New"/>
                <a:cs typeface="Courier New"/>
              </a:rPr>
              <a:t>xx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al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,</a:t>
            </a:r>
            <a:r>
              <a:rPr sz="1800" b="1" spc="-15" dirty="0">
                <a:latin typeface="Courier New"/>
                <a:cs typeface="Courier New"/>
              </a:rPr>
              <a:t> x</a:t>
            </a:r>
            <a:r>
              <a:rPr sz="1800" b="1" dirty="0">
                <a:latin typeface="Courier New"/>
                <a:cs typeface="Courier New"/>
              </a:rPr>
              <a:t>-s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l,</a:t>
            </a:r>
            <a:endParaRPr sz="1800">
              <a:latin typeface="Courier New"/>
              <a:cs typeface="Courier New"/>
            </a:endParaRPr>
          </a:p>
          <a:p>
            <a:pPr marL="354965">
              <a:lnSpc>
                <a:spcPct val="100000"/>
              </a:lnSpc>
              <a:tabLst>
                <a:tab pos="1311910" algn="l"/>
                <a:tab pos="2130425" algn="l"/>
              </a:tabLst>
            </a:pPr>
            <a:r>
              <a:rPr sz="1800" b="1" i="1" dirty="0">
                <a:latin typeface="Courier New"/>
                <a:cs typeface="Courier New"/>
              </a:rPr>
              <a:t>le</a:t>
            </a:r>
            <a:r>
              <a:rPr sz="1800" b="1" i="1" spc="-15" dirty="0">
                <a:latin typeface="Courier New"/>
                <a:cs typeface="Courier New"/>
              </a:rPr>
              <a:t>n</a:t>
            </a:r>
            <a:r>
              <a:rPr sz="1800" b="1" i="1" dirty="0">
                <a:latin typeface="Courier New"/>
                <a:cs typeface="Courier New"/>
              </a:rPr>
              <a:t>g</a:t>
            </a:r>
            <a:r>
              <a:rPr sz="1800" b="1" i="1" spc="-15" dirty="0">
                <a:latin typeface="Courier New"/>
                <a:cs typeface="Courier New"/>
              </a:rPr>
              <a:t>t</a:t>
            </a:r>
            <a:r>
              <a:rPr sz="1800" b="1" i="1" dirty="0">
                <a:latin typeface="Courier New"/>
                <a:cs typeface="Courier New"/>
              </a:rPr>
              <a:t>h	</a:t>
            </a:r>
            <a:r>
              <a:rPr sz="1800" b="1" i="1" spc="-15" dirty="0">
                <a:latin typeface="Courier New"/>
                <a:cs typeface="Courier New"/>
              </a:rPr>
              <a:t>(</a:t>
            </a:r>
            <a:r>
              <a:rPr sz="1800" b="1" i="1" dirty="0">
                <a:latin typeface="Courier New"/>
                <a:cs typeface="Courier New"/>
              </a:rPr>
              <a:t>e</a:t>
            </a:r>
            <a:r>
              <a:rPr sz="1800" b="1" i="1" spc="-15" dirty="0">
                <a:latin typeface="Courier New"/>
                <a:cs typeface="Courier New"/>
              </a:rPr>
              <a:t>.g</a:t>
            </a:r>
            <a:r>
              <a:rPr sz="1800" b="1" i="1" dirty="0">
                <a:latin typeface="Courier New"/>
                <a:cs typeface="Courier New"/>
              </a:rPr>
              <a:t>.	</a:t>
            </a:r>
            <a:r>
              <a:rPr sz="1800" b="1" i="1" spc="-15" dirty="0">
                <a:latin typeface="Courier New"/>
                <a:cs typeface="Courier New"/>
              </a:rPr>
              <a:t>2</a:t>
            </a:r>
            <a:r>
              <a:rPr sz="1800" b="1" i="1" dirty="0">
                <a:latin typeface="Courier New"/>
                <a:cs typeface="Courier New"/>
              </a:rPr>
              <a:t>4</a:t>
            </a:r>
            <a:r>
              <a:rPr sz="1800" b="1" i="1" spc="-15" dirty="0">
                <a:latin typeface="Courier New"/>
                <a:cs typeface="Courier New"/>
              </a:rPr>
              <a:t>p</a:t>
            </a:r>
            <a:r>
              <a:rPr sz="1800" b="1" i="1" dirty="0">
                <a:latin typeface="Courier New"/>
                <a:cs typeface="Courier New"/>
              </a:rPr>
              <a:t>t)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96278" y="2419480"/>
            <a:ext cx="845819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ma</a:t>
            </a:r>
            <a:r>
              <a:rPr sz="1800" b="1" dirty="0">
                <a:latin typeface="Courier New"/>
                <a:cs typeface="Courier New"/>
              </a:rPr>
              <a:t>ll,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51826" y="2419480"/>
            <a:ext cx="98107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ed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u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43003" y="2419480"/>
            <a:ext cx="845819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r</a:t>
            </a:r>
            <a:r>
              <a:rPr sz="1800" b="1" spc="-15" dirty="0">
                <a:latin typeface="Courier New"/>
                <a:cs typeface="Courier New"/>
              </a:rPr>
              <a:t>g</a:t>
            </a:r>
            <a:r>
              <a:rPr sz="1800" b="1" dirty="0">
                <a:latin typeface="Courier New"/>
                <a:cs typeface="Courier New"/>
              </a:rPr>
              <a:t>e,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98482" y="2419480"/>
            <a:ext cx="111887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x</a:t>
            </a:r>
            <a:r>
              <a:rPr sz="1800" b="1" spc="-15" dirty="0">
                <a:latin typeface="Courier New"/>
                <a:cs typeface="Courier New"/>
              </a:rPr>
              <a:t>-l</a:t>
            </a:r>
            <a:r>
              <a:rPr sz="1800" b="1" dirty="0">
                <a:latin typeface="Courier New"/>
                <a:cs typeface="Courier New"/>
              </a:rPr>
              <a:t>ar</a:t>
            </a:r>
            <a:r>
              <a:rPr sz="1800" b="1" spc="-15" dirty="0">
                <a:latin typeface="Courier New"/>
                <a:cs typeface="Courier New"/>
              </a:rPr>
              <a:t>g</a:t>
            </a:r>
            <a:r>
              <a:rPr sz="1800" b="1" dirty="0">
                <a:latin typeface="Courier New"/>
                <a:cs typeface="Courier New"/>
              </a:rPr>
              <a:t>e,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27047" y="2419480"/>
            <a:ext cx="125222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x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-</a:t>
            </a:r>
            <a:r>
              <a:rPr sz="1800" b="1" spc="-15" dirty="0">
                <a:latin typeface="Courier New"/>
                <a:cs typeface="Courier New"/>
              </a:rPr>
              <a:t>la</a:t>
            </a:r>
            <a:r>
              <a:rPr sz="1800" b="1" dirty="0">
                <a:latin typeface="Courier New"/>
                <a:cs typeface="Courier New"/>
              </a:rPr>
              <a:t>rg</a:t>
            </a:r>
            <a:r>
              <a:rPr sz="1800" b="1" spc="-15" dirty="0">
                <a:latin typeface="Courier New"/>
                <a:cs typeface="Courier New"/>
              </a:rPr>
              <a:t>e,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9751" y="3288159"/>
            <a:ext cx="2827020" cy="2780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font-s</a:t>
            </a:r>
            <a:r>
              <a:rPr sz="2400" b="1" spc="-15" dirty="0">
                <a:latin typeface="Courier New"/>
                <a:cs typeface="Courier New"/>
              </a:rPr>
              <a:t>ty</a:t>
            </a:r>
            <a:r>
              <a:rPr sz="2400" b="1" dirty="0">
                <a:latin typeface="Courier New"/>
                <a:cs typeface="Courier New"/>
              </a:rPr>
              <a:t>le</a:t>
            </a:r>
            <a:endParaRPr sz="240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1800" b="1" dirty="0">
                <a:latin typeface="Courier New"/>
                <a:cs typeface="Courier New"/>
              </a:rPr>
              <a:t>no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m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l,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ta</a:t>
            </a:r>
            <a:r>
              <a:rPr sz="1800" b="1" dirty="0">
                <a:latin typeface="Courier New"/>
                <a:cs typeface="Courier New"/>
              </a:rPr>
              <a:t>lic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ts val="2500"/>
              </a:lnSpc>
              <a:spcBef>
                <a:spcPts val="20"/>
              </a:spcBef>
              <a:buFont typeface="Arial"/>
              <a:buChar char="•"/>
            </a:pPr>
            <a:endParaRPr sz="250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font-v</a:t>
            </a:r>
            <a:r>
              <a:rPr sz="2400" b="1" spc="-15" dirty="0">
                <a:latin typeface="Courier New"/>
                <a:cs typeface="Courier New"/>
              </a:rPr>
              <a:t>ar</a:t>
            </a:r>
            <a:r>
              <a:rPr sz="2400" b="1" dirty="0">
                <a:latin typeface="Courier New"/>
                <a:cs typeface="Courier New"/>
              </a:rPr>
              <a:t>iant</a:t>
            </a:r>
            <a:endParaRPr sz="240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5600" algn="l"/>
              </a:tabLst>
            </a:pPr>
            <a:r>
              <a:rPr sz="1800" b="1" dirty="0">
                <a:latin typeface="Courier New"/>
                <a:cs typeface="Courier New"/>
              </a:rPr>
              <a:t>no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m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l,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ma</a:t>
            </a:r>
            <a:r>
              <a:rPr sz="1800" b="1" dirty="0">
                <a:latin typeface="Courier New"/>
                <a:cs typeface="Courier New"/>
              </a:rPr>
              <a:t>ll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ps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ts val="2500"/>
              </a:lnSpc>
              <a:spcBef>
                <a:spcPts val="20"/>
              </a:spcBef>
              <a:buFont typeface="Arial"/>
              <a:buChar char="•"/>
            </a:pPr>
            <a:endParaRPr sz="2500"/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font-w</a:t>
            </a:r>
            <a:r>
              <a:rPr sz="2400" b="1" spc="-15" dirty="0">
                <a:latin typeface="Courier New"/>
                <a:cs typeface="Courier New"/>
              </a:rPr>
              <a:t>ei</a:t>
            </a:r>
            <a:r>
              <a:rPr sz="2400" b="1" dirty="0">
                <a:latin typeface="Courier New"/>
                <a:cs typeface="Courier New"/>
              </a:rPr>
              <a:t>ght</a:t>
            </a:r>
            <a:endParaRPr sz="240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55600" algn="l"/>
              </a:tabLst>
            </a:pPr>
            <a:r>
              <a:rPr sz="1800" b="1" dirty="0">
                <a:latin typeface="Courier New"/>
                <a:cs typeface="Courier New"/>
              </a:rPr>
              <a:t>no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m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l,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b</a:t>
            </a:r>
            <a:r>
              <a:rPr sz="1800" b="1" spc="-15" dirty="0">
                <a:latin typeface="Courier New"/>
                <a:cs typeface="Courier New"/>
              </a:rPr>
              <a:t>ol</a:t>
            </a:r>
            <a:r>
              <a:rPr sz="1800" b="1" dirty="0">
                <a:latin typeface="Courier New"/>
                <a:cs typeface="Courier New"/>
              </a:rPr>
              <a:t>d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6216" y="6172200"/>
            <a:ext cx="548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>
                <a:hlinkClick r:id="rId3"/>
              </a:rPr>
              <a:t>http://www.w3.org/Style/Examples/007/fonts.en.html</a:t>
            </a:r>
            <a:r>
              <a:rPr lang="en-NZ" b="1" dirty="0" smtClean="0"/>
              <a:t> </a:t>
            </a:r>
            <a:endParaRPr lang="en-N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22755">
              <a:lnSpc>
                <a:spcPct val="100000"/>
              </a:lnSpc>
            </a:pPr>
            <a:r>
              <a:rPr dirty="0"/>
              <a:t>Len</a:t>
            </a:r>
            <a:r>
              <a:rPr spc="-30" dirty="0"/>
              <a:t>g</a:t>
            </a:r>
            <a:r>
              <a:rPr spc="-20" dirty="0"/>
              <a:t>ths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2687320" cy="171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units</a:t>
            </a:r>
            <a:endParaRPr sz="24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5" dirty="0">
                <a:latin typeface="Calibri"/>
                <a:cs typeface="Calibri"/>
              </a:rPr>
              <a:t>cm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5" dirty="0">
                <a:latin typeface="Calibri"/>
                <a:cs typeface="Calibri"/>
              </a:rPr>
              <a:t>mm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pt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35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x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115">
              <a:lnSpc>
                <a:spcPct val="100000"/>
              </a:lnSpc>
            </a:pPr>
            <a:r>
              <a:rPr spc="-65" dirty="0"/>
              <a:t>F</a:t>
            </a:r>
            <a:r>
              <a:rPr spc="-25" dirty="0"/>
              <a:t>o</a:t>
            </a:r>
            <a:r>
              <a:rPr spc="-60" dirty="0"/>
              <a:t>n</a:t>
            </a:r>
            <a:r>
              <a:rPr spc="-15" dirty="0"/>
              <a:t>t</a:t>
            </a:r>
            <a:r>
              <a:rPr spc="15" dirty="0"/>
              <a:t> </a:t>
            </a:r>
            <a:r>
              <a:rPr spc="-6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1255712" y="1009650"/>
            <a:ext cx="6901180" cy="2298700"/>
          </a:xfrm>
          <a:custGeom>
            <a:avLst/>
            <a:gdLst/>
            <a:ahLst/>
            <a:cxnLst/>
            <a:rect l="l" t="t" r="r" b="b"/>
            <a:pathLst>
              <a:path w="6901180" h="2298700">
                <a:moveTo>
                  <a:pt x="0" y="0"/>
                </a:moveTo>
                <a:lnTo>
                  <a:pt x="6900862" y="0"/>
                </a:lnTo>
                <a:lnTo>
                  <a:pt x="6900862" y="2298700"/>
                </a:lnTo>
                <a:lnTo>
                  <a:pt x="0" y="22987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34452" y="1027938"/>
            <a:ext cx="572770" cy="576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bo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y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8852" y="1576578"/>
            <a:ext cx="3985260" cy="139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  <a:tabLst>
                <a:tab pos="1788160" algn="l"/>
              </a:tabLst>
            </a:pPr>
            <a:r>
              <a:rPr sz="1800" b="1" dirty="0">
                <a:latin typeface="Courier New"/>
                <a:cs typeface="Courier New"/>
              </a:rPr>
              <a:t>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fa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ly</a:t>
            </a:r>
            <a:r>
              <a:rPr sz="1800" b="1" dirty="0">
                <a:latin typeface="Courier New"/>
                <a:cs typeface="Courier New"/>
              </a:rPr>
              <a:t>:	</a:t>
            </a:r>
            <a:r>
              <a:rPr sz="1800" b="1" spc="-15" dirty="0">
                <a:latin typeface="Courier New"/>
                <a:cs typeface="Courier New"/>
              </a:rPr>
              <a:t>"</a:t>
            </a: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mic</a:t>
            </a:r>
            <a:r>
              <a:rPr sz="1800" b="1" spc="-15" dirty="0">
                <a:latin typeface="Courier New"/>
                <a:cs typeface="Courier New"/>
              </a:rPr>
              <a:t> Sa</a:t>
            </a:r>
            <a:r>
              <a:rPr sz="1800" b="1" dirty="0">
                <a:latin typeface="Courier New"/>
                <a:cs typeface="Courier New"/>
              </a:rPr>
              <a:t>ns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M</a:t>
            </a:r>
            <a:r>
              <a:rPr sz="1800" b="1" spc="-15" dirty="0">
                <a:latin typeface="Courier New"/>
                <a:cs typeface="Courier New"/>
              </a:rPr>
              <a:t>S</a:t>
            </a:r>
            <a:r>
              <a:rPr sz="1800" b="1" dirty="0">
                <a:latin typeface="Courier New"/>
                <a:cs typeface="Courier New"/>
              </a:rPr>
              <a:t>",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si</a:t>
            </a:r>
            <a:r>
              <a:rPr sz="1800" b="1" spc="-15" dirty="0">
                <a:latin typeface="Courier New"/>
                <a:cs typeface="Courier New"/>
              </a:rPr>
              <a:t>z</a:t>
            </a:r>
            <a:r>
              <a:rPr sz="1800" b="1" dirty="0">
                <a:latin typeface="Courier New"/>
                <a:cs typeface="Courier New"/>
              </a:rPr>
              <a:t>e: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la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;</a:t>
            </a:r>
            <a:endParaRPr sz="1800">
              <a:latin typeface="Courier New"/>
              <a:cs typeface="Courier New"/>
            </a:endParaRPr>
          </a:p>
          <a:p>
            <a:pPr marL="12700" marR="1097280">
              <a:lnSpc>
                <a:spcPct val="100000"/>
              </a:lnSpc>
              <a:tabLst>
                <a:tab pos="1788160" algn="l"/>
              </a:tabLst>
            </a:pPr>
            <a:r>
              <a:rPr sz="1800" b="1" dirty="0">
                <a:latin typeface="Courier New"/>
                <a:cs typeface="Courier New"/>
              </a:rPr>
              <a:t>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st</a:t>
            </a:r>
            <a:r>
              <a:rPr sz="1800" b="1" spc="-15" dirty="0">
                <a:latin typeface="Courier New"/>
                <a:cs typeface="Courier New"/>
              </a:rPr>
              <a:t>y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r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al;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va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an</a:t>
            </a:r>
            <a:r>
              <a:rPr sz="1800" b="1" dirty="0">
                <a:latin typeface="Courier New"/>
                <a:cs typeface="Courier New"/>
              </a:rPr>
              <a:t>t: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rm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l; fo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we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ht</a:t>
            </a:r>
            <a:r>
              <a:rPr sz="1800" b="1" dirty="0">
                <a:latin typeface="Courier New"/>
                <a:cs typeface="Courier New"/>
              </a:rPr>
              <a:t>:	</a:t>
            </a:r>
            <a:r>
              <a:rPr sz="1800" b="1" spc="-15" dirty="0">
                <a:latin typeface="Courier New"/>
                <a:cs typeface="Courier New"/>
              </a:rPr>
              <a:t>b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d;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43764" y="1576578"/>
            <a:ext cx="11182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ur</a:t>
            </a:r>
            <a:r>
              <a:rPr sz="1800" b="1" dirty="0">
                <a:latin typeface="Courier New"/>
                <a:cs typeface="Courier New"/>
              </a:rPr>
              <a:t>si</a:t>
            </a:r>
            <a:r>
              <a:rPr sz="1800" b="1" spc="-15" dirty="0">
                <a:latin typeface="Courier New"/>
                <a:cs typeface="Courier New"/>
              </a:rPr>
              <a:t>v</a:t>
            </a:r>
            <a:r>
              <a:rPr sz="1800" b="1" dirty="0">
                <a:latin typeface="Courier New"/>
                <a:cs typeface="Courier New"/>
              </a:rPr>
              <a:t>e;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4452" y="2948178"/>
            <a:ext cx="162560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97332" y="3432457"/>
            <a:ext cx="6175371" cy="29321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25220">
              <a:lnSpc>
                <a:spcPct val="100000"/>
              </a:lnSpc>
            </a:pPr>
            <a:r>
              <a:rPr spc="-65" dirty="0"/>
              <a:t>F</a:t>
            </a:r>
            <a:r>
              <a:rPr spc="-25" dirty="0"/>
              <a:t>o</a:t>
            </a:r>
            <a:r>
              <a:rPr spc="-60" dirty="0"/>
              <a:t>n</a:t>
            </a:r>
            <a:r>
              <a:rPr spc="-15" dirty="0"/>
              <a:t>t</a:t>
            </a:r>
            <a:r>
              <a:rPr spc="15" dirty="0"/>
              <a:t> </a:t>
            </a: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5" dirty="0"/>
              <a:t>is</a:t>
            </a:r>
            <a:r>
              <a:rPr spc="-5" dirty="0"/>
              <a:t>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8580120" cy="6050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807085" indent="-342900">
              <a:lnSpc>
                <a:spcPct val="100000"/>
              </a:lnSpc>
            </a:pPr>
            <a:r>
              <a:rPr sz="2000" b="1" i="1" spc="-10" dirty="0">
                <a:latin typeface="Calibri"/>
                <a:cs typeface="Calibri"/>
              </a:rPr>
              <a:t>E</a:t>
            </a:r>
            <a:r>
              <a:rPr sz="2000" b="1" i="1" spc="-50" dirty="0">
                <a:latin typeface="Calibri"/>
                <a:cs typeface="Calibri"/>
              </a:rPr>
              <a:t>x</a:t>
            </a:r>
            <a:r>
              <a:rPr sz="2000" b="1" i="1" spc="-5" dirty="0">
                <a:latin typeface="Calibri"/>
                <a:cs typeface="Calibri"/>
              </a:rPr>
              <a:t>er</a:t>
            </a:r>
            <a:r>
              <a:rPr sz="2000" b="1" i="1" spc="-15" dirty="0">
                <a:latin typeface="Calibri"/>
                <a:cs typeface="Calibri"/>
              </a:rPr>
              <a:t>ci</a:t>
            </a:r>
            <a:r>
              <a:rPr sz="2000" b="1" i="1" spc="-10" dirty="0">
                <a:latin typeface="Calibri"/>
                <a:cs typeface="Calibri"/>
              </a:rPr>
              <a:t>s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1</a:t>
            </a:r>
            <a:r>
              <a:rPr sz="2000" b="1" i="1" spc="-10" dirty="0">
                <a:latin typeface="Calibri"/>
                <a:cs typeface="Calibri"/>
              </a:rPr>
              <a:t>:</a:t>
            </a:r>
            <a:r>
              <a:rPr sz="2000" b="1" i="1" spc="-5" dirty="0">
                <a:latin typeface="Calibri"/>
                <a:cs typeface="Calibri"/>
              </a:rPr>
              <a:t> Defin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a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5" dirty="0">
                <a:latin typeface="Calibri"/>
                <a:cs typeface="Calibri"/>
              </a:rPr>
              <a:t>s</a:t>
            </a:r>
            <a:r>
              <a:rPr sz="2000" b="1" i="1" spc="-15" dirty="0">
                <a:latin typeface="Calibri"/>
                <a:cs typeface="Calibri"/>
              </a:rPr>
              <a:t>t</a:t>
            </a:r>
            <a:r>
              <a:rPr sz="2000" b="1" i="1" spc="-5" dirty="0">
                <a:latin typeface="Calibri"/>
                <a:cs typeface="Calibri"/>
              </a:rPr>
              <a:t>y</a:t>
            </a:r>
            <a:r>
              <a:rPr sz="2000" b="1" i="1" spc="-15" dirty="0">
                <a:latin typeface="Calibri"/>
                <a:cs typeface="Calibri"/>
              </a:rPr>
              <a:t>le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t</a:t>
            </a:r>
            <a:r>
              <a:rPr sz="2000" b="1" i="1" spc="-10" dirty="0">
                <a:latin typeface="Calibri"/>
                <a:cs typeface="Calibri"/>
              </a:rPr>
              <a:t>hat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i</a:t>
            </a:r>
            <a:r>
              <a:rPr sz="2000" b="1" i="1" spc="-10" dirty="0">
                <a:latin typeface="Calibri"/>
                <a:cs typeface="Calibri"/>
              </a:rPr>
              <a:t>s</a:t>
            </a:r>
            <a:r>
              <a:rPr sz="2000" b="1" i="1" spc="-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app</a:t>
            </a:r>
            <a:r>
              <a:rPr sz="2000" b="1" i="1" spc="-15" dirty="0">
                <a:latin typeface="Calibri"/>
                <a:cs typeface="Calibri"/>
              </a:rPr>
              <a:t>lied</a:t>
            </a:r>
            <a:r>
              <a:rPr sz="2000" b="1" i="1" spc="-35" dirty="0">
                <a:latin typeface="Calibri"/>
                <a:cs typeface="Calibri"/>
              </a:rPr>
              <a:t> </a:t>
            </a:r>
            <a:r>
              <a:rPr sz="2000" b="1" i="1" spc="-40" dirty="0">
                <a:latin typeface="Calibri"/>
                <a:cs typeface="Calibri"/>
              </a:rPr>
              <a:t>t</a:t>
            </a:r>
            <a:r>
              <a:rPr sz="2000" b="1" i="1" dirty="0">
                <a:latin typeface="Calibri"/>
                <a:cs typeface="Calibri"/>
              </a:rPr>
              <a:t>o</a:t>
            </a:r>
            <a:r>
              <a:rPr sz="2000" b="1" i="1" spc="-10" dirty="0">
                <a:latin typeface="Calibri"/>
                <a:cs typeface="Calibri"/>
              </a:rPr>
              <a:t> a</a:t>
            </a:r>
            <a:r>
              <a:rPr sz="2000" b="1" i="1" spc="-15" dirty="0">
                <a:latin typeface="Calibri"/>
                <a:cs typeface="Calibri"/>
              </a:rPr>
              <a:t>l</a:t>
            </a:r>
            <a:r>
              <a:rPr sz="2000" b="1" i="1" spc="-10" dirty="0">
                <a:latin typeface="Calibri"/>
                <a:cs typeface="Calibri"/>
              </a:rPr>
              <a:t>l</a:t>
            </a:r>
            <a:r>
              <a:rPr sz="2000" b="1" i="1" spc="-20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pa</a:t>
            </a:r>
            <a:r>
              <a:rPr sz="2000" b="1" i="1" spc="-5" dirty="0">
                <a:latin typeface="Calibri"/>
                <a:cs typeface="Calibri"/>
              </a:rPr>
              <a:t>r</a:t>
            </a:r>
            <a:r>
              <a:rPr sz="2000" b="1" i="1" spc="-10" dirty="0">
                <a:latin typeface="Calibri"/>
                <a:cs typeface="Calibri"/>
              </a:rPr>
              <a:t>ag</a:t>
            </a:r>
            <a:r>
              <a:rPr sz="2000" b="1" i="1" spc="-5" dirty="0">
                <a:latin typeface="Calibri"/>
                <a:cs typeface="Calibri"/>
              </a:rPr>
              <a:t>r</a:t>
            </a:r>
            <a:r>
              <a:rPr sz="2000" b="1" i="1" spc="-10" dirty="0">
                <a:latin typeface="Calibri"/>
                <a:cs typeface="Calibri"/>
              </a:rPr>
              <a:t>aph</a:t>
            </a:r>
            <a:r>
              <a:rPr sz="2000" b="1" i="1" dirty="0">
                <a:latin typeface="Calibri"/>
                <a:cs typeface="Calibri"/>
              </a:rPr>
              <a:t>s</a:t>
            </a:r>
            <a:r>
              <a:rPr sz="2000" b="1" i="1" spc="-40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an</a:t>
            </a:r>
            <a:r>
              <a:rPr sz="2000" b="1" i="1" spc="-15" dirty="0">
                <a:latin typeface="Calibri"/>
                <a:cs typeface="Calibri"/>
              </a:rPr>
              <a:t>d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ch</a:t>
            </a:r>
            <a:r>
              <a:rPr sz="2000" b="1" i="1" spc="-15" dirty="0">
                <a:latin typeface="Calibri"/>
                <a:cs typeface="Calibri"/>
              </a:rPr>
              <a:t>a</a:t>
            </a:r>
            <a:r>
              <a:rPr sz="2000" b="1" i="1" spc="-10" dirty="0">
                <a:latin typeface="Calibri"/>
                <a:cs typeface="Calibri"/>
              </a:rPr>
              <a:t>n</a:t>
            </a:r>
            <a:r>
              <a:rPr sz="2000" b="1" i="1" spc="5" dirty="0">
                <a:latin typeface="Calibri"/>
                <a:cs typeface="Calibri"/>
              </a:rPr>
              <a:t>g</a:t>
            </a:r>
            <a:r>
              <a:rPr sz="2000" b="1" i="1" spc="-5" dirty="0">
                <a:latin typeface="Calibri"/>
                <a:cs typeface="Calibri"/>
              </a:rPr>
              <a:t>e</a:t>
            </a:r>
            <a:r>
              <a:rPr sz="2000" b="1" i="1" dirty="0">
                <a:latin typeface="Calibri"/>
                <a:cs typeface="Calibri"/>
              </a:rPr>
              <a:t>s</a:t>
            </a:r>
            <a:r>
              <a:rPr sz="2000" b="1" i="1" spc="-15" dirty="0">
                <a:latin typeface="Calibri"/>
                <a:cs typeface="Calibri"/>
              </a:rPr>
              <a:t> </a:t>
            </a:r>
            <a:r>
              <a:rPr sz="2000" b="1" i="1" spc="-5" dirty="0">
                <a:latin typeface="Calibri"/>
                <a:cs typeface="Calibri"/>
              </a:rPr>
              <a:t>th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f</a:t>
            </a:r>
            <a:r>
              <a:rPr sz="2000" b="1" i="1" spc="-10" dirty="0">
                <a:latin typeface="Calibri"/>
                <a:cs typeface="Calibri"/>
              </a:rPr>
              <a:t>o</a:t>
            </a:r>
            <a:r>
              <a:rPr sz="2000" b="1" i="1" spc="-30" dirty="0">
                <a:latin typeface="Calibri"/>
                <a:cs typeface="Calibri"/>
              </a:rPr>
              <a:t>n</a:t>
            </a:r>
            <a:r>
              <a:rPr sz="2000" b="1" i="1" spc="-10" dirty="0">
                <a:latin typeface="Calibri"/>
                <a:cs typeface="Calibri"/>
              </a:rPr>
              <a:t>t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lang="en-NZ" sz="2000" b="1" i="1" spc="-40" dirty="0" smtClean="0">
                <a:latin typeface="Calibri"/>
                <a:cs typeface="Calibri"/>
              </a:rPr>
              <a:t>so that it </a:t>
            </a:r>
            <a:r>
              <a:rPr sz="2000" b="1" i="1" spc="-15" dirty="0" smtClean="0">
                <a:latin typeface="Calibri"/>
                <a:cs typeface="Calibri"/>
              </a:rPr>
              <a:t>i</a:t>
            </a:r>
            <a:r>
              <a:rPr sz="2000" b="1" i="1" dirty="0" smtClean="0">
                <a:latin typeface="Calibri"/>
                <a:cs typeface="Calibri"/>
              </a:rPr>
              <a:t>s</a:t>
            </a:r>
            <a:r>
              <a:rPr sz="2000" b="1" i="1" spc="-5" dirty="0" smtClean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16</a:t>
            </a:r>
            <a:r>
              <a:rPr sz="2000" b="1" i="1" spc="-25" dirty="0">
                <a:latin typeface="Calibri"/>
                <a:cs typeface="Calibri"/>
              </a:rPr>
              <a:t>p</a:t>
            </a:r>
            <a:r>
              <a:rPr sz="2000" b="1" i="1" spc="-10" dirty="0">
                <a:latin typeface="Calibri"/>
                <a:cs typeface="Calibri"/>
              </a:rPr>
              <a:t>t an</a:t>
            </a:r>
            <a:r>
              <a:rPr sz="2000" b="1" i="1" dirty="0">
                <a:latin typeface="Calibri"/>
                <a:cs typeface="Calibri"/>
              </a:rPr>
              <a:t>d</a:t>
            </a:r>
            <a:r>
              <a:rPr sz="2000" b="1" i="1" spc="-2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b</a:t>
            </a:r>
            <a:r>
              <a:rPr sz="2000" b="1" i="1" spc="-25" dirty="0">
                <a:latin typeface="Calibri"/>
                <a:cs typeface="Calibri"/>
              </a:rPr>
              <a:t>o</a:t>
            </a:r>
            <a:r>
              <a:rPr sz="2000" b="1" i="1" spc="-15" dirty="0">
                <a:latin typeface="Calibri"/>
                <a:cs typeface="Calibri"/>
              </a:rPr>
              <a:t>l</a:t>
            </a:r>
            <a:r>
              <a:rPr sz="2000" b="1" i="1" spc="-10" dirty="0">
                <a:latin typeface="Calibri"/>
                <a:cs typeface="Calibri"/>
              </a:rPr>
              <a:t>d</a:t>
            </a:r>
            <a:r>
              <a:rPr sz="2000" b="1" i="1" dirty="0" smtClean="0">
                <a:latin typeface="Calibri"/>
                <a:cs typeface="Calibri"/>
              </a:rPr>
              <a:t>.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{ font-size : 16pt; font-weight : bold; } </a:t>
            </a:r>
          </a:p>
          <a:p>
            <a:pPr>
              <a:lnSpc>
                <a:spcPts val="2400"/>
              </a:lnSpc>
            </a:pPr>
            <a:endParaRPr lang="en-NZ" sz="2400" dirty="0" smtClean="0"/>
          </a:p>
          <a:p>
            <a:pPr>
              <a:lnSpc>
                <a:spcPts val="2400"/>
              </a:lnSpc>
            </a:pPr>
            <a:endParaRPr sz="2400" dirty="0"/>
          </a:p>
          <a:p>
            <a:pPr marL="355600" marR="36195" indent="-342900">
              <a:lnSpc>
                <a:spcPct val="100000"/>
              </a:lnSpc>
            </a:pPr>
            <a:r>
              <a:rPr sz="2000" b="1" i="1" spc="-10" dirty="0">
                <a:latin typeface="Calibri"/>
                <a:cs typeface="Calibri"/>
              </a:rPr>
              <a:t>E</a:t>
            </a:r>
            <a:r>
              <a:rPr sz="2000" b="1" i="1" spc="-50" dirty="0">
                <a:latin typeface="Calibri"/>
                <a:cs typeface="Calibri"/>
              </a:rPr>
              <a:t>x</a:t>
            </a:r>
            <a:r>
              <a:rPr sz="2000" b="1" i="1" spc="-5" dirty="0">
                <a:latin typeface="Calibri"/>
                <a:cs typeface="Calibri"/>
              </a:rPr>
              <a:t>er</a:t>
            </a:r>
            <a:r>
              <a:rPr sz="2000" b="1" i="1" spc="-15" dirty="0">
                <a:latin typeface="Calibri"/>
                <a:cs typeface="Calibri"/>
              </a:rPr>
              <a:t>ci</a:t>
            </a:r>
            <a:r>
              <a:rPr sz="2000" b="1" i="1" spc="-10" dirty="0">
                <a:latin typeface="Calibri"/>
                <a:cs typeface="Calibri"/>
              </a:rPr>
              <a:t>s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2</a:t>
            </a:r>
            <a:r>
              <a:rPr sz="2000" b="1" i="1" spc="-10" dirty="0">
                <a:latin typeface="Calibri"/>
                <a:cs typeface="Calibri"/>
              </a:rPr>
              <a:t>:</a:t>
            </a:r>
            <a:r>
              <a:rPr sz="2000" b="1" i="1" spc="-5" dirty="0">
                <a:latin typeface="Calibri"/>
                <a:cs typeface="Calibri"/>
              </a:rPr>
              <a:t> Defin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a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5" dirty="0">
                <a:latin typeface="Calibri"/>
                <a:cs typeface="Calibri"/>
              </a:rPr>
              <a:t>s</a:t>
            </a:r>
            <a:r>
              <a:rPr sz="2000" b="1" i="1" spc="-15" dirty="0">
                <a:latin typeface="Calibri"/>
                <a:cs typeface="Calibri"/>
              </a:rPr>
              <a:t>t</a:t>
            </a:r>
            <a:r>
              <a:rPr sz="2000" b="1" i="1" spc="-5" dirty="0">
                <a:latin typeface="Calibri"/>
                <a:cs typeface="Calibri"/>
              </a:rPr>
              <a:t>y</a:t>
            </a:r>
            <a:r>
              <a:rPr sz="2000" b="1" i="1" spc="-15" dirty="0">
                <a:latin typeface="Calibri"/>
                <a:cs typeface="Calibri"/>
              </a:rPr>
              <a:t>le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t</a:t>
            </a:r>
            <a:r>
              <a:rPr sz="2000" b="1" i="1" spc="-10" dirty="0">
                <a:latin typeface="Calibri"/>
                <a:cs typeface="Calibri"/>
              </a:rPr>
              <a:t>hat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i</a:t>
            </a:r>
            <a:r>
              <a:rPr sz="2000" b="1" i="1" spc="-10" dirty="0">
                <a:latin typeface="Calibri"/>
                <a:cs typeface="Calibri"/>
              </a:rPr>
              <a:t>s</a:t>
            </a:r>
            <a:r>
              <a:rPr sz="2000" b="1" i="1" spc="-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app</a:t>
            </a:r>
            <a:r>
              <a:rPr sz="2000" b="1" i="1" spc="-15" dirty="0">
                <a:latin typeface="Calibri"/>
                <a:cs typeface="Calibri"/>
              </a:rPr>
              <a:t>lied</a:t>
            </a:r>
            <a:r>
              <a:rPr sz="2000" b="1" i="1" spc="-35" dirty="0">
                <a:latin typeface="Calibri"/>
                <a:cs typeface="Calibri"/>
              </a:rPr>
              <a:t> </a:t>
            </a:r>
            <a:r>
              <a:rPr sz="2000" b="1" i="1" spc="-40" dirty="0">
                <a:latin typeface="Calibri"/>
                <a:cs typeface="Calibri"/>
              </a:rPr>
              <a:t>t</a:t>
            </a:r>
            <a:r>
              <a:rPr sz="2000" b="1" i="1" dirty="0">
                <a:latin typeface="Calibri"/>
                <a:cs typeface="Calibri"/>
              </a:rPr>
              <a:t>o</a:t>
            </a:r>
            <a:r>
              <a:rPr sz="2000" b="1" i="1" spc="-10" dirty="0">
                <a:latin typeface="Calibri"/>
                <a:cs typeface="Calibri"/>
              </a:rPr>
              <a:t> a</a:t>
            </a:r>
            <a:r>
              <a:rPr sz="2000" b="1" i="1" spc="-15" dirty="0">
                <a:latin typeface="Calibri"/>
                <a:cs typeface="Calibri"/>
              </a:rPr>
              <a:t>l</a:t>
            </a:r>
            <a:r>
              <a:rPr sz="2000" b="1" i="1" spc="-10" dirty="0">
                <a:latin typeface="Calibri"/>
                <a:cs typeface="Calibri"/>
              </a:rPr>
              <a:t>l</a:t>
            </a:r>
            <a:r>
              <a:rPr sz="2000" b="1" i="1" spc="-20" dirty="0">
                <a:latin typeface="Calibri"/>
                <a:cs typeface="Calibri"/>
              </a:rPr>
              <a:t> </a:t>
            </a:r>
            <a:r>
              <a:rPr lang="en-NZ" sz="2000" b="1" i="1" spc="-40" dirty="0">
                <a:latin typeface="Calibri"/>
                <a:cs typeface="Calibri"/>
              </a:rPr>
              <a:t>h</a:t>
            </a:r>
            <a:r>
              <a:rPr lang="en-NZ" sz="2000" b="1" i="1" spc="-40" dirty="0" smtClean="0">
                <a:latin typeface="Calibri"/>
                <a:cs typeface="Calibri"/>
              </a:rPr>
              <a:t>2 headings</a:t>
            </a:r>
            <a:r>
              <a:rPr sz="2000" b="1" i="1" spc="-10" dirty="0" smtClean="0">
                <a:latin typeface="Calibri"/>
                <a:cs typeface="Calibri"/>
              </a:rPr>
              <a:t> an</a:t>
            </a:r>
            <a:r>
              <a:rPr sz="2000" b="1" i="1" dirty="0" smtClean="0">
                <a:latin typeface="Calibri"/>
                <a:cs typeface="Calibri"/>
              </a:rPr>
              <a:t>d</a:t>
            </a:r>
            <a:r>
              <a:rPr sz="2000" b="1" i="1" spc="-10" dirty="0" smtClean="0">
                <a:latin typeface="Calibri"/>
                <a:cs typeface="Calibri"/>
              </a:rPr>
              <a:t> </a:t>
            </a:r>
            <a:r>
              <a:rPr sz="2000" b="1" i="1" spc="-20" dirty="0" smtClean="0">
                <a:latin typeface="Calibri"/>
                <a:cs typeface="Calibri"/>
              </a:rPr>
              <a:t>ch</a:t>
            </a:r>
            <a:r>
              <a:rPr sz="2000" b="1" i="1" spc="-15" dirty="0" smtClean="0">
                <a:latin typeface="Calibri"/>
                <a:cs typeface="Calibri"/>
              </a:rPr>
              <a:t>a</a:t>
            </a:r>
            <a:r>
              <a:rPr sz="2000" b="1" i="1" spc="-10" dirty="0" smtClean="0">
                <a:latin typeface="Calibri"/>
                <a:cs typeface="Calibri"/>
              </a:rPr>
              <a:t>n</a:t>
            </a:r>
            <a:r>
              <a:rPr sz="2000" b="1" i="1" spc="5" dirty="0" smtClean="0">
                <a:latin typeface="Calibri"/>
                <a:cs typeface="Calibri"/>
              </a:rPr>
              <a:t>g</a:t>
            </a:r>
            <a:r>
              <a:rPr sz="2000" b="1" i="1" spc="-5" dirty="0" smtClean="0">
                <a:latin typeface="Calibri"/>
                <a:cs typeface="Calibri"/>
              </a:rPr>
              <a:t>e</a:t>
            </a:r>
            <a:r>
              <a:rPr sz="2000" b="1" i="1" dirty="0" smtClean="0">
                <a:latin typeface="Calibri"/>
                <a:cs typeface="Calibri"/>
              </a:rPr>
              <a:t>s</a:t>
            </a:r>
            <a:r>
              <a:rPr sz="2000" b="1" i="1" spc="-15" dirty="0" smtClean="0">
                <a:latin typeface="Calibri"/>
                <a:cs typeface="Calibri"/>
              </a:rPr>
              <a:t> </a:t>
            </a:r>
            <a:r>
              <a:rPr sz="2000" b="1" i="1" spc="-5" dirty="0" smtClean="0">
                <a:latin typeface="Calibri"/>
                <a:cs typeface="Calibri"/>
              </a:rPr>
              <a:t>th</a:t>
            </a:r>
            <a:r>
              <a:rPr sz="2000" b="1" i="1" dirty="0" smtClean="0">
                <a:latin typeface="Calibri"/>
                <a:cs typeface="Calibri"/>
              </a:rPr>
              <a:t>e</a:t>
            </a:r>
            <a:r>
              <a:rPr sz="2000" b="1" i="1" spc="-10" dirty="0" smtClean="0">
                <a:latin typeface="Calibri"/>
                <a:cs typeface="Calibri"/>
              </a:rPr>
              <a:t> </a:t>
            </a:r>
            <a:r>
              <a:rPr sz="2000" b="1" i="1" spc="-20" dirty="0" smtClean="0">
                <a:latin typeface="Calibri"/>
                <a:cs typeface="Calibri"/>
              </a:rPr>
              <a:t>f</a:t>
            </a:r>
            <a:r>
              <a:rPr sz="2000" b="1" i="1" spc="-10" dirty="0" smtClean="0">
                <a:latin typeface="Calibri"/>
                <a:cs typeface="Calibri"/>
              </a:rPr>
              <a:t>o</a:t>
            </a:r>
            <a:r>
              <a:rPr sz="2000" b="1" i="1" spc="-30" dirty="0" smtClean="0">
                <a:latin typeface="Calibri"/>
                <a:cs typeface="Calibri"/>
              </a:rPr>
              <a:t>n</a:t>
            </a:r>
            <a:r>
              <a:rPr sz="2000" b="1" i="1" spc="-10" dirty="0" smtClean="0">
                <a:latin typeface="Calibri"/>
                <a:cs typeface="Calibri"/>
              </a:rPr>
              <a:t>t</a:t>
            </a:r>
            <a:r>
              <a:rPr sz="2000" b="1" i="1" spc="15" dirty="0" smtClean="0">
                <a:latin typeface="Calibri"/>
                <a:cs typeface="Calibri"/>
              </a:rPr>
              <a:t> </a:t>
            </a:r>
            <a:r>
              <a:rPr sz="2000" b="1" i="1" spc="-40" dirty="0" smtClean="0">
                <a:latin typeface="Calibri"/>
                <a:cs typeface="Calibri"/>
              </a:rPr>
              <a:t>t</a:t>
            </a:r>
            <a:r>
              <a:rPr sz="2000" b="1" i="1" dirty="0" smtClean="0">
                <a:latin typeface="Calibri"/>
                <a:cs typeface="Calibri"/>
              </a:rPr>
              <a:t>o</a:t>
            </a:r>
            <a:r>
              <a:rPr sz="2000" b="1" i="1" spc="-10" dirty="0" smtClean="0">
                <a:latin typeface="Calibri"/>
                <a:cs typeface="Calibri"/>
              </a:rPr>
              <a:t> </a:t>
            </a:r>
            <a:r>
              <a:rPr sz="2000" b="1" i="1" dirty="0" smtClean="0">
                <a:latin typeface="Calibri"/>
                <a:cs typeface="Calibri"/>
              </a:rPr>
              <a:t>s</a:t>
            </a:r>
            <a:r>
              <a:rPr sz="2000" b="1" i="1" spc="-20" dirty="0" smtClean="0">
                <a:latin typeface="Calibri"/>
                <a:cs typeface="Calibri"/>
              </a:rPr>
              <a:t>m</a:t>
            </a:r>
            <a:r>
              <a:rPr sz="2000" b="1" i="1" spc="-10" dirty="0" smtClean="0">
                <a:latin typeface="Calibri"/>
                <a:cs typeface="Calibri"/>
              </a:rPr>
              <a:t>a</a:t>
            </a:r>
            <a:r>
              <a:rPr sz="2000" b="1" i="1" spc="-15" dirty="0" smtClean="0">
                <a:latin typeface="Calibri"/>
                <a:cs typeface="Calibri"/>
              </a:rPr>
              <a:t>l</a:t>
            </a:r>
            <a:r>
              <a:rPr sz="2000" b="1" i="1" spc="-10" dirty="0" smtClean="0">
                <a:latin typeface="Calibri"/>
                <a:cs typeface="Calibri"/>
              </a:rPr>
              <a:t>l</a:t>
            </a:r>
            <a:r>
              <a:rPr sz="2000" b="1" i="1" spc="-20" dirty="0" smtClean="0">
                <a:latin typeface="Calibri"/>
                <a:cs typeface="Calibri"/>
              </a:rPr>
              <a:t> </a:t>
            </a:r>
            <a:r>
              <a:rPr sz="2000" b="1" i="1" spc="-40" dirty="0" smtClean="0">
                <a:latin typeface="Calibri"/>
                <a:cs typeface="Calibri"/>
              </a:rPr>
              <a:t>c</a:t>
            </a:r>
            <a:r>
              <a:rPr sz="2000" b="1" i="1" spc="-10" dirty="0" smtClean="0">
                <a:latin typeface="Calibri"/>
                <a:cs typeface="Calibri"/>
              </a:rPr>
              <a:t>a</a:t>
            </a:r>
            <a:r>
              <a:rPr sz="2000" b="1" i="1" spc="-25" dirty="0" smtClean="0">
                <a:latin typeface="Calibri"/>
                <a:cs typeface="Calibri"/>
              </a:rPr>
              <a:t>p</a:t>
            </a:r>
            <a:r>
              <a:rPr sz="2000" b="1" i="1" dirty="0" smtClean="0">
                <a:latin typeface="Calibri"/>
                <a:cs typeface="Calibri"/>
              </a:rPr>
              <a:t>s.</a:t>
            </a:r>
            <a:endParaRPr sz="2000" dirty="0">
              <a:latin typeface="Calibri"/>
              <a:cs typeface="Calibri"/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h2 { font-variant : small-caps; } </a:t>
            </a: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 panose="020B0604020202020204" pitchFamily="34" charset="0"/>
              <a:buChar char="•"/>
            </a:pPr>
            <a:endParaRPr lang="en-NZ" sz="2000" spc="-5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2400"/>
              </a:lnSpc>
            </a:pPr>
            <a:endParaRPr sz="2400" dirty="0"/>
          </a:p>
          <a:p>
            <a:pPr marL="355600" marR="6350" indent="-342900">
              <a:lnSpc>
                <a:spcPct val="100000"/>
              </a:lnSpc>
            </a:pPr>
            <a:r>
              <a:rPr sz="2000" b="1" i="1" spc="-10" dirty="0">
                <a:latin typeface="Calibri"/>
                <a:cs typeface="Calibri"/>
              </a:rPr>
              <a:t>E</a:t>
            </a:r>
            <a:r>
              <a:rPr sz="2000" b="1" i="1" spc="-50" dirty="0">
                <a:latin typeface="Calibri"/>
                <a:cs typeface="Calibri"/>
              </a:rPr>
              <a:t>x</a:t>
            </a:r>
            <a:r>
              <a:rPr sz="2000" b="1" i="1" spc="-5" dirty="0">
                <a:latin typeface="Calibri"/>
                <a:cs typeface="Calibri"/>
              </a:rPr>
              <a:t>er</a:t>
            </a:r>
            <a:r>
              <a:rPr sz="2000" b="1" i="1" spc="-15" dirty="0">
                <a:latin typeface="Calibri"/>
                <a:cs typeface="Calibri"/>
              </a:rPr>
              <a:t>ci</a:t>
            </a:r>
            <a:r>
              <a:rPr sz="2000" b="1" i="1" spc="-10" dirty="0">
                <a:latin typeface="Calibri"/>
                <a:cs typeface="Calibri"/>
              </a:rPr>
              <a:t>s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3</a:t>
            </a:r>
            <a:r>
              <a:rPr sz="2000" b="1" i="1" spc="-10" dirty="0">
                <a:latin typeface="Calibri"/>
                <a:cs typeface="Calibri"/>
              </a:rPr>
              <a:t>:</a:t>
            </a:r>
            <a:r>
              <a:rPr sz="2000" b="1" i="1" spc="-5" dirty="0">
                <a:latin typeface="Calibri"/>
                <a:cs typeface="Calibri"/>
              </a:rPr>
              <a:t> </a:t>
            </a:r>
            <a:r>
              <a:rPr lang="en-NZ" sz="2000" b="1" i="1" spc="-15" dirty="0" smtClean="0">
                <a:latin typeface="Calibri"/>
                <a:cs typeface="Calibri"/>
              </a:rPr>
              <a:t>Define </a:t>
            </a:r>
            <a:r>
              <a:rPr sz="2000" b="1" i="1" spc="-15" dirty="0" smtClean="0">
                <a:latin typeface="Calibri"/>
                <a:cs typeface="Calibri"/>
              </a:rPr>
              <a:t>t</a:t>
            </a:r>
            <a:r>
              <a:rPr sz="2000" b="1" i="1" spc="-10" dirty="0" smtClean="0">
                <a:latin typeface="Calibri"/>
                <a:cs typeface="Calibri"/>
              </a:rPr>
              <a:t>h</a:t>
            </a:r>
            <a:r>
              <a:rPr sz="2000" b="1" i="1" dirty="0" smtClean="0">
                <a:latin typeface="Calibri"/>
                <a:cs typeface="Calibri"/>
              </a:rPr>
              <a:t>e</a:t>
            </a:r>
            <a:r>
              <a:rPr sz="2000" b="1" i="1" spc="-10" dirty="0" smtClean="0">
                <a:latin typeface="Calibri"/>
                <a:cs typeface="Calibri"/>
              </a:rPr>
              <a:t> </a:t>
            </a:r>
            <a:r>
              <a:rPr sz="2000" b="1" i="1" spc="-25" dirty="0">
                <a:latin typeface="Calibri"/>
                <a:cs typeface="Calibri"/>
              </a:rPr>
              <a:t>s</a:t>
            </a:r>
            <a:r>
              <a:rPr sz="2000" b="1" i="1" spc="-15" dirty="0">
                <a:latin typeface="Calibri"/>
                <a:cs typeface="Calibri"/>
              </a:rPr>
              <a:t>t</a:t>
            </a:r>
            <a:r>
              <a:rPr sz="2000" b="1" i="1" spc="-5" dirty="0">
                <a:latin typeface="Calibri"/>
                <a:cs typeface="Calibri"/>
              </a:rPr>
              <a:t>y</a:t>
            </a:r>
            <a:r>
              <a:rPr sz="2000" b="1" i="1" spc="-15" dirty="0">
                <a:latin typeface="Calibri"/>
                <a:cs typeface="Calibri"/>
              </a:rPr>
              <a:t>le</a:t>
            </a:r>
            <a:r>
              <a:rPr sz="2000" b="1" i="1" spc="-10" dirty="0">
                <a:latin typeface="Calibri"/>
                <a:cs typeface="Calibri"/>
              </a:rPr>
              <a:t>s</a:t>
            </a:r>
            <a:r>
              <a:rPr sz="2000" b="1" i="1" spc="10" dirty="0">
                <a:latin typeface="Calibri"/>
                <a:cs typeface="Calibri"/>
              </a:rPr>
              <a:t> </a:t>
            </a:r>
            <a:r>
              <a:rPr sz="2000" b="1" i="1" spc="-5" dirty="0">
                <a:latin typeface="Calibri"/>
                <a:cs typeface="Calibri"/>
              </a:rPr>
              <a:t>re</a:t>
            </a:r>
            <a:r>
              <a:rPr sz="2000" b="1" i="1" spc="5" dirty="0">
                <a:latin typeface="Calibri"/>
                <a:cs typeface="Calibri"/>
              </a:rPr>
              <a:t>q</a:t>
            </a:r>
            <a:r>
              <a:rPr sz="2000" b="1" i="1" spc="-10" dirty="0">
                <a:latin typeface="Calibri"/>
                <a:cs typeface="Calibri"/>
              </a:rPr>
              <a:t>u</a:t>
            </a:r>
            <a:r>
              <a:rPr sz="2000" b="1" i="1" spc="-15" dirty="0">
                <a:latin typeface="Calibri"/>
                <a:cs typeface="Calibri"/>
              </a:rPr>
              <a:t>ir</a:t>
            </a:r>
            <a:r>
              <a:rPr sz="2000" b="1" i="1" spc="-5" dirty="0">
                <a:latin typeface="Calibri"/>
                <a:cs typeface="Calibri"/>
              </a:rPr>
              <a:t>e</a:t>
            </a:r>
            <a:r>
              <a:rPr sz="2000" b="1" i="1" dirty="0">
                <a:latin typeface="Calibri"/>
                <a:cs typeface="Calibri"/>
              </a:rPr>
              <a:t>d </a:t>
            </a:r>
            <a:r>
              <a:rPr sz="2000" b="1" i="1" spc="-40" dirty="0">
                <a:latin typeface="Calibri"/>
                <a:cs typeface="Calibri"/>
              </a:rPr>
              <a:t>t</a:t>
            </a:r>
            <a:r>
              <a:rPr sz="2000" b="1" i="1" dirty="0">
                <a:latin typeface="Calibri"/>
                <a:cs typeface="Calibri"/>
              </a:rPr>
              <a:t>o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20" dirty="0">
                <a:latin typeface="Calibri"/>
                <a:cs typeface="Calibri"/>
              </a:rPr>
              <a:t>m</a:t>
            </a:r>
            <a:r>
              <a:rPr sz="2000" b="1" i="1" spc="-10" dirty="0">
                <a:latin typeface="Calibri"/>
                <a:cs typeface="Calibri"/>
              </a:rPr>
              <a:t>a</a:t>
            </a:r>
            <a:r>
              <a:rPr sz="2000" b="1" i="1" spc="-90" dirty="0">
                <a:latin typeface="Calibri"/>
                <a:cs typeface="Calibri"/>
              </a:rPr>
              <a:t>k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-20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a</a:t>
            </a:r>
            <a:r>
              <a:rPr sz="2000" b="1" i="1" spc="-15" dirty="0">
                <a:latin typeface="Calibri"/>
                <a:cs typeface="Calibri"/>
              </a:rPr>
              <a:t>ll </a:t>
            </a:r>
            <a:r>
              <a:rPr sz="2000" b="1" i="1" spc="-5" dirty="0">
                <a:latin typeface="Calibri"/>
                <a:cs typeface="Calibri"/>
              </a:rPr>
              <a:t>th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b="1" i="1" spc="-40" dirty="0">
                <a:latin typeface="Calibri"/>
                <a:cs typeface="Calibri"/>
              </a:rPr>
              <a:t>t</a:t>
            </a:r>
            <a:r>
              <a:rPr sz="2000" b="1" i="1" spc="-65" dirty="0">
                <a:latin typeface="Calibri"/>
                <a:cs typeface="Calibri"/>
              </a:rPr>
              <a:t>e</a:t>
            </a:r>
            <a:r>
              <a:rPr sz="2000" b="1" i="1" dirty="0">
                <a:latin typeface="Calibri"/>
                <a:cs typeface="Calibri"/>
              </a:rPr>
              <a:t>x</a:t>
            </a:r>
            <a:r>
              <a:rPr sz="2000" b="1" i="1" spc="-10" dirty="0">
                <a:latin typeface="Calibri"/>
                <a:cs typeface="Calibri"/>
              </a:rPr>
              <a:t>t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b="1" i="1" spc="-15" dirty="0">
                <a:latin typeface="Calibri"/>
                <a:cs typeface="Calibri"/>
              </a:rPr>
              <a:t>i</a:t>
            </a:r>
            <a:r>
              <a:rPr sz="2000" b="1" i="1" dirty="0">
                <a:latin typeface="Calibri"/>
                <a:cs typeface="Calibri"/>
              </a:rPr>
              <a:t>n</a:t>
            </a:r>
            <a:r>
              <a:rPr sz="2000" b="1" i="1" spc="-10" dirty="0">
                <a:latin typeface="Calibri"/>
                <a:cs typeface="Calibri"/>
              </a:rPr>
              <a:t> </a:t>
            </a:r>
            <a:r>
              <a:rPr sz="2000" b="1" i="1" spc="-5" dirty="0">
                <a:latin typeface="Calibri"/>
                <a:cs typeface="Calibri"/>
              </a:rPr>
              <a:t>th</a:t>
            </a:r>
            <a:r>
              <a:rPr sz="2000" b="1" i="1" dirty="0">
                <a:latin typeface="Calibri"/>
                <a:cs typeface="Calibri"/>
              </a:rPr>
              <a:t>e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bo</a:t>
            </a:r>
            <a:r>
              <a:rPr sz="2000" b="1" i="1" spc="5" dirty="0">
                <a:latin typeface="Calibri"/>
                <a:cs typeface="Calibri"/>
              </a:rPr>
              <a:t>d</a:t>
            </a:r>
            <a:r>
              <a:rPr sz="2000" b="1" i="1" dirty="0">
                <a:latin typeface="Calibri"/>
                <a:cs typeface="Calibri"/>
              </a:rPr>
              <a:t>y</a:t>
            </a:r>
            <a:r>
              <a:rPr sz="2000" b="1" i="1" spc="-30" dirty="0">
                <a:latin typeface="Calibri"/>
                <a:cs typeface="Calibri"/>
              </a:rPr>
              <a:t> </a:t>
            </a:r>
            <a:r>
              <a:rPr sz="2000" b="1" i="1" spc="-10" dirty="0">
                <a:latin typeface="Calibri"/>
                <a:cs typeface="Calibri"/>
              </a:rPr>
              <a:t>o</a:t>
            </a:r>
            <a:r>
              <a:rPr sz="2000" b="1" i="1" dirty="0">
                <a:latin typeface="Calibri"/>
                <a:cs typeface="Calibri"/>
              </a:rPr>
              <a:t>f</a:t>
            </a:r>
            <a:r>
              <a:rPr sz="2000" b="1" i="1" spc="5" dirty="0">
                <a:latin typeface="Calibri"/>
                <a:cs typeface="Calibri"/>
              </a:rPr>
              <a:t> </a:t>
            </a:r>
            <a:r>
              <a:rPr lang="en-NZ" sz="2000" b="1" i="1" spc="-5" dirty="0">
                <a:latin typeface="Calibri"/>
                <a:cs typeface="Calibri"/>
              </a:rPr>
              <a:t>a</a:t>
            </a:r>
            <a:r>
              <a:rPr sz="2000" b="1" i="1" spc="-10" dirty="0" smtClean="0">
                <a:latin typeface="Calibri"/>
                <a:cs typeface="Calibri"/>
              </a:rPr>
              <a:t> docu</a:t>
            </a:r>
            <a:r>
              <a:rPr sz="2000" b="1" i="1" dirty="0" smtClean="0">
                <a:latin typeface="Calibri"/>
                <a:cs typeface="Calibri"/>
              </a:rPr>
              <a:t>m</a:t>
            </a:r>
            <a:r>
              <a:rPr sz="2000" b="1" i="1" spc="-5" dirty="0" smtClean="0">
                <a:latin typeface="Calibri"/>
                <a:cs typeface="Calibri"/>
              </a:rPr>
              <a:t>e</a:t>
            </a:r>
            <a:r>
              <a:rPr sz="2000" b="1" i="1" spc="-30" dirty="0" smtClean="0">
                <a:latin typeface="Calibri"/>
                <a:cs typeface="Calibri"/>
              </a:rPr>
              <a:t>n</a:t>
            </a:r>
            <a:r>
              <a:rPr sz="2000" b="1" i="1" spc="-10" dirty="0" smtClean="0">
                <a:latin typeface="Calibri"/>
                <a:cs typeface="Calibri"/>
              </a:rPr>
              <a:t>t</a:t>
            </a:r>
            <a:r>
              <a:rPr lang="en-NZ" sz="2000" b="1" i="1" spc="-10" dirty="0">
                <a:latin typeface="Calibri"/>
                <a:cs typeface="Calibri"/>
              </a:rPr>
              <a:t> </a:t>
            </a:r>
            <a:r>
              <a:rPr lang="en-NZ" sz="2000" b="1" i="1" spc="-10" dirty="0" smtClean="0">
                <a:latin typeface="Calibri"/>
                <a:cs typeface="Calibri"/>
              </a:rPr>
              <a:t>use italicised sans-serif font, preferably Verdana or Helvetica.</a:t>
            </a:r>
            <a:endParaRPr lang="en-US" sz="2000" dirty="0"/>
          </a:p>
          <a:p>
            <a:r>
              <a:rPr lang="en-US" sz="2000" dirty="0"/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ody { font-family: “Verdana”, “Helvetica”, sans-serif; font-style: italic; } 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5600" marR="6350" indent="-342900">
              <a:lnSpc>
                <a:spcPct val="100000"/>
              </a:lnSpc>
            </a:pPr>
            <a:endParaRPr lang="en-NZ" sz="2000" b="1" i="1" spc="-10" dirty="0" smtClean="0">
              <a:latin typeface="Calibri"/>
              <a:cs typeface="Calibri"/>
            </a:endParaRPr>
          </a:p>
          <a:p>
            <a:pPr marL="355600" marR="6350" indent="-3429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NZ" sz="2000" spc="-10" dirty="0" smtClean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2865">
              <a:lnSpc>
                <a:spcPct val="100000"/>
              </a:lnSpc>
            </a:pPr>
            <a:r>
              <a:rPr spc="-25" dirty="0"/>
              <a:t>Ba</a:t>
            </a:r>
            <a:r>
              <a:rPr spc="5" dirty="0"/>
              <a:t>c</a:t>
            </a:r>
            <a:r>
              <a:rPr dirty="0"/>
              <a:t>k</a:t>
            </a:r>
            <a:r>
              <a:rPr spc="-5" dirty="0"/>
              <a:t>g</a:t>
            </a:r>
            <a:r>
              <a:rPr spc="-45" dirty="0"/>
              <a:t>r</a:t>
            </a:r>
            <a:r>
              <a:rPr spc="-25" dirty="0"/>
              <a:t>o</a:t>
            </a:r>
            <a:r>
              <a:rPr spc="-20" dirty="0"/>
              <a:t>und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29007"/>
            <a:ext cx="294703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backgr</a:t>
            </a:r>
            <a:r>
              <a:rPr sz="2400" b="1" spc="-15" dirty="0">
                <a:latin typeface="Courier New"/>
                <a:cs typeface="Courier New"/>
              </a:rPr>
              <a:t>ou</a:t>
            </a:r>
            <a:r>
              <a:rPr sz="2400" b="1" dirty="0">
                <a:latin typeface="Courier New"/>
                <a:cs typeface="Courier New"/>
              </a:rPr>
              <a:t>nd-col</a:t>
            </a:r>
            <a:r>
              <a:rPr sz="2400" b="1" spc="-15" dirty="0">
                <a:latin typeface="Courier New"/>
                <a:cs typeface="Courier New"/>
              </a:rPr>
              <a:t>o</a:t>
            </a:r>
            <a:r>
              <a:rPr sz="2400" b="1" dirty="0">
                <a:latin typeface="Courier New"/>
                <a:cs typeface="Courier New"/>
              </a:rPr>
              <a:t>r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6200" y="2049462"/>
            <a:ext cx="6901180" cy="1200150"/>
          </a:xfrm>
          <a:custGeom>
            <a:avLst/>
            <a:gdLst/>
            <a:ahLst/>
            <a:cxnLst/>
            <a:rect l="l" t="t" r="r" b="b"/>
            <a:pathLst>
              <a:path w="6901180" h="1200150">
                <a:moveTo>
                  <a:pt x="0" y="0"/>
                </a:moveTo>
                <a:lnTo>
                  <a:pt x="6900862" y="0"/>
                </a:lnTo>
                <a:lnTo>
                  <a:pt x="6900862" y="1200150"/>
                </a:lnTo>
                <a:lnTo>
                  <a:pt x="0" y="12001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24711" y="2067750"/>
            <a:ext cx="4217035" cy="1125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bo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y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  <a:tabLst>
                <a:tab pos="3385185" algn="l"/>
              </a:tabLst>
            </a:pPr>
            <a:r>
              <a:rPr sz="1800" b="1" dirty="0">
                <a:latin typeface="Courier New"/>
                <a:cs typeface="Courier New"/>
              </a:rPr>
              <a:t>ba</a:t>
            </a:r>
            <a:r>
              <a:rPr sz="1800" b="1" spc="-15" dirty="0">
                <a:latin typeface="Courier New"/>
                <a:cs typeface="Courier New"/>
              </a:rPr>
              <a:t>c</a:t>
            </a:r>
            <a:r>
              <a:rPr sz="1800" b="1" dirty="0">
                <a:latin typeface="Courier New"/>
                <a:cs typeface="Courier New"/>
              </a:rPr>
              <a:t>k</a:t>
            </a:r>
            <a:r>
              <a:rPr sz="1800" b="1" spc="-15" dirty="0">
                <a:latin typeface="Courier New"/>
                <a:cs typeface="Courier New"/>
              </a:rPr>
              <a:t>g</a:t>
            </a:r>
            <a:r>
              <a:rPr sz="1800" b="1" dirty="0">
                <a:latin typeface="Courier New"/>
                <a:cs typeface="Courier New"/>
              </a:rPr>
              <a:t>ro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d-</a:t>
            </a:r>
            <a:r>
              <a:rPr sz="1800" b="1" dirty="0">
                <a:latin typeface="Courier New"/>
                <a:cs typeface="Courier New"/>
              </a:rPr>
              <a:t>co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:	</a:t>
            </a:r>
            <a:r>
              <a:rPr sz="1800" b="1" spc="-15" dirty="0">
                <a:latin typeface="Courier New"/>
                <a:cs typeface="Courier New"/>
              </a:rPr>
              <a:t>b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ac</a:t>
            </a:r>
            <a:r>
              <a:rPr sz="1800" b="1" dirty="0">
                <a:latin typeface="Courier New"/>
                <a:cs typeface="Courier New"/>
              </a:rPr>
              <a:t>k;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9803" y="4057865"/>
            <a:ext cx="3219449" cy="15287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67560">
              <a:lnSpc>
                <a:spcPct val="100000"/>
              </a:lnSpc>
            </a:pPr>
            <a:r>
              <a:rPr spc="-310" dirty="0"/>
              <a:t>T</a:t>
            </a:r>
            <a:r>
              <a:rPr spc="-65" dirty="0"/>
              <a:t>e</a:t>
            </a:r>
            <a:r>
              <a:rPr dirty="0"/>
              <a:t>x</a:t>
            </a:r>
            <a:r>
              <a:rPr spc="-15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0" y="929007"/>
            <a:ext cx="8579449" cy="43242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color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latin typeface="Courier New"/>
                <a:cs typeface="Courier New"/>
              </a:rPr>
              <a:t>b</a:t>
            </a:r>
            <a:r>
              <a:rPr lang="en-NZ" sz="2000" b="1" dirty="0" smtClean="0">
                <a:latin typeface="Courier New"/>
                <a:cs typeface="Courier New"/>
              </a:rPr>
              <a:t>lack (default), red, green, blue, white, yellow, etc.</a:t>
            </a:r>
          </a:p>
          <a:p>
            <a:pPr marL="3556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NZ" sz="2000" b="1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text-a</a:t>
            </a:r>
            <a:r>
              <a:rPr sz="2400" b="1" spc="-15" dirty="0" smtClean="0">
                <a:latin typeface="Courier New"/>
                <a:cs typeface="Courier New"/>
              </a:rPr>
              <a:t>li</a:t>
            </a:r>
            <a:r>
              <a:rPr sz="2400" b="1" dirty="0" smtClean="0">
                <a:latin typeface="Courier New"/>
                <a:cs typeface="Courier New"/>
              </a:rPr>
              <a:t>gn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NZ" sz="2000" b="1" dirty="0" smtClean="0">
                <a:latin typeface="Courier New"/>
                <a:cs typeface="Courier New"/>
              </a:rPr>
              <a:t>left (default), right, </a:t>
            </a:r>
            <a:r>
              <a:rPr lang="en-NZ" sz="2000" b="1" dirty="0" err="1" smtClean="0">
                <a:latin typeface="Courier New"/>
                <a:cs typeface="Courier New"/>
              </a:rPr>
              <a:t>center</a:t>
            </a:r>
            <a:r>
              <a:rPr lang="en-NZ" sz="2000" b="1" dirty="0" smtClean="0">
                <a:latin typeface="Courier New"/>
                <a:cs typeface="Courier New"/>
              </a:rPr>
              <a:t>, justify</a:t>
            </a:r>
          </a:p>
          <a:p>
            <a:pPr marL="3556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NZ" sz="20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text-i</a:t>
            </a:r>
            <a:r>
              <a:rPr sz="2400" b="1" spc="-15" dirty="0" smtClean="0">
                <a:latin typeface="Courier New"/>
                <a:cs typeface="Courier New"/>
              </a:rPr>
              <a:t>nd</a:t>
            </a:r>
            <a:r>
              <a:rPr sz="2400" b="1" dirty="0" smtClean="0">
                <a:latin typeface="Courier New"/>
                <a:cs typeface="Courier New"/>
              </a:rPr>
              <a:t>ent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NZ" sz="2000" b="1" dirty="0">
                <a:latin typeface="Courier New"/>
                <a:cs typeface="Courier New"/>
              </a:rPr>
              <a:t>l</a:t>
            </a:r>
            <a:r>
              <a:rPr lang="en-NZ" sz="2000" b="1" dirty="0" smtClean="0">
                <a:latin typeface="Courier New"/>
                <a:cs typeface="Courier New"/>
              </a:rPr>
              <a:t>ength</a:t>
            </a:r>
          </a:p>
          <a:p>
            <a:pPr marL="3556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NZ" sz="20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dirty="0" smtClean="0">
                <a:latin typeface="Courier New"/>
                <a:cs typeface="Courier New"/>
              </a:rPr>
              <a:t>text-t</a:t>
            </a:r>
            <a:r>
              <a:rPr sz="2400" b="1" spc="-15" dirty="0" smtClean="0">
                <a:latin typeface="Courier New"/>
                <a:cs typeface="Courier New"/>
              </a:rPr>
              <a:t>ra</a:t>
            </a:r>
            <a:r>
              <a:rPr sz="2400" b="1" dirty="0" smtClean="0">
                <a:latin typeface="Courier New"/>
                <a:cs typeface="Courier New"/>
              </a:rPr>
              <a:t>nsform</a:t>
            </a:r>
            <a:endParaRPr lang="en-NZ" sz="2400" b="1" dirty="0" smtClean="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000" b="1" dirty="0" smtClean="0">
                <a:latin typeface="Courier New"/>
                <a:cs typeface="Courier New"/>
              </a:rPr>
              <a:t>none (default), capitalize, uppercase, lowercase</a:t>
            </a:r>
            <a:endParaRPr sz="20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10945">
              <a:lnSpc>
                <a:spcPct val="100000"/>
              </a:lnSpc>
            </a:pPr>
            <a:r>
              <a:rPr spc="-310" dirty="0"/>
              <a:t>T</a:t>
            </a:r>
            <a:r>
              <a:rPr spc="-65" dirty="0"/>
              <a:t>e</a:t>
            </a:r>
            <a:r>
              <a:rPr dirty="0"/>
              <a:t>x</a:t>
            </a:r>
            <a:r>
              <a:rPr spc="-15" dirty="0"/>
              <a:t>t</a:t>
            </a:r>
            <a:r>
              <a:rPr dirty="0"/>
              <a:t> </a:t>
            </a:r>
            <a:r>
              <a:rPr spc="-6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/>
          <p:nvPr/>
        </p:nvSpPr>
        <p:spPr>
          <a:xfrm>
            <a:off x="1889125" y="2806700"/>
            <a:ext cx="5457825" cy="3657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66812" y="1009650"/>
            <a:ext cx="6901180" cy="2024380"/>
          </a:xfrm>
          <a:custGeom>
            <a:avLst/>
            <a:gdLst/>
            <a:ahLst/>
            <a:cxnLst/>
            <a:rect l="l" t="t" r="r" b="b"/>
            <a:pathLst>
              <a:path w="6901180" h="2024380">
                <a:moveTo>
                  <a:pt x="0" y="0"/>
                </a:moveTo>
                <a:lnTo>
                  <a:pt x="6900862" y="0"/>
                </a:lnTo>
                <a:lnTo>
                  <a:pt x="6900862" y="2024062"/>
                </a:lnTo>
                <a:lnTo>
                  <a:pt x="0" y="202406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5552" y="1027938"/>
            <a:ext cx="4489450" cy="1948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bo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y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{</a:t>
            </a:r>
            <a:endParaRPr sz="180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  <a:tabLst>
                <a:tab pos="1883410" algn="l"/>
              </a:tabLst>
            </a:pPr>
            <a:r>
              <a:rPr sz="1800" b="1" dirty="0">
                <a:latin typeface="Courier New"/>
                <a:cs typeface="Courier New"/>
              </a:rPr>
              <a:t>co</a:t>
            </a:r>
            <a:r>
              <a:rPr sz="1800" b="1" spc="-15" dirty="0">
                <a:latin typeface="Courier New"/>
                <a:cs typeface="Courier New"/>
              </a:rPr>
              <a:t>l</a:t>
            </a:r>
            <a:r>
              <a:rPr sz="1800" b="1" dirty="0">
                <a:latin typeface="Courier New"/>
                <a:cs typeface="Courier New"/>
              </a:rPr>
              <a:t>o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:	</a:t>
            </a:r>
            <a:r>
              <a:rPr sz="1800" b="1" spc="-15" dirty="0">
                <a:latin typeface="Courier New"/>
                <a:cs typeface="Courier New"/>
              </a:rPr>
              <a:t>b</a:t>
            </a:r>
            <a:r>
              <a:rPr sz="1800" b="1" dirty="0">
                <a:latin typeface="Courier New"/>
                <a:cs typeface="Courier New"/>
              </a:rPr>
              <a:t>l</a:t>
            </a:r>
            <a:r>
              <a:rPr sz="1800" b="1" spc="-15" dirty="0">
                <a:latin typeface="Courier New"/>
                <a:cs typeface="Courier New"/>
              </a:rPr>
              <a:t>ue;</a:t>
            </a:r>
            <a:endParaRPr sz="1800">
              <a:latin typeface="Courier New"/>
              <a:cs typeface="Courier New"/>
            </a:endParaRPr>
          </a:p>
          <a:p>
            <a:pPr marL="927100" marR="824230">
              <a:lnSpc>
                <a:spcPct val="100000"/>
              </a:lnSpc>
              <a:tabLst>
                <a:tab pos="2701925" algn="l"/>
              </a:tabLst>
            </a:pPr>
            <a:r>
              <a:rPr sz="1800" b="1" dirty="0">
                <a:latin typeface="Courier New"/>
                <a:cs typeface="Courier New"/>
              </a:rPr>
              <a:t>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al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g</a:t>
            </a:r>
            <a:r>
              <a:rPr sz="1800" b="1" spc="-15" dirty="0">
                <a:latin typeface="Courier New"/>
                <a:cs typeface="Courier New"/>
              </a:rPr>
              <a:t>n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j</a:t>
            </a:r>
            <a:r>
              <a:rPr sz="1800" b="1" spc="-15" dirty="0">
                <a:latin typeface="Courier New"/>
                <a:cs typeface="Courier New"/>
              </a:rPr>
              <a:t>u</a:t>
            </a:r>
            <a:r>
              <a:rPr sz="1800" b="1" dirty="0">
                <a:latin typeface="Courier New"/>
                <a:cs typeface="Courier New"/>
              </a:rPr>
              <a:t>s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if</a:t>
            </a:r>
            <a:r>
              <a:rPr sz="1800" b="1" spc="-15" dirty="0">
                <a:latin typeface="Courier New"/>
                <a:cs typeface="Courier New"/>
              </a:rPr>
              <a:t>y</a:t>
            </a:r>
            <a:r>
              <a:rPr sz="1800" b="1" dirty="0">
                <a:latin typeface="Courier New"/>
                <a:cs typeface="Courier New"/>
              </a:rPr>
              <a:t>; 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in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nt</a:t>
            </a:r>
            <a:r>
              <a:rPr sz="1800" b="1" dirty="0">
                <a:latin typeface="Courier New"/>
                <a:cs typeface="Courier New"/>
              </a:rPr>
              <a:t>:	</a:t>
            </a:r>
            <a:r>
              <a:rPr sz="1800" b="1" spc="-15" dirty="0">
                <a:latin typeface="Courier New"/>
                <a:cs typeface="Courier New"/>
              </a:rPr>
              <a:t>1</a:t>
            </a:r>
            <a:r>
              <a:rPr sz="1800" b="1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m;</a:t>
            </a:r>
            <a:endParaRPr sz="180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te</a:t>
            </a:r>
            <a:r>
              <a:rPr sz="1800" b="1" spc="-15" dirty="0">
                <a:latin typeface="Courier New"/>
                <a:cs typeface="Courier New"/>
              </a:rPr>
              <a:t>x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-</a:t>
            </a:r>
            <a:r>
              <a:rPr sz="1800" b="1" dirty="0">
                <a:latin typeface="Courier New"/>
                <a:cs typeface="Courier New"/>
              </a:rPr>
              <a:t>tr</a:t>
            </a: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n</a:t>
            </a:r>
            <a:r>
              <a:rPr sz="1800" b="1" spc="-15" dirty="0">
                <a:latin typeface="Courier New"/>
                <a:cs typeface="Courier New"/>
              </a:rPr>
              <a:t>sf</a:t>
            </a:r>
            <a:r>
              <a:rPr sz="1800" b="1" dirty="0">
                <a:latin typeface="Courier New"/>
                <a:cs typeface="Courier New"/>
              </a:rPr>
              <a:t>or</a:t>
            </a:r>
            <a:r>
              <a:rPr sz="1800" b="1" spc="-15" dirty="0">
                <a:latin typeface="Courier New"/>
                <a:cs typeface="Courier New"/>
              </a:rPr>
              <a:t>m</a:t>
            </a:r>
            <a:r>
              <a:rPr sz="1800" b="1" dirty="0">
                <a:latin typeface="Courier New"/>
                <a:cs typeface="Courier New"/>
              </a:rPr>
              <a:t>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lo</a:t>
            </a:r>
            <a:r>
              <a:rPr sz="1800" b="1" spc="-15" dirty="0">
                <a:latin typeface="Courier New"/>
                <a:cs typeface="Courier New"/>
              </a:rPr>
              <a:t>w</a:t>
            </a:r>
            <a:r>
              <a:rPr sz="1800" b="1" dirty="0">
                <a:latin typeface="Courier New"/>
                <a:cs typeface="Courier New"/>
              </a:rPr>
              <a:t>e</a:t>
            </a:r>
            <a:r>
              <a:rPr sz="1800" b="1" spc="-15" dirty="0">
                <a:latin typeface="Courier New"/>
                <a:cs typeface="Courier New"/>
              </a:rPr>
              <a:t>rc</a:t>
            </a:r>
            <a:r>
              <a:rPr sz="1800" b="1" dirty="0">
                <a:latin typeface="Courier New"/>
                <a:cs typeface="Courier New"/>
              </a:rPr>
              <a:t>as</a:t>
            </a:r>
            <a:r>
              <a:rPr sz="1800" b="1" spc="-15" dirty="0">
                <a:latin typeface="Courier New"/>
                <a:cs typeface="Courier New"/>
              </a:rPr>
              <a:t>e</a:t>
            </a:r>
            <a:r>
              <a:rPr sz="1800" b="1" dirty="0">
                <a:latin typeface="Courier New"/>
                <a:cs typeface="Courier New"/>
              </a:rPr>
              <a:t>;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}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41170">
              <a:lnSpc>
                <a:spcPct val="100000"/>
              </a:lnSpc>
            </a:pPr>
            <a:r>
              <a:rPr dirty="0"/>
              <a:t>C</a:t>
            </a:r>
            <a:r>
              <a:rPr spc="-25" dirty="0"/>
              <a:t>o</a:t>
            </a:r>
            <a:r>
              <a:rPr spc="-10" dirty="0"/>
              <a:t>l</a:t>
            </a:r>
            <a:r>
              <a:rPr spc="-25" dirty="0"/>
              <a:t>o</a:t>
            </a:r>
            <a:r>
              <a:rPr spc="-20" dirty="0"/>
              <a:t>u</a:t>
            </a:r>
            <a:r>
              <a:rPr spc="-45" dirty="0"/>
              <a:t>r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45771"/>
            <a:ext cx="8808049" cy="5080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400" b="1" spc="-10" dirty="0" smtClean="0">
                <a:latin typeface="Calibri"/>
                <a:cs typeface="Calibri"/>
              </a:rPr>
              <a:t>S</a:t>
            </a:r>
            <a:r>
              <a:rPr sz="2400" b="1" spc="-15" dirty="0" smtClean="0">
                <a:latin typeface="Calibri"/>
                <a:cs typeface="Calibri"/>
              </a:rPr>
              <a:t>i</a:t>
            </a:r>
            <a:r>
              <a:rPr sz="2400" b="1" dirty="0" smtClean="0">
                <a:latin typeface="Calibri"/>
                <a:cs typeface="Calibri"/>
              </a:rPr>
              <a:t>x</a:t>
            </a:r>
            <a:r>
              <a:rPr sz="2400" b="1" spc="-40" dirty="0" smtClean="0">
                <a:latin typeface="Calibri"/>
                <a:cs typeface="Calibri"/>
              </a:rPr>
              <a:t>t</a:t>
            </a:r>
            <a:r>
              <a:rPr sz="2400" b="1" dirty="0" smtClean="0">
                <a:latin typeface="Calibri"/>
                <a:cs typeface="Calibri"/>
              </a:rPr>
              <a:t>een</a:t>
            </a:r>
            <a:r>
              <a:rPr sz="2400" b="1" spc="-10" dirty="0" smtClean="0">
                <a:latin typeface="Calibri"/>
                <a:cs typeface="Calibri"/>
              </a:rPr>
              <a:t> </a:t>
            </a:r>
            <a:r>
              <a:rPr lang="en-NZ" sz="2400" b="1" spc="-10" dirty="0" smtClean="0">
                <a:latin typeface="Calibri"/>
                <a:cs typeface="Calibri"/>
              </a:rPr>
              <a:t>colour </a:t>
            </a:r>
            <a:r>
              <a:rPr sz="2400" b="1" spc="-20" dirty="0" smtClean="0">
                <a:latin typeface="Calibri"/>
                <a:cs typeface="Calibri"/>
              </a:rPr>
              <a:t>n</a:t>
            </a:r>
            <a:r>
              <a:rPr sz="2400" b="1" spc="-15" dirty="0" smtClean="0">
                <a:latin typeface="Calibri"/>
                <a:cs typeface="Calibri"/>
              </a:rPr>
              <a:t>a</a:t>
            </a:r>
            <a:r>
              <a:rPr sz="2400" b="1" dirty="0" smtClean="0">
                <a:latin typeface="Calibri"/>
                <a:cs typeface="Calibri"/>
              </a:rPr>
              <a:t>mes</a:t>
            </a:r>
            <a:endParaRPr lang="en-NZ" sz="2400" b="1" dirty="0" smtClean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>
              <a:lnSpc>
                <a:spcPts val="1300"/>
              </a:lnSpc>
              <a:spcBef>
                <a:spcPts val="28"/>
              </a:spcBef>
            </a:pPr>
            <a:endParaRPr lang="en-NZ" sz="1400" b="1" dirty="0" smtClean="0">
              <a:latin typeface="Courier New"/>
              <a:cs typeface="Courier New"/>
            </a:endParaRPr>
          </a:p>
          <a:p>
            <a:pPr marL="285750" indent="-285750">
              <a:lnSpc>
                <a:spcPts val="1300"/>
              </a:lnSpc>
              <a:spcBef>
                <a:spcPts val="28"/>
              </a:spcBef>
              <a:buFont typeface="Arial" panose="020B0604020202020204" pitchFamily="34" charset="0"/>
              <a:buChar char="•"/>
            </a:pPr>
            <a:r>
              <a:rPr lang="en-NZ" sz="2000" b="1" dirty="0" smtClean="0">
                <a:latin typeface="Courier New"/>
                <a:cs typeface="Courier New"/>
              </a:rPr>
              <a:t>black, </a:t>
            </a:r>
            <a:r>
              <a:rPr lang="en-NZ" sz="2000" b="1" dirty="0">
                <a:latin typeface="Courier New"/>
                <a:cs typeface="Courier New"/>
              </a:rPr>
              <a:t>red, green, blue, white, yellow, </a:t>
            </a:r>
            <a:r>
              <a:rPr lang="en-NZ" sz="2000" b="1" dirty="0" smtClean="0">
                <a:latin typeface="Courier New"/>
                <a:cs typeface="Courier New"/>
              </a:rPr>
              <a:t>aqua, fuchsia, gray, lime, maroon, navy, olive, purple, silver, teal</a:t>
            </a:r>
          </a:p>
          <a:p>
            <a:pPr marL="285750" indent="-285750">
              <a:lnSpc>
                <a:spcPts val="1300"/>
              </a:lnSpc>
              <a:spcBef>
                <a:spcPts val="28"/>
              </a:spcBef>
              <a:buFont typeface="Arial" panose="020B0604020202020204" pitchFamily="34" charset="0"/>
              <a:buChar char="•"/>
            </a:pPr>
            <a:endParaRPr lang="en-NZ" sz="2000" b="1" dirty="0">
              <a:cs typeface="Courier New"/>
            </a:endParaRPr>
          </a:p>
          <a:p>
            <a:pPr marL="285750" indent="-285750">
              <a:lnSpc>
                <a:spcPts val="1300"/>
              </a:lnSpc>
              <a:spcBef>
                <a:spcPts val="28"/>
              </a:spcBef>
              <a:buFont typeface="Arial" panose="020B0604020202020204" pitchFamily="34" charset="0"/>
              <a:buChar char="•"/>
            </a:pPr>
            <a:endParaRPr sz="1900" dirty="0"/>
          </a:p>
          <a:p>
            <a:pPr marL="12700">
              <a:lnSpc>
                <a:spcPct val="100000"/>
              </a:lnSpc>
            </a:pPr>
            <a:r>
              <a:rPr sz="2400" b="1" spc="-35" dirty="0">
                <a:latin typeface="Calibri"/>
                <a:cs typeface="Calibri"/>
              </a:rPr>
              <a:t>R</a:t>
            </a:r>
            <a:r>
              <a:rPr sz="2400" b="1" spc="-30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B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35" dirty="0" smtClean="0">
                <a:latin typeface="Calibri"/>
                <a:cs typeface="Calibri"/>
              </a:rPr>
              <a:t>v</a:t>
            </a:r>
            <a:r>
              <a:rPr sz="2400" b="1" spc="-15" dirty="0" smtClean="0">
                <a:latin typeface="Calibri"/>
                <a:cs typeface="Calibri"/>
              </a:rPr>
              <a:t>al</a:t>
            </a:r>
            <a:r>
              <a:rPr sz="2400" b="1" spc="-5" dirty="0" smtClean="0">
                <a:latin typeface="Calibri"/>
                <a:cs typeface="Calibri"/>
              </a:rPr>
              <a:t>ue</a:t>
            </a:r>
            <a:r>
              <a:rPr lang="en-NZ" sz="2400" b="1" spc="-5" dirty="0" smtClean="0">
                <a:latin typeface="Calibri"/>
                <a:cs typeface="Calibri"/>
              </a:rPr>
              <a:t>s</a:t>
            </a:r>
          </a:p>
          <a:p>
            <a:pPr marL="12700">
              <a:lnSpc>
                <a:spcPct val="100000"/>
              </a:lnSpc>
            </a:pPr>
            <a:endParaRPr lang="en-NZ" sz="2000" dirty="0" smtClean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rgb(xxx, xxx, xxx)</a:t>
            </a: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xxx = 0 – 255</a:t>
            </a:r>
          </a:p>
          <a:p>
            <a:pPr marL="12700">
              <a:lnSpc>
                <a:spcPct val="100000"/>
              </a:lnSpc>
            </a:pPr>
            <a:endParaRPr lang="en-NZ" sz="2000" dirty="0">
              <a:cs typeface="Courier New" panose="02070309020205020404" pitchFamily="49" charset="0"/>
            </a:endParaRPr>
          </a:p>
          <a:p>
            <a:pPr marL="12700">
              <a:lnSpc>
                <a:spcPct val="100000"/>
              </a:lnSpc>
            </a:pPr>
            <a:r>
              <a:rPr lang="en-NZ" sz="2400" b="1" dirty="0" smtClean="0">
                <a:cs typeface="Courier New" panose="02070309020205020404" pitchFamily="49" charset="0"/>
              </a:rPr>
              <a:t>Hex values</a:t>
            </a:r>
          </a:p>
          <a:p>
            <a:pPr marL="12700">
              <a:lnSpc>
                <a:spcPct val="100000"/>
              </a:lnSpc>
            </a:pPr>
            <a:endParaRPr lang="en-NZ" sz="2000" b="1" dirty="0">
              <a:cs typeface="Courier New" panose="02070309020205020404" pitchFamily="49" charset="0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N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rrggbb</a:t>
            </a:r>
            <a:endParaRPr lang="en-NZ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rr</a:t>
            </a:r>
            <a:r>
              <a:rPr lang="en-N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N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gg</a:t>
            </a:r>
            <a:r>
              <a:rPr lang="en-N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and bb = 0 – 255</a:t>
            </a: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N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NZ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alues represented in hexadecimal (base 16): 0 - </a:t>
            </a:r>
            <a:r>
              <a:rPr lang="en-NZ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ff</a:t>
            </a:r>
            <a:endParaRPr lang="en-NZ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700">
              <a:lnSpc>
                <a:spcPct val="100000"/>
              </a:lnSpc>
            </a:pPr>
            <a:endParaRPr lang="en-NZ" sz="2400" b="1" dirty="0" smtClean="0"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7951</TotalTime>
  <Words>891</Words>
  <Application>Microsoft Office PowerPoint</Application>
  <PresentationFormat>On-screen Show (4:3)</PresentationFormat>
  <Paragraphs>220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PowerPoint Presentation</vt:lpstr>
      <vt:lpstr>Font</vt:lpstr>
      <vt:lpstr>Lengths</vt:lpstr>
      <vt:lpstr>Font example</vt:lpstr>
      <vt:lpstr>Font Exercises</vt:lpstr>
      <vt:lpstr>Background</vt:lpstr>
      <vt:lpstr>Text</vt:lpstr>
      <vt:lpstr>Text example</vt:lpstr>
      <vt:lpstr>Colours</vt:lpstr>
      <vt:lpstr>Color Exercises</vt:lpstr>
      <vt:lpstr>Borders</vt:lpstr>
      <vt:lpstr>Borders</vt:lpstr>
      <vt:lpstr>Borders</vt:lpstr>
      <vt:lpstr>Table Borders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39</cp:revision>
  <dcterms:created xsi:type="dcterms:W3CDTF">2014-09-15T11:42:35Z</dcterms:created>
  <dcterms:modified xsi:type="dcterms:W3CDTF">2016-01-24T21:46:15Z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2014-04-24T00:00:00Z</vt:filetime>
  </property>
  <property fmtid="{D5CDD505-2E9C-101B-9397-08002B2CF9AE}" pid="3" name="LastSaved">
    <vt:filetime>2014-09-14T00:00:00Z</vt:filetime>
  </property>
</Properties>
</file>