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09" r:id="rId4"/>
    <p:sldId id="260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295" r:id="rId18"/>
    <p:sldId id="296" r:id="rId19"/>
    <p:sldId id="267" r:id="rId20"/>
    <p:sldId id="268" r:id="rId21"/>
    <p:sldId id="269" r:id="rId22"/>
    <p:sldId id="270" r:id="rId23"/>
    <p:sldId id="271" r:id="rId24"/>
    <p:sldId id="272" r:id="rId25"/>
    <p:sldId id="274" r:id="rId26"/>
    <p:sldId id="275" r:id="rId27"/>
    <p:sldId id="273" r:id="rId28"/>
    <p:sldId id="276" r:id="rId29"/>
    <p:sldId id="277" r:id="rId30"/>
    <p:sldId id="278" r:id="rId31"/>
    <p:sldId id="279" r:id="rId32"/>
    <p:sldId id="280" r:id="rId33"/>
    <p:sldId id="281" r:id="rId34"/>
    <p:sldId id="283" r:id="rId35"/>
    <p:sldId id="284" r:id="rId36"/>
    <p:sldId id="285" r:id="rId37"/>
    <p:sldId id="286" r:id="rId38"/>
    <p:sldId id="287" r:id="rId39"/>
    <p:sldId id="288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08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9A01E-D225-45BE-A059-6B91174AB279}" type="datetimeFigureOut">
              <a:rPr lang="en-NZ" smtClean="0"/>
              <a:t>22/01/2016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FB6EF-D59C-44BD-95DD-3C170A8C1B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42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CSS Cascading Style Sheets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7649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E8A7B0C5-94D0-4957-AED5-667C1C51CE41}" type="slidenum">
              <a:rPr lang="en-NZ" smtClean="0"/>
              <a:pPr defTabSz="955675"/>
              <a:t>12</a:t>
            </a:fld>
            <a:endParaRPr lang="en-NZ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23963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E04E8-4F81-4782-9B2D-EC111BFFCD62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4296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DF939312-DCE5-4EEF-BBE3-4735229D9077}" type="slidenum">
              <a:rPr lang="en-NZ" smtClean="0"/>
              <a:pPr defTabSz="955675"/>
              <a:t>14</a:t>
            </a:fld>
            <a:endParaRPr lang="en-N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9323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29EB009-CAEC-4B64-8427-8E8526310004}" type="slidenum">
              <a:rPr lang="en-NZ" smtClean="0"/>
              <a:pPr defTabSz="955675"/>
              <a:t>15</a:t>
            </a:fld>
            <a:endParaRPr lang="en-NZ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46661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4DC4292-2032-4A1E-94AE-C4C7C53CE8A1}" type="slidenum">
              <a:rPr lang="en-NZ" smtClean="0"/>
              <a:pPr defTabSz="955675"/>
              <a:t>16</a:t>
            </a:fld>
            <a:endParaRPr lang="en-NZ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90202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Block level </a:t>
            </a:r>
            <a:r>
              <a:rPr lang="en-US" dirty="0" err="1" smtClean="0"/>
              <a:t>tage</a:t>
            </a:r>
            <a:endParaRPr lang="en-US" dirty="0" smtClean="0"/>
          </a:p>
          <a:p>
            <a:r>
              <a:rPr lang="en-US" dirty="0" smtClean="0"/>
              <a:t>New in html5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FB6EF-D59C-44BD-95DD-3C170A8C1B0A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8542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                                                    html captures the structure of the document, like an outline, the style says how the structure should be displayed</a:t>
            </a:r>
          </a:p>
          <a:p>
            <a:r>
              <a:t>These styles are not part of XHTML they are part of something called CSS cascading style sheets</a:t>
            </a:r>
          </a:p>
        </p:txBody>
      </p:sp>
    </p:spTree>
    <p:extLst>
      <p:ext uri="{BB962C8B-B14F-4D97-AF65-F5344CB8AC3E}">
        <p14:creationId xmlns:p14="http://schemas.microsoft.com/office/powerpoint/2010/main" val="3189384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selector selects what type of </a:t>
            </a:r>
            <a:r>
              <a:rPr dirty="0" smtClean="0"/>
              <a:t>tag</a:t>
            </a:r>
            <a:r>
              <a:rPr lang="en-AU" dirty="0" smtClean="0"/>
              <a:t> – can use BODY</a:t>
            </a:r>
            <a:endParaRPr dirty="0"/>
          </a:p>
          <a:p>
            <a:r>
              <a:rPr dirty="0"/>
              <a:t>GENERAL selector defines attribute values for specific tags need semicolon to separate </a:t>
            </a:r>
            <a:r>
              <a:rPr dirty="0" smtClean="0"/>
              <a:t>pairs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Colon</a:t>
            </a:r>
          </a:p>
          <a:p>
            <a:r>
              <a:rPr lang="en-AU" dirty="0" smtClean="0"/>
              <a:t>semicolon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734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don’t need the semicolon for the last “rule”, but it’s good </a:t>
            </a:r>
            <a:r>
              <a:rPr dirty="0" smtClean="0"/>
              <a:t>practice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Notice ,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6294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</a:t>
            </a:r>
            <a:r>
              <a:rPr dirty="0" smtClean="0"/>
              <a:t>-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User specified selectors – two types class and ID</a:t>
            </a:r>
          </a:p>
          <a:p>
            <a:endParaRPr dirty="0"/>
          </a:p>
          <a:p>
            <a:r>
              <a:rPr dirty="0"/>
              <a:t>want to have quotes appear as italics how do u specify this</a:t>
            </a:r>
          </a:p>
          <a:p>
            <a:r>
              <a:rPr dirty="0"/>
              <a:t>need to specify a class: put a full stop and put new class name after,  no spaces</a:t>
            </a:r>
          </a:p>
        </p:txBody>
      </p:sp>
    </p:spTree>
    <p:extLst>
      <p:ext uri="{BB962C8B-B14F-4D97-AF65-F5344CB8AC3E}">
        <p14:creationId xmlns:p14="http://schemas.microsoft.com/office/powerpoint/2010/main" val="388423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F4B73E62-9D95-4173-8A8D-084019DD78ED}" type="slidenum">
              <a:rPr lang="en-NZ" smtClean="0"/>
              <a:pPr defTabSz="955675"/>
              <a:t>3</a:t>
            </a:fld>
            <a:endParaRPr lang="en-N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block level tag or in-line tag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block level goes from one side to other,</a:t>
            </a:r>
            <a:r>
              <a:rPr lang="en-US" baseline="0" dirty="0" smtClean="0"/>
              <a:t> if don’t cover the entire width, then centered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Preformatted like verbatim in latex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8868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what is diff between class and id??</a:t>
            </a:r>
          </a:p>
        </p:txBody>
      </p:sp>
    </p:spTree>
    <p:extLst>
      <p:ext uri="{BB962C8B-B14F-4D97-AF65-F5344CB8AC3E}">
        <p14:creationId xmlns:p14="http://schemas.microsoft.com/office/powerpoint/2010/main" val="40541173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id s can only occur once in an html page(e.g., footer)</a:t>
            </a:r>
          </a:p>
          <a:p>
            <a:r>
              <a:rPr dirty="0"/>
              <a:t>classes can occur many times on an html page (e.g., pargraphs) general selectors apply to all instances of that tag</a:t>
            </a:r>
          </a:p>
          <a:p>
            <a:r>
              <a:rPr dirty="0"/>
              <a:t>class selectors only apply to some instances fo that tag id selelctor only apply to one instance of that </a:t>
            </a:r>
            <a:r>
              <a:rPr dirty="0" smtClean="0"/>
              <a:t>tag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Etiquette - like capital letters in tags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852764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give them a minute to do</a:t>
            </a:r>
          </a:p>
          <a:p>
            <a:r>
              <a:rPr dirty="0"/>
              <a:t>a selector select what types of tags to apply the rule </a:t>
            </a:r>
            <a:r>
              <a:rPr dirty="0" smtClean="0"/>
              <a:t>to</a:t>
            </a:r>
            <a:endParaRPr lang="en-AU" dirty="0" smtClean="0"/>
          </a:p>
          <a:p>
            <a:endParaRPr lang="en-AU" dirty="0" smtClean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7404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href = </a:t>
            </a:r>
            <a:r>
              <a:rPr dirty="0" smtClean="0"/>
              <a:t>url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Plain text </a:t>
            </a:r>
            <a:r>
              <a:rPr lang="en-AU" dirty="0" err="1" smtClean="0"/>
              <a:t>css</a:t>
            </a:r>
            <a:r>
              <a:rPr lang="en-AU" dirty="0" smtClean="0"/>
              <a:t> code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824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1 style sheet</a:t>
            </a:r>
          </a:p>
          <a:p>
            <a:endParaRPr lang="en-US" dirty="0" smtClean="0"/>
          </a:p>
          <a:p>
            <a:r>
              <a:rPr lang="en-US" dirty="0" smtClean="0"/>
              <a:t>Best for 1</a:t>
            </a:r>
            <a:r>
              <a:rPr lang="en-US" baseline="0" dirty="0" smtClean="0"/>
              <a:t> page websites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FB6EF-D59C-44BD-95DD-3C170A8C1B0A}" type="slidenum">
              <a:rPr lang="en-NZ" smtClean="0"/>
              <a:t>30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34779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in general bad practice to use inline styles Stopped </a:t>
            </a:r>
            <a:r>
              <a:rPr dirty="0" smtClean="0"/>
              <a:t>AM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Advantage</a:t>
            </a:r>
            <a:r>
              <a:rPr lang="en-AU" baseline="0" dirty="0" smtClean="0"/>
              <a:t> – takes priority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56977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why do they call it cascading???</a:t>
            </a:r>
          </a:p>
          <a:p>
            <a:r>
              <a:t>BECAUSE the styles can appear at different levels in the document, and higher priority rules override lower priority ones</a:t>
            </a:r>
          </a:p>
        </p:txBody>
      </p:sp>
    </p:spTree>
    <p:extLst>
      <p:ext uri="{BB962C8B-B14F-4D97-AF65-F5344CB8AC3E}">
        <p14:creationId xmlns:p14="http://schemas.microsoft.com/office/powerpoint/2010/main" val="24032893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give 4 minutes stopped PM</a:t>
            </a:r>
          </a:p>
        </p:txBody>
      </p:sp>
    </p:spTree>
    <p:extLst>
      <p:ext uri="{BB962C8B-B14F-4D97-AF65-F5344CB8AC3E}">
        <p14:creationId xmlns:p14="http://schemas.microsoft.com/office/powerpoint/2010/main" val="11171110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Browser Default, External Style, Internal Style, InlineStyle</a:t>
            </a:r>
          </a:p>
        </p:txBody>
      </p:sp>
    </p:spTree>
    <p:extLst>
      <p:ext uri="{BB962C8B-B14F-4D97-AF65-F5344CB8AC3E}">
        <p14:creationId xmlns:p14="http://schemas.microsoft.com/office/powerpoint/2010/main" val="41304093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why do you need two different tags for this?? need block-level so that they can contain blocks need inline so that it can apply to part of a line</a:t>
            </a:r>
          </a:p>
        </p:txBody>
      </p:sp>
    </p:spTree>
    <p:extLst>
      <p:ext uri="{BB962C8B-B14F-4D97-AF65-F5344CB8AC3E}">
        <p14:creationId xmlns:p14="http://schemas.microsoft.com/office/powerpoint/2010/main" val="322306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741C8CDB-7FDF-4EE2-A385-4D57D5A2DA2E}" type="slidenum">
              <a:rPr lang="en-NZ" smtClean="0"/>
              <a:pPr defTabSz="955675"/>
              <a:t>5</a:t>
            </a:fld>
            <a:endParaRPr lang="en-NZ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Within a block</a:t>
            </a:r>
          </a:p>
        </p:txBody>
      </p:sp>
    </p:spTree>
    <p:extLst>
      <p:ext uri="{BB962C8B-B14F-4D97-AF65-F5344CB8AC3E}">
        <p14:creationId xmlns:p14="http://schemas.microsoft.com/office/powerpoint/2010/main" val="40618328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note link use of span use of &lt;br&gt;</a:t>
            </a:r>
          </a:p>
        </p:txBody>
      </p:sp>
    </p:spTree>
    <p:extLst>
      <p:ext uri="{BB962C8B-B14F-4D97-AF65-F5344CB8AC3E}">
        <p14:creationId xmlns:p14="http://schemas.microsoft.com/office/powerpoint/2010/main" val="4192348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01:34:38</a:t>
            </a:r>
          </a:p>
          <a:p>
            <a:r>
              <a:t>--------------------------------------------</a:t>
            </a:r>
          </a:p>
          <a:p>
            <a:r>
              <a:t>note that rules end in “;”</a:t>
            </a:r>
          </a:p>
        </p:txBody>
      </p:sp>
    </p:spTree>
    <p:extLst>
      <p:ext uri="{BB962C8B-B14F-4D97-AF65-F5344CB8AC3E}">
        <p14:creationId xmlns:p14="http://schemas.microsoft.com/office/powerpoint/2010/main" val="331461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Empty tags – only an opening tag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E04E8-4F81-4782-9B2D-EC111BFFCD62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2888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44F0C04-7055-45BD-A756-21E7E3078EA9}" type="slidenum">
              <a:rPr lang="en-NZ" smtClean="0"/>
              <a:pPr defTabSz="955675"/>
              <a:t>7</a:t>
            </a:fld>
            <a:endParaRPr lang="en-NZ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0253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C14B0931-EF94-477B-A07C-9A23A3198D0F}" type="slidenum">
              <a:rPr lang="en-NZ" smtClean="0"/>
              <a:pPr defTabSz="955675"/>
              <a:t>8</a:t>
            </a:fld>
            <a:endParaRPr lang="en-NZ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Image not plain text!!!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images are a tag that require attributes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is because images aren’t</a:t>
            </a:r>
            <a:r>
              <a:rPr lang="en-US" baseline="0" dirty="0" smtClean="0"/>
              <a:t> stored inline but usually in a file somewhere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2904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284D0741-B764-4F9B-BE75-69C38CF5434E}" type="slidenum">
              <a:rPr lang="en-NZ" smtClean="0"/>
              <a:pPr defTabSz="955675"/>
              <a:t>9</a:t>
            </a:fld>
            <a:endParaRPr lang="en-NZ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2103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84B23CB-9CFA-419B-9D2F-E49F5B5FFA6A}" type="slidenum">
              <a:rPr lang="en-NZ" smtClean="0"/>
              <a:pPr defTabSz="955675"/>
              <a:t>10</a:t>
            </a:fld>
            <a:endParaRPr lang="en-NZ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3350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7FF32CA-AA23-44CA-9407-7F4CAE7A76EA}" type="slidenum">
              <a:rPr lang="en-NZ" smtClean="0"/>
              <a:pPr defTabSz="955675"/>
              <a:t>11</a:t>
            </a:fld>
            <a:endParaRPr lang="en-NZ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7225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Text underlined and in blue</a:t>
            </a:r>
          </a:p>
        </p:txBody>
      </p:sp>
    </p:spTree>
    <p:extLst>
      <p:ext uri="{BB962C8B-B14F-4D97-AF65-F5344CB8AC3E}">
        <p14:creationId xmlns:p14="http://schemas.microsoft.com/office/powerpoint/2010/main" val="398522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AA4DC-10F0-471F-97B8-15B84A7A465E}" type="datetime1">
              <a:rPr lang="en-US" smtClean="0"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91158" y="6592241"/>
            <a:ext cx="761364" cy="184666"/>
          </a:xfrm>
        </p:spPr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 smtClean="0"/>
              <a:t>HTM</a:t>
            </a:r>
            <a:r>
              <a:rPr dirty="0" smtClean="0"/>
              <a:t>L</a:t>
            </a:r>
            <a:r>
              <a:rPr lang="en-NZ" dirty="0" smtClean="0"/>
              <a:t>5</a:t>
            </a:r>
            <a:r>
              <a:rPr spc="-15" dirty="0" smtClean="0"/>
              <a:t> </a:t>
            </a:r>
            <a:r>
              <a:rPr dirty="0"/>
              <a:t>02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FCF3B-01AD-4181-B193-3715182F8B3A}" type="datetime1">
              <a:rPr lang="en-US" smtClean="0"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49729-0ACB-4463-AE89-7F20E8E17E40}" type="datetime1">
              <a:rPr lang="en-US" smtClean="0"/>
              <a:t>1/22/2016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6CAAF-CC30-44F3-99D1-106933FC4CEB}" type="datetime1">
              <a:rPr lang="en-US" smtClean="0"/>
              <a:t>1/22/2016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87B06-30FC-4C02-93AC-AB7E872E443F}" type="datetime1">
              <a:rPr lang="en-US" smtClean="0"/>
              <a:t>1/22/2016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8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824" y="1213929"/>
            <a:ext cx="8088351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91158" y="6592241"/>
            <a:ext cx="761364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0193C-9690-468F-8458-27E94AFB238C}" type="datetime1">
              <a:rPr lang="en-US" smtClean="0"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97747" y="6592241"/>
            <a:ext cx="221615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auckland.ac.nz/courses/compsci111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sszengarden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scading_Style_Sheet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omparison_of_layout_engines_(CSS)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707" y="4940805"/>
            <a:ext cx="4587239" cy="13487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47522" y="5410708"/>
            <a:ext cx="19596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Calibri"/>
                <a:cs typeface="Calibri"/>
              </a:rPr>
              <a:t>H</a:t>
            </a:r>
            <a:r>
              <a:rPr sz="2400" spc="-10" dirty="0" smtClean="0">
                <a:latin typeface="Calibri"/>
                <a:cs typeface="Calibri"/>
              </a:rPr>
              <a:t>T</a:t>
            </a:r>
            <a:r>
              <a:rPr sz="2400" dirty="0" smtClean="0">
                <a:latin typeface="Calibri"/>
                <a:cs typeface="Calibri"/>
              </a:rPr>
              <a:t>ML</a:t>
            </a:r>
            <a:r>
              <a:rPr lang="en-NZ" sz="2400" dirty="0" smtClean="0">
                <a:latin typeface="Calibri"/>
                <a:cs typeface="Calibri"/>
              </a:rPr>
              <a:t>5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CSS</a:t>
            </a:r>
          </a:p>
        </p:txBody>
      </p:sp>
      <p:sp>
        <p:nvSpPr>
          <p:cNvPr id="4" name="object 4"/>
          <p:cNvSpPr/>
          <p:nvPr/>
        </p:nvSpPr>
        <p:spPr>
          <a:xfrm>
            <a:off x="1207007" y="1638299"/>
            <a:ext cx="6758939" cy="30510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83510" y="2608071"/>
            <a:ext cx="4801235" cy="1080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35" dirty="0">
                <a:latin typeface="Calibri"/>
                <a:cs typeface="Calibri"/>
              </a:rPr>
              <a:t>C</a:t>
            </a:r>
            <a:r>
              <a:rPr sz="4400" spc="-5" dirty="0">
                <a:latin typeface="Calibri"/>
                <a:cs typeface="Calibri"/>
              </a:rPr>
              <a:t>O</a:t>
            </a:r>
            <a:r>
              <a:rPr sz="4400" dirty="0">
                <a:latin typeface="Calibri"/>
                <a:cs typeface="Calibri"/>
              </a:rPr>
              <a:t>MPSCI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111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/ 111G</a:t>
            </a:r>
            <a:endParaRPr sz="44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125"/>
              </a:spcBef>
            </a:pPr>
            <a:r>
              <a:rPr sz="2400" i="1" spc="-15" dirty="0">
                <a:latin typeface="Calibri"/>
                <a:cs typeface="Calibri"/>
              </a:rPr>
              <a:t>An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25" dirty="0">
                <a:latin typeface="Calibri"/>
                <a:cs typeface="Calibri"/>
              </a:rPr>
              <a:t>n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odu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ion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35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15" dirty="0">
                <a:latin typeface="Calibri"/>
                <a:cs typeface="Calibri"/>
              </a:rPr>
              <a:t>p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a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15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al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spc="-30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5" dirty="0">
                <a:latin typeface="Calibri"/>
                <a:cs typeface="Calibri"/>
              </a:rPr>
              <a:t>m</a:t>
            </a:r>
            <a:r>
              <a:rPr sz="2400" i="1" dirty="0">
                <a:latin typeface="Calibri"/>
                <a:cs typeface="Calibri"/>
              </a:rPr>
              <a:t>puting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NZ" sz="1200" b="1" smtClean="0">
                <a:solidFill>
                  <a:srgbClr val="8A8A8A"/>
                </a:solidFill>
                <a:latin typeface="Arial"/>
                <a:cs typeface="Arial"/>
              </a:rPr>
              <a:t>1</a:t>
            </a:fld>
            <a:endParaRPr lang="en-NZ"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NZ" dirty="0" smtClean="0">
                <a:latin typeface="Courier New" pitchFamily="49" charset="0"/>
              </a:rPr>
              <a:t>&lt;</a:t>
            </a:r>
            <a:r>
              <a:rPr lang="en-NZ" dirty="0" err="1" smtClean="0">
                <a:latin typeface="Courier New" pitchFamily="49" charset="0"/>
              </a:rPr>
              <a:t>img</a:t>
            </a:r>
            <a:r>
              <a:rPr lang="en-NZ" dirty="0" smtClean="0">
                <a:latin typeface="Courier New" pitchFamily="49" charset="0"/>
              </a:rPr>
              <a:t>&gt;</a:t>
            </a:r>
            <a:r>
              <a:rPr lang="en-NZ" dirty="0" smtClean="0"/>
              <a:t> example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An image is inserted inline, so it is used inside a block-level element (a paragraph in this example).</a:t>
            </a:r>
          </a:p>
          <a:p>
            <a:pPr eaLnBrk="1" hangingPunct="1">
              <a:buFontTx/>
              <a:buNone/>
            </a:pPr>
            <a:endParaRPr lang="en-NZ" smtClean="0"/>
          </a:p>
          <a:p>
            <a:pPr eaLnBrk="1" hangingPunct="1">
              <a:buFontTx/>
              <a:buNone/>
            </a:pPr>
            <a:endParaRPr lang="en-NZ" smtClean="0"/>
          </a:p>
          <a:p>
            <a:pPr eaLnBrk="1" hangingPunct="1">
              <a:buFontTx/>
              <a:buNone/>
            </a:pPr>
            <a:endParaRPr lang="en-NZ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49263" y="1858963"/>
            <a:ext cx="8154987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ourier New" pitchFamily="49" charset="0"/>
              </a:rPr>
              <a:t>&lt;p&gt;</a:t>
            </a:r>
          </a:p>
          <a:p>
            <a:r>
              <a:rPr lang="en-US" dirty="0">
                <a:latin typeface="Courier New" pitchFamily="49" charset="0"/>
              </a:rPr>
              <a:t>Here is one of my holiday pictures.</a:t>
            </a:r>
          </a:p>
          <a:p>
            <a:r>
              <a:rPr lang="en-US" dirty="0">
                <a:latin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</a:rPr>
              <a:t>img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</a:rPr>
              <a:t>=“Empire.jpg” alt=“The </a:t>
            </a:r>
            <a:r>
              <a:rPr lang="en-US" dirty="0">
                <a:latin typeface="Courier New" pitchFamily="49" charset="0"/>
              </a:rPr>
              <a:t>Empire State </a:t>
            </a:r>
            <a:r>
              <a:rPr lang="en-US" dirty="0" smtClean="0">
                <a:latin typeface="Courier New" pitchFamily="49" charset="0"/>
              </a:rPr>
              <a:t>Building”&gt;</a:t>
            </a:r>
            <a:endParaRPr lang="en-US" dirty="0">
              <a:latin typeface="Courier New" pitchFamily="49" charset="0"/>
            </a:endParaRPr>
          </a:p>
          <a:p>
            <a:r>
              <a:rPr lang="en-US" dirty="0">
                <a:latin typeface="Courier New" pitchFamily="49" charset="0"/>
              </a:rPr>
              <a:t>It was late December and it was very cold.</a:t>
            </a:r>
          </a:p>
          <a:p>
            <a:r>
              <a:rPr lang="en-US" dirty="0">
                <a:latin typeface="Courier New" pitchFamily="49" charset="0"/>
              </a:rPr>
              <a:t>&lt;/p&gt;</a:t>
            </a: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3787775"/>
            <a:ext cx="63722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02450" y="2890838"/>
            <a:ext cx="17526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7601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Hypertext reference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527824" y="1213929"/>
            <a:ext cx="8088351" cy="360098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/>
              <a:t>A link to another resource on the WWW</a:t>
            </a:r>
          </a:p>
          <a:p>
            <a:pPr lvl="1" eaLnBrk="1" hangingPunct="1"/>
            <a:r>
              <a:rPr lang="en-GB" sz="1800" dirty="0" smtClean="0"/>
              <a:t>References to other documents</a:t>
            </a:r>
          </a:p>
          <a:p>
            <a:pPr lvl="1" eaLnBrk="1" hangingPunct="1"/>
            <a:r>
              <a:rPr lang="en-GB" sz="1800" dirty="0" smtClean="0"/>
              <a:t>Pages, images, files, sections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&lt;a&gt;</a:t>
            </a:r>
          </a:p>
          <a:p>
            <a:pPr lvl="1" eaLnBrk="1" hangingPunct="1"/>
            <a:r>
              <a:rPr lang="en-GB" sz="1800" b="1" dirty="0" smtClean="0"/>
              <a:t>Anchor tag</a:t>
            </a:r>
          </a:p>
          <a:p>
            <a:pPr eaLnBrk="1" hangingPunct="1">
              <a:buFontTx/>
              <a:buNone/>
            </a:pPr>
            <a:endParaRPr lang="en-GB" b="0" dirty="0" smtClean="0"/>
          </a:p>
          <a:p>
            <a:pPr eaLnBrk="1" hangingPunct="1">
              <a:buFontTx/>
              <a:buNone/>
            </a:pPr>
            <a:r>
              <a:rPr lang="en-GB" dirty="0" err="1" smtClean="0">
                <a:latin typeface="Courier New" pitchFamily="49" charset="0"/>
              </a:rPr>
              <a:t>href</a:t>
            </a:r>
            <a:endParaRPr lang="en-GB" dirty="0" smtClean="0">
              <a:latin typeface="Courier New" pitchFamily="49" charset="0"/>
            </a:endParaRPr>
          </a:p>
          <a:p>
            <a:pPr lvl="1" eaLnBrk="1" hangingPunct="1"/>
            <a:r>
              <a:rPr lang="en-GB" sz="1800" dirty="0" smtClean="0"/>
              <a:t>Attribute used to specify the destination of the link</a:t>
            </a:r>
          </a:p>
          <a:p>
            <a:pPr lvl="1" eaLnBrk="1" hangingPunct="1"/>
            <a:r>
              <a:rPr lang="en-GB" sz="1800" dirty="0" smtClean="0"/>
              <a:t>URL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&lt;a </a:t>
            </a:r>
            <a:r>
              <a:rPr lang="en-GB" dirty="0" err="1" smtClean="0">
                <a:latin typeface="Courier New" pitchFamily="49" charset="0"/>
              </a:rPr>
              <a:t>href</a:t>
            </a:r>
            <a:r>
              <a:rPr lang="en-GB" dirty="0" smtClean="0">
                <a:latin typeface="Courier New" pitchFamily="49" charset="0"/>
              </a:rPr>
              <a:t>=“… </a:t>
            </a:r>
            <a:r>
              <a:rPr lang="en-GB" dirty="0" err="1" smtClean="0">
                <a:latin typeface="Courier New" pitchFamily="49" charset="0"/>
              </a:rPr>
              <a:t>url</a:t>
            </a:r>
            <a:r>
              <a:rPr lang="en-GB" dirty="0" smtClean="0">
                <a:latin typeface="Courier New" pitchFamily="49" charset="0"/>
              </a:rPr>
              <a:t> …”&gt;link text&lt;/a&gt;</a:t>
            </a:r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015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URLs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Fully specified</a:t>
            </a:r>
          </a:p>
          <a:p>
            <a:pPr lvl="1" eaLnBrk="1" hangingPunct="1"/>
            <a:r>
              <a:rPr lang="en-GB" sz="1800" smtClean="0"/>
              <a:t>Protocol</a:t>
            </a:r>
          </a:p>
          <a:p>
            <a:pPr lvl="1" eaLnBrk="1" hangingPunct="1"/>
            <a:r>
              <a:rPr lang="en-GB" sz="1800" smtClean="0"/>
              <a:t>Host name</a:t>
            </a:r>
          </a:p>
          <a:p>
            <a:pPr lvl="1" eaLnBrk="1" hangingPunct="1"/>
            <a:r>
              <a:rPr lang="en-GB" sz="1800" smtClean="0"/>
              <a:t>Path</a:t>
            </a:r>
          </a:p>
          <a:p>
            <a:pPr lvl="1" eaLnBrk="1" hangingPunct="1"/>
            <a:r>
              <a:rPr lang="en-GB" sz="1800" smtClean="0"/>
              <a:t>File</a:t>
            </a:r>
          </a:p>
          <a:p>
            <a:pPr lvl="1" eaLnBrk="1" hangingPunct="1"/>
            <a:endParaRPr lang="en-GB" sz="1800" smtClean="0"/>
          </a:p>
          <a:p>
            <a:pPr eaLnBrk="1" hangingPunct="1">
              <a:buFontTx/>
              <a:buNone/>
            </a:pPr>
            <a:r>
              <a:rPr lang="en-GB" smtClean="0"/>
              <a:t>Relative</a:t>
            </a:r>
          </a:p>
          <a:p>
            <a:pPr lvl="1" eaLnBrk="1" hangingPunct="1"/>
            <a:r>
              <a:rPr lang="en-GB" sz="1800" smtClean="0"/>
              <a:t>Omit the first parts</a:t>
            </a:r>
          </a:p>
          <a:p>
            <a:pPr lvl="1" eaLnBrk="1" hangingPunct="1"/>
            <a:r>
              <a:rPr lang="en-GB" sz="1800" smtClean="0"/>
              <a:t>Path and file</a:t>
            </a:r>
          </a:p>
          <a:p>
            <a:pPr lvl="1" eaLnBrk="1" hangingPunct="1"/>
            <a:r>
              <a:rPr lang="en-GB" sz="1800" smtClean="0"/>
              <a:t>File</a:t>
            </a:r>
          </a:p>
          <a:p>
            <a:pPr lvl="1" eaLnBrk="1" hangingPunct="1"/>
            <a:endParaRPr lang="en-GB" sz="1800" smtClean="0"/>
          </a:p>
          <a:p>
            <a:pPr eaLnBrk="1" hangingPunct="1">
              <a:buFontTx/>
              <a:buNone/>
            </a:pPr>
            <a:r>
              <a:rPr lang="en-GB" sz="1800" b="0" smtClean="0">
                <a:latin typeface="Courier New" pitchFamily="49" charset="0"/>
              </a:rPr>
              <a:t>http://www.cs.auckland.ac.nz/courses/compsci111/index.html</a:t>
            </a:r>
          </a:p>
          <a:p>
            <a:pPr eaLnBrk="1" hangingPunct="1">
              <a:buFontTx/>
              <a:buNone/>
            </a:pPr>
            <a:r>
              <a:rPr lang="en-GB" sz="1800" b="0" smtClean="0">
                <a:latin typeface="Courier New" pitchFamily="49" charset="0"/>
              </a:rPr>
              <a:t>/couses/compsci111/index.html</a:t>
            </a:r>
          </a:p>
          <a:p>
            <a:pPr eaLnBrk="1" hangingPunct="1">
              <a:buFontTx/>
              <a:buNone/>
            </a:pPr>
            <a:r>
              <a:rPr lang="en-GB" sz="1800" b="0" smtClean="0">
                <a:latin typeface="Courier New" pitchFamily="49" charset="0"/>
              </a:rPr>
              <a:t>lectures/index.html</a:t>
            </a:r>
          </a:p>
          <a:p>
            <a:pPr eaLnBrk="1" hangingPunct="1">
              <a:buFontTx/>
              <a:buNone/>
            </a:pPr>
            <a:r>
              <a:rPr lang="en-GB" sz="1800" b="0" smtClean="0">
                <a:latin typeface="Courier New" pitchFamily="49" charset="0"/>
              </a:rPr>
              <a:t>index.html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127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687" y="123722"/>
            <a:ext cx="6778624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935" algn="l">
              <a:lnSpc>
                <a:spcPct val="100000"/>
              </a:lnSpc>
            </a:pPr>
            <a:r>
              <a:rPr spc="-30" dirty="0" smtClean="0"/>
              <a:t>H</a:t>
            </a:r>
            <a:r>
              <a:rPr spc="-15" dirty="0" smtClean="0"/>
              <a:t>T</a:t>
            </a:r>
            <a:r>
              <a:rPr spc="-40" dirty="0" smtClean="0"/>
              <a:t>M</a:t>
            </a:r>
            <a:r>
              <a:rPr spc="-20" dirty="0" smtClean="0"/>
              <a:t>L</a:t>
            </a:r>
            <a:r>
              <a:rPr lang="en-NZ" spc="-20" dirty="0" smtClean="0"/>
              <a:t>5 </a:t>
            </a:r>
            <a:r>
              <a:rPr spc="-5" dirty="0" smtClean="0"/>
              <a:t>E</a:t>
            </a:r>
            <a:r>
              <a:rPr spc="-85" dirty="0" smtClean="0"/>
              <a:t>x</a:t>
            </a:r>
            <a:r>
              <a:rPr dirty="0" smtClean="0"/>
              <a:t>e</a:t>
            </a:r>
            <a:r>
              <a:rPr spc="-45" dirty="0" smtClean="0"/>
              <a:t>r</a:t>
            </a:r>
            <a:r>
              <a:rPr spc="5" dirty="0" smtClean="0"/>
              <a:t>c</a:t>
            </a:r>
            <a:r>
              <a:rPr spc="-15" dirty="0" smtClean="0"/>
              <a:t>is</a:t>
            </a:r>
            <a:r>
              <a:rPr dirty="0" smtClean="0"/>
              <a:t>e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4294967295"/>
          </p:nvPr>
        </p:nvSpPr>
        <p:spPr>
          <a:xfrm>
            <a:off x="4191158" y="6592241"/>
            <a:ext cx="76136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 smtClean="0"/>
              <a:t>HTM</a:t>
            </a:r>
            <a:r>
              <a:rPr sz="1200" dirty="0" smtClean="0"/>
              <a:t>L</a:t>
            </a:r>
            <a:r>
              <a:rPr lang="en-NZ" sz="1200" dirty="0" smtClean="0"/>
              <a:t>5</a:t>
            </a:r>
            <a:r>
              <a:rPr sz="1200" spc="-15" dirty="0" smtClean="0"/>
              <a:t> </a:t>
            </a:r>
            <a:r>
              <a:rPr sz="1200" dirty="0" smtClean="0"/>
              <a:t>0</a:t>
            </a:r>
            <a:r>
              <a:rPr lang="en-NZ" sz="1200" dirty="0" smtClean="0"/>
              <a:t>2</a:t>
            </a:r>
            <a:endParaRPr sz="12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5546090" y="6246748"/>
            <a:ext cx="3521075" cy="539750"/>
          </a:xfrm>
          <a:prstGeom prst="rect">
            <a:avLst/>
          </a:prstGeom>
        </p:spPr>
        <p:txBody>
          <a:bodyPr vert="horz" wrap="square" lIns="0" tIns="345492" rIns="0" bIns="0" rtlCol="0">
            <a:spAutoFit/>
          </a:bodyPr>
          <a:lstStyle/>
          <a:p>
            <a:pPr marL="287655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13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751" y="945771"/>
            <a:ext cx="8482965" cy="149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rci</a:t>
            </a:r>
            <a:r>
              <a:rPr sz="2400" b="1" i="1" dirty="0">
                <a:latin typeface="Calibri"/>
                <a:cs typeface="Calibri"/>
              </a:rPr>
              <a:t>se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lang="en-NZ" sz="2400" b="1" i="1" spc="-20" dirty="0">
                <a:latin typeface="Calibri"/>
                <a:cs typeface="Calibri"/>
              </a:rPr>
              <a:t>1</a:t>
            </a:r>
            <a:r>
              <a:rPr sz="2400" b="1" i="1" spc="-10" dirty="0" smtClean="0">
                <a:latin typeface="Calibri"/>
                <a:cs typeface="Calibri"/>
              </a:rPr>
              <a:t>:</a:t>
            </a:r>
            <a:r>
              <a:rPr sz="2400" b="1" i="1" spc="-5" dirty="0" smtClean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Wh</a:t>
            </a:r>
            <a:r>
              <a:rPr sz="2400" b="1" i="1" spc="-15" dirty="0">
                <a:latin typeface="Calibri"/>
                <a:cs typeface="Calibri"/>
              </a:rPr>
              <a:t>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0" dirty="0" smtClean="0">
                <a:latin typeface="Calibri"/>
                <a:cs typeface="Calibri"/>
              </a:rPr>
              <a:t>H</a:t>
            </a:r>
            <a:r>
              <a:rPr sz="2400" b="1" i="1" spc="-5" dirty="0" smtClean="0">
                <a:latin typeface="Calibri"/>
                <a:cs typeface="Calibri"/>
              </a:rPr>
              <a:t>T</a:t>
            </a:r>
            <a:r>
              <a:rPr sz="2400" b="1" i="1" dirty="0" smtClean="0">
                <a:latin typeface="Calibri"/>
                <a:cs typeface="Calibri"/>
              </a:rPr>
              <a:t>M</a:t>
            </a:r>
            <a:r>
              <a:rPr sz="2400" b="1" i="1" spc="-15" dirty="0" smtClean="0">
                <a:latin typeface="Calibri"/>
                <a:cs typeface="Calibri"/>
              </a:rPr>
              <a:t>L</a:t>
            </a:r>
            <a:r>
              <a:rPr lang="en-NZ" sz="2400" b="1" i="1" spc="-15" dirty="0" smtClean="0">
                <a:latin typeface="Calibri"/>
                <a:cs typeface="Calibri"/>
              </a:rPr>
              <a:t>5</a:t>
            </a:r>
            <a:r>
              <a:rPr sz="2400" b="1" i="1" spc="-10" dirty="0" smtClean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re</a:t>
            </a:r>
            <a:r>
              <a:rPr sz="2400" b="1" i="1" spc="-10" dirty="0">
                <a:latin typeface="Calibri"/>
                <a:cs typeface="Calibri"/>
              </a:rPr>
              <a:t>q</a:t>
            </a:r>
            <a:r>
              <a:rPr sz="2400" b="1" i="1" spc="-25" dirty="0">
                <a:latin typeface="Calibri"/>
                <a:cs typeface="Calibri"/>
              </a:rPr>
              <a:t>u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5" dirty="0">
                <a:latin typeface="Calibri"/>
                <a:cs typeface="Calibri"/>
              </a:rPr>
              <a:t>re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cre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5" dirty="0">
                <a:latin typeface="Calibri"/>
                <a:cs typeface="Calibri"/>
              </a:rPr>
              <a:t>h</a:t>
            </a:r>
            <a:r>
              <a:rPr sz="2400" b="1" i="1" spc="-5" dirty="0">
                <a:latin typeface="Calibri"/>
                <a:cs typeface="Calibri"/>
              </a:rPr>
              <a:t>y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spc="-5" dirty="0">
                <a:latin typeface="Calibri"/>
                <a:cs typeface="Calibri"/>
              </a:rPr>
              <a:t>re</a:t>
            </a:r>
            <a:r>
              <a:rPr sz="2400" b="1" i="1" spc="-30" dirty="0">
                <a:latin typeface="Calibri"/>
                <a:cs typeface="Calibri"/>
              </a:rPr>
              <a:t>f</a:t>
            </a:r>
            <a:r>
              <a:rPr sz="2400" b="1" i="1" spc="-5" dirty="0">
                <a:latin typeface="Calibri"/>
                <a:cs typeface="Calibri"/>
              </a:rPr>
              <a:t>ere</a:t>
            </a:r>
            <a:r>
              <a:rPr sz="2400" b="1" i="1" spc="-25" dirty="0">
                <a:latin typeface="Calibri"/>
                <a:cs typeface="Calibri"/>
              </a:rPr>
              <a:t>n</a:t>
            </a:r>
            <a:r>
              <a:rPr sz="2400" b="1" i="1" spc="-30" dirty="0">
                <a:latin typeface="Calibri"/>
                <a:cs typeface="Calibri"/>
              </a:rPr>
              <a:t>c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th</a:t>
            </a:r>
            <a:r>
              <a:rPr sz="2400" b="1" i="1" spc="-15" dirty="0">
                <a:latin typeface="Calibri"/>
                <a:cs typeface="Calibri"/>
              </a:rPr>
              <a:t>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-25" dirty="0">
                <a:latin typeface="Calibri"/>
                <a:cs typeface="Calibri"/>
              </a:rPr>
              <a:t>k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at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spc="-25" dirty="0">
                <a:latin typeface="Calibri"/>
                <a:cs typeface="Calibri"/>
              </a:rPr>
              <a:t>o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15" dirty="0">
                <a:latin typeface="Calibri"/>
                <a:cs typeface="Calibri"/>
              </a:rPr>
              <a:t>ti</a:t>
            </a:r>
            <a:r>
              <a:rPr sz="2400" b="1" i="1" spc="-10" dirty="0">
                <a:latin typeface="Calibri"/>
                <a:cs typeface="Calibri"/>
              </a:rPr>
              <a:t>on </a:t>
            </a:r>
            <a:r>
              <a:rPr lang="en-NZ" sz="2400" i="1" spc="-5" dirty="0" smtClean="0">
                <a:latin typeface="Calibri"/>
                <a:cs typeface="Calibri"/>
              </a:rPr>
              <a:t>"</a:t>
            </a:r>
            <a:r>
              <a:rPr sz="2400" b="1" i="1" spc="-30" dirty="0" smtClean="0">
                <a:latin typeface="Calibri"/>
                <a:cs typeface="Calibri"/>
                <a:hlinkClick r:id="rId3"/>
              </a:rPr>
              <a:t>ht</a:t>
            </a:r>
            <a:r>
              <a:rPr sz="2400" b="1" i="1" spc="-15" dirty="0" smtClean="0">
                <a:latin typeface="Calibri"/>
                <a:cs typeface="Calibri"/>
                <a:hlinkClick r:id="rId3"/>
              </a:rPr>
              <a:t>t</a:t>
            </a:r>
            <a:r>
              <a:rPr sz="2400" b="1" i="1" spc="-10" dirty="0" smtClean="0">
                <a:latin typeface="Calibri"/>
                <a:cs typeface="Calibri"/>
                <a:hlinkClick r:id="rId3"/>
              </a:rPr>
              <a:t>p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:</a:t>
            </a:r>
            <a:r>
              <a:rPr sz="2400" b="1" i="1" dirty="0">
                <a:latin typeface="Calibri"/>
                <a:cs typeface="Calibri"/>
                <a:hlinkClick r:id="rId3"/>
              </a:rPr>
              <a:t>//</a:t>
            </a:r>
            <a:r>
              <a:rPr sz="2400" b="1" i="1" spc="10" dirty="0">
                <a:latin typeface="Calibri"/>
                <a:cs typeface="Calibri"/>
                <a:hlinkClick r:id="rId3"/>
              </a:rPr>
              <a:t>ww</a:t>
            </a:r>
            <a:r>
              <a:rPr sz="2400" b="1" i="1" spc="-110" dirty="0">
                <a:latin typeface="Calibri"/>
                <a:cs typeface="Calibri"/>
                <a:hlinkClick r:id="rId3"/>
              </a:rPr>
              <a:t>w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.c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.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a</a:t>
            </a:r>
            <a:r>
              <a:rPr sz="2400" b="1" i="1" spc="-25" dirty="0">
                <a:latin typeface="Calibri"/>
                <a:cs typeface="Calibri"/>
                <a:hlinkClick r:id="rId3"/>
              </a:rPr>
              <a:t>uc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kl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an</a:t>
            </a:r>
            <a:r>
              <a:rPr sz="2400" b="1" i="1" spc="5" dirty="0">
                <a:latin typeface="Calibri"/>
                <a:cs typeface="Calibri"/>
                <a:hlinkClick r:id="rId3"/>
              </a:rPr>
              <a:t>d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.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a</a:t>
            </a:r>
            <a:r>
              <a:rPr sz="2400" b="1" i="1" spc="-5" dirty="0">
                <a:latin typeface="Calibri"/>
                <a:cs typeface="Calibri"/>
                <a:hlinkClick r:id="rId3"/>
              </a:rPr>
              <a:t>c.n</a:t>
            </a:r>
            <a:r>
              <a:rPr sz="2400" b="1" i="1" dirty="0">
                <a:latin typeface="Calibri"/>
                <a:cs typeface="Calibri"/>
                <a:hlinkClick r:id="rId3"/>
              </a:rPr>
              <a:t>z</a:t>
            </a:r>
            <a:r>
              <a:rPr sz="2400" b="1" i="1" spc="-60" dirty="0">
                <a:latin typeface="Calibri"/>
                <a:cs typeface="Calibri"/>
                <a:hlinkClick r:id="rId3"/>
              </a:rPr>
              <a:t>/</a:t>
            </a:r>
            <a:r>
              <a:rPr sz="2400" b="1" i="1" spc="-40" dirty="0">
                <a:latin typeface="Calibri"/>
                <a:cs typeface="Calibri"/>
                <a:hlinkClick r:id="rId3"/>
              </a:rPr>
              <a:t>c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our</a:t>
            </a:r>
            <a:r>
              <a:rPr sz="2400" b="1" i="1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5" dirty="0">
                <a:latin typeface="Calibri"/>
                <a:cs typeface="Calibri"/>
                <a:hlinkClick r:id="rId3"/>
              </a:rPr>
              <a:t>e</a:t>
            </a:r>
            <a:r>
              <a:rPr sz="2400" b="1" i="1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60" dirty="0">
                <a:latin typeface="Calibri"/>
                <a:cs typeface="Calibri"/>
                <a:hlinkClick r:id="rId3"/>
              </a:rPr>
              <a:t>/</a:t>
            </a:r>
            <a:r>
              <a:rPr sz="2400" b="1" i="1" spc="-40" dirty="0">
                <a:latin typeface="Calibri"/>
                <a:cs typeface="Calibri"/>
                <a:hlinkClick r:id="rId3"/>
              </a:rPr>
              <a:t>c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o</a:t>
            </a:r>
            <a:r>
              <a:rPr sz="2400" b="1" i="1" dirty="0">
                <a:latin typeface="Calibri"/>
                <a:cs typeface="Calibri"/>
                <a:hlinkClick r:id="rId3"/>
              </a:rPr>
              <a:t>m</a:t>
            </a:r>
            <a:r>
              <a:rPr sz="2400" b="1" i="1" spc="-25" dirty="0">
                <a:latin typeface="Calibri"/>
                <a:cs typeface="Calibri"/>
                <a:hlinkClick r:id="rId3"/>
              </a:rPr>
              <a:t>p</a:t>
            </a:r>
            <a:r>
              <a:rPr sz="2400" b="1" i="1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20" dirty="0">
                <a:latin typeface="Calibri"/>
                <a:cs typeface="Calibri"/>
                <a:hlinkClick r:id="rId3"/>
              </a:rPr>
              <a:t>ci111</a:t>
            </a:r>
            <a:r>
              <a:rPr sz="2400" b="1" i="1" spc="-15" dirty="0" smtClean="0">
                <a:latin typeface="Calibri"/>
                <a:cs typeface="Calibri"/>
                <a:hlinkClick r:id="rId3"/>
              </a:rPr>
              <a:t>/</a:t>
            </a:r>
            <a:r>
              <a:rPr lang="en-NZ" sz="2400" i="1" spc="-220" dirty="0" smtClean="0">
                <a:latin typeface="Calibri"/>
                <a:cs typeface="Calibri"/>
              </a:rPr>
              <a:t>".</a:t>
            </a:r>
            <a:r>
              <a:rPr sz="2400" b="1" i="1" spc="-10" dirty="0" smtClean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he un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rli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k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b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“</a:t>
            </a:r>
            <a:r>
              <a:rPr sz="2400" b="1" i="1" spc="-20" dirty="0">
                <a:latin typeface="Calibri"/>
                <a:cs typeface="Calibri"/>
              </a:rPr>
              <a:t>11</a:t>
            </a:r>
            <a:r>
              <a:rPr sz="2400" b="1" i="1" spc="-15" dirty="0">
                <a:latin typeface="Calibri"/>
                <a:cs typeface="Calibri"/>
              </a:rPr>
              <a:t>1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ho</a:t>
            </a:r>
            <a:r>
              <a:rPr sz="2400" b="1" i="1" dirty="0">
                <a:latin typeface="Calibri"/>
                <a:cs typeface="Calibri"/>
              </a:rPr>
              <a:t>me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9072" y="2801716"/>
            <a:ext cx="7437796" cy="3405256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square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NZ" b="0" dirty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&lt;!DOCTYPE html&gt;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&lt;html&gt;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&lt;head&gt;</a:t>
            </a:r>
          </a:p>
          <a:p>
            <a:pPr marL="0" indent="0">
              <a:buNone/>
            </a:pPr>
            <a:r>
              <a:rPr lang="en-NZ" b="0" dirty="0">
                <a:solidFill>
                  <a:srgbClr val="FF0000"/>
                </a:solidFill>
                <a:latin typeface="+mn-lt"/>
              </a:rPr>
              <a:t>&lt;meta charset=“UTF-8”&gt;</a:t>
            </a:r>
            <a:endParaRPr lang="en-US" b="0" dirty="0">
              <a:solidFill>
                <a:srgbClr val="FF0000"/>
              </a:solidFill>
              <a:latin typeface="+mn-lt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&lt;title&gt;Simple Page&lt;/title&gt;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&lt;/head&gt;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&lt;body</a:t>
            </a:r>
            <a:r>
              <a:rPr lang="en-US" b="0" dirty="0" smtClean="0">
                <a:solidFill>
                  <a:srgbClr val="FF0000"/>
                </a:solidFill>
                <a:latin typeface="+mn-lt"/>
              </a:rPr>
              <a:t>&gt;</a:t>
            </a:r>
            <a:endParaRPr lang="en-US" dirty="0">
              <a:solidFill>
                <a:srgbClr val="FF0000"/>
              </a:solidFill>
              <a:latin typeface="+mn-lt"/>
            </a:endParaRPr>
          </a:p>
          <a:p>
            <a:pPr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&lt;p&gt; </a:t>
            </a:r>
            <a:endParaRPr lang="en-US" b="0" dirty="0" smtClean="0">
              <a:solidFill>
                <a:srgbClr val="FF0000"/>
              </a:solidFill>
              <a:latin typeface="+mn-lt"/>
            </a:endParaRPr>
          </a:p>
          <a:p>
            <a:pPr>
              <a:buNone/>
            </a:pPr>
            <a:r>
              <a:rPr lang="en-US" b="0" dirty="0" smtClean="0">
                <a:solidFill>
                  <a:srgbClr val="FF0000"/>
                </a:solidFill>
                <a:latin typeface="+mn-lt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+mn-lt"/>
              </a:rPr>
              <a:t>a </a:t>
            </a:r>
            <a:r>
              <a:rPr lang="en-US" b="0" dirty="0" err="1">
                <a:solidFill>
                  <a:srgbClr val="FF0000"/>
                </a:solidFill>
                <a:latin typeface="+mn-lt"/>
              </a:rPr>
              <a:t>href</a:t>
            </a:r>
            <a:r>
              <a:rPr lang="en-US" b="0" dirty="0" smtClean="0">
                <a:solidFill>
                  <a:srgbClr val="FF0000"/>
                </a:solidFill>
                <a:latin typeface="+mn-lt"/>
              </a:rPr>
              <a:t>=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“</a:t>
            </a:r>
            <a:r>
              <a:rPr lang="en-US" b="0" dirty="0" smtClean="0">
                <a:solidFill>
                  <a:srgbClr val="FF0000"/>
                </a:solidFill>
                <a:latin typeface="+mn-lt"/>
                <a:hlinkClick r:id="rId3"/>
              </a:rPr>
              <a:t>http</a:t>
            </a:r>
            <a:r>
              <a:rPr lang="en-US" b="0" dirty="0">
                <a:solidFill>
                  <a:srgbClr val="FF0000"/>
                </a:solidFill>
                <a:latin typeface="+mn-lt"/>
                <a:hlinkClick r:id="rId3"/>
              </a:rPr>
              <a:t>://www.cs.auckland.ac.nz/courses/compsci111</a:t>
            </a:r>
            <a:r>
              <a:rPr lang="en-US" b="0" dirty="0" smtClean="0">
                <a:solidFill>
                  <a:srgbClr val="FF0000"/>
                </a:solidFill>
                <a:latin typeface="+mn-lt"/>
                <a:hlinkClick r:id="rId3"/>
              </a:rPr>
              <a:t>/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”</a:t>
            </a:r>
            <a:r>
              <a:rPr lang="en-US" b="0" dirty="0" smtClean="0">
                <a:solidFill>
                  <a:srgbClr val="FF0000"/>
                </a:solidFill>
                <a:latin typeface="+mn-lt"/>
              </a:rPr>
              <a:t>&gt;</a:t>
            </a:r>
          </a:p>
          <a:p>
            <a:pPr>
              <a:buNone/>
            </a:pPr>
            <a:r>
              <a:rPr lang="en-US" b="0" dirty="0" smtClean="0">
                <a:solidFill>
                  <a:srgbClr val="FF0000"/>
                </a:solidFill>
                <a:latin typeface="+mn-lt"/>
              </a:rPr>
              <a:t>111 </a:t>
            </a:r>
            <a:r>
              <a:rPr lang="en-US" b="0" dirty="0">
                <a:solidFill>
                  <a:srgbClr val="FF0000"/>
                </a:solidFill>
                <a:latin typeface="+mn-lt"/>
              </a:rPr>
              <a:t>home </a:t>
            </a:r>
            <a:r>
              <a:rPr lang="en-US" b="0" dirty="0" smtClean="0">
                <a:solidFill>
                  <a:srgbClr val="FF0000"/>
                </a:solidFill>
                <a:latin typeface="+mn-lt"/>
              </a:rPr>
              <a:t>page</a:t>
            </a:r>
          </a:p>
          <a:p>
            <a:pPr>
              <a:buNone/>
            </a:pPr>
            <a:r>
              <a:rPr lang="en-US" b="0" dirty="0" smtClean="0">
                <a:solidFill>
                  <a:srgbClr val="FF0000"/>
                </a:solidFill>
                <a:latin typeface="+mn-lt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+mn-lt"/>
              </a:rPr>
              <a:t>/a&gt;</a:t>
            </a:r>
          </a:p>
          <a:p>
            <a:pPr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&lt;/p</a:t>
            </a:r>
            <a:r>
              <a:rPr lang="en-US" b="0" dirty="0" smtClean="0">
                <a:solidFill>
                  <a:srgbClr val="FF0000"/>
                </a:solidFill>
                <a:latin typeface="+mn-lt"/>
              </a:rPr>
              <a:t>&gt;</a:t>
            </a:r>
            <a:endParaRPr lang="en-US" b="0" dirty="0">
              <a:solidFill>
                <a:srgbClr val="FF0000"/>
              </a:solidFill>
              <a:latin typeface="+mn-lt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&lt;/body&gt;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+mn-lt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58346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Validated Code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Online system to check correctness of code</a:t>
            </a:r>
          </a:p>
          <a:p>
            <a:pPr lvl="1"/>
            <a:r>
              <a:rPr lang="en-NZ" smtClean="0"/>
              <a:t>Provided by W3C</a:t>
            </a:r>
          </a:p>
          <a:p>
            <a:pPr lvl="1"/>
            <a:r>
              <a:rPr lang="en-NZ" smtClean="0"/>
              <a:t>http://validator.w3.org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24" y="2080800"/>
            <a:ext cx="6049026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Example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49263" y="919864"/>
            <a:ext cx="8245475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NZ" sz="1400" dirty="0">
                <a:latin typeface="Courier New" pitchFamily="49" charset="0"/>
              </a:rPr>
              <a:t>&lt;meta charset=“UTF-8”&gt; </a:t>
            </a:r>
            <a:endParaRPr lang="en-NZ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400" dirty="0" smtClean="0">
                <a:latin typeface="Courier New" pitchFamily="49" charset="0"/>
              </a:rPr>
              <a:t>&lt;</a:t>
            </a:r>
            <a:r>
              <a:rPr lang="en-NZ" sz="1400" dirty="0">
                <a:latin typeface="Courier New" pitchFamily="49" charset="0"/>
              </a:rPr>
              <a:t>title&gt;A sample page&lt;/title&gt;</a:t>
            </a:r>
          </a:p>
          <a:p>
            <a:r>
              <a:rPr lang="en-NZ" sz="1400" dirty="0">
                <a:latin typeface="Courier New" pitchFamily="49" charset="0"/>
              </a:rPr>
              <a:t>&lt;/head&gt;</a:t>
            </a:r>
          </a:p>
          <a:p>
            <a:r>
              <a:rPr lang="en-NZ" sz="1400" dirty="0">
                <a:latin typeface="Courier New" pitchFamily="49" charset="0"/>
              </a:rPr>
              <a:t>&lt;body</a:t>
            </a:r>
            <a:r>
              <a:rPr lang="en-NZ" sz="1400" dirty="0" smtClean="0">
                <a:latin typeface="Courier New" pitchFamily="49" charset="0"/>
              </a:rPr>
              <a:t>&gt;</a:t>
            </a:r>
          </a:p>
          <a:p>
            <a:r>
              <a:rPr lang="en-NZ" sz="1400" dirty="0" smtClean="0">
                <a:latin typeface="Courier New" pitchFamily="49" charset="0"/>
              </a:rPr>
              <a:t>&lt;h1&gt;Example&lt;/h1&gt;</a:t>
            </a:r>
            <a:endParaRPr lang="en-NZ" sz="1400" dirty="0">
              <a:latin typeface="Courier New" pitchFamily="49" charset="0"/>
            </a:endParaRPr>
          </a:p>
          <a:p>
            <a:r>
              <a:rPr lang="en-NZ" sz="1400" dirty="0">
                <a:latin typeface="Courier New" pitchFamily="49" charset="0"/>
              </a:rPr>
              <a:t>&lt;p&gt;This is a complete html5 web </a:t>
            </a:r>
            <a:r>
              <a:rPr lang="en-NZ" sz="1400" dirty="0" smtClean="0">
                <a:latin typeface="Courier New" pitchFamily="49" charset="0"/>
              </a:rPr>
              <a:t>page. You </a:t>
            </a:r>
            <a:r>
              <a:rPr lang="en-NZ" sz="1400" dirty="0">
                <a:latin typeface="Courier New" pitchFamily="49" charset="0"/>
              </a:rPr>
              <a:t>can verify that all the code is correct using the &lt;a </a:t>
            </a:r>
            <a:r>
              <a:rPr lang="en-NZ" sz="1400" dirty="0" err="1">
                <a:latin typeface="Courier New" pitchFamily="49" charset="0"/>
              </a:rPr>
              <a:t>href</a:t>
            </a:r>
            <a:r>
              <a:rPr lang="en-NZ" sz="1400" dirty="0">
                <a:latin typeface="Courier New" pitchFamily="49" charset="0"/>
              </a:rPr>
              <a:t>="http://validator.w3.org"&gt;W3C Validator&lt;/a&gt;.&lt;/p&gt;</a:t>
            </a:r>
          </a:p>
          <a:p>
            <a:endParaRPr lang="en-NZ" sz="1400" dirty="0">
              <a:latin typeface="Courier New" pitchFamily="49" charset="0"/>
            </a:endParaRPr>
          </a:p>
          <a:p>
            <a:r>
              <a:rPr lang="en-NZ" sz="1400" dirty="0">
                <a:latin typeface="Courier New" pitchFamily="49" charset="0"/>
              </a:rPr>
              <a:t>&lt;h2&gt;Images&lt;/h2&gt;</a:t>
            </a:r>
          </a:p>
          <a:p>
            <a:r>
              <a:rPr lang="en-NZ" sz="1400" dirty="0">
                <a:latin typeface="Courier New" pitchFamily="49" charset="0"/>
              </a:rPr>
              <a:t>&lt;p&gt;If your code is correct, you will get this message showing that your page has validated.&lt;/p&gt;</a:t>
            </a:r>
          </a:p>
          <a:p>
            <a:r>
              <a:rPr lang="en-NZ" sz="1400" dirty="0">
                <a:latin typeface="Courier New" pitchFamily="49" charset="0"/>
              </a:rPr>
              <a:t>&lt;p&gt;</a:t>
            </a:r>
          </a:p>
          <a:p>
            <a:r>
              <a:rPr lang="en-NZ" sz="1400" dirty="0">
                <a:latin typeface="Courier New" pitchFamily="49" charset="0"/>
              </a:rPr>
              <a:t>&lt;</a:t>
            </a:r>
            <a:r>
              <a:rPr lang="en-NZ" sz="1400" dirty="0" err="1">
                <a:latin typeface="Courier New" pitchFamily="49" charset="0"/>
              </a:rPr>
              <a:t>img</a:t>
            </a:r>
            <a:r>
              <a:rPr lang="en-NZ" sz="1400" dirty="0">
                <a:latin typeface="Courier New" pitchFamily="49" charset="0"/>
              </a:rPr>
              <a:t> </a:t>
            </a:r>
            <a:r>
              <a:rPr lang="en-NZ" sz="1400" dirty="0" err="1">
                <a:latin typeface="Courier New" pitchFamily="49" charset="0"/>
              </a:rPr>
              <a:t>src</a:t>
            </a:r>
            <a:r>
              <a:rPr lang="en-NZ" sz="1400" dirty="0">
                <a:latin typeface="Courier New" pitchFamily="49" charset="0"/>
              </a:rPr>
              <a:t>="validated.png" alt="Validated html5"&gt;</a:t>
            </a:r>
          </a:p>
          <a:p>
            <a:r>
              <a:rPr lang="en-NZ" sz="1400" dirty="0" smtClean="0">
                <a:latin typeface="Courier New" pitchFamily="49" charset="0"/>
              </a:rPr>
              <a:t>&lt;/p</a:t>
            </a:r>
            <a:r>
              <a:rPr lang="en-NZ" sz="1400" dirty="0">
                <a:latin typeface="Courier New" pitchFamily="49" charset="0"/>
              </a:rPr>
              <a:t>&gt;</a:t>
            </a:r>
          </a:p>
          <a:p>
            <a:r>
              <a:rPr lang="en-NZ" sz="1400" dirty="0">
                <a:latin typeface="Courier New" pitchFamily="49" charset="0"/>
              </a:rPr>
              <a:t>&lt;p&gt;</a:t>
            </a:r>
          </a:p>
          <a:p>
            <a:r>
              <a:rPr lang="en-NZ" sz="1400" dirty="0">
                <a:latin typeface="Courier New" pitchFamily="49" charset="0"/>
              </a:rPr>
              <a:t>Author: Damir Azhar&lt;</a:t>
            </a:r>
            <a:r>
              <a:rPr lang="en-NZ" sz="1400" dirty="0" err="1">
                <a:latin typeface="Courier New" pitchFamily="49" charset="0"/>
              </a:rPr>
              <a:t>br</a:t>
            </a:r>
            <a:r>
              <a:rPr lang="en-NZ" sz="1400" dirty="0">
                <a:latin typeface="Courier New" pitchFamily="49" charset="0"/>
              </a:rPr>
              <a:t>&gt;</a:t>
            </a:r>
          </a:p>
          <a:p>
            <a:r>
              <a:rPr lang="en-NZ" sz="1400" dirty="0">
                <a:latin typeface="Courier New" pitchFamily="49" charset="0"/>
              </a:rPr>
              <a:t>Date: 19/01/15&lt;</a:t>
            </a:r>
            <a:r>
              <a:rPr lang="en-NZ" sz="1400" dirty="0" err="1">
                <a:latin typeface="Courier New" pitchFamily="49" charset="0"/>
              </a:rPr>
              <a:t>br</a:t>
            </a:r>
            <a:r>
              <a:rPr lang="en-NZ" sz="1400" dirty="0">
                <a:latin typeface="Courier New" pitchFamily="49" charset="0"/>
              </a:rPr>
              <a:t>&gt;</a:t>
            </a:r>
          </a:p>
          <a:p>
            <a:r>
              <a:rPr lang="en-NZ" sz="1400" dirty="0">
                <a:latin typeface="Courier New" pitchFamily="49" charset="0"/>
              </a:rPr>
              <a:t>&lt;/p&gt;</a:t>
            </a:r>
          </a:p>
          <a:p>
            <a:r>
              <a:rPr lang="en-NZ" sz="1400" dirty="0">
                <a:latin typeface="Courier New" pitchFamily="49" charset="0"/>
              </a:rPr>
              <a:t>&lt;/body&gt;</a:t>
            </a:r>
          </a:p>
          <a:p>
            <a:r>
              <a:rPr lang="en-NZ" sz="1400" dirty="0">
                <a:latin typeface="Courier New" pitchFamily="49" charset="0"/>
              </a:rPr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764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NZ" dirty="0" smtClean="0"/>
              <a:t>Example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042988"/>
            <a:ext cx="5526238" cy="525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9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Sections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824" y="1213928"/>
            <a:ext cx="8088351" cy="196977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b="1" dirty="0" smtClean="0"/>
              <a:t>&lt;section&gt; </a:t>
            </a:r>
            <a:r>
              <a:rPr lang="en-NZ" dirty="0" smtClean="0"/>
              <a:t>tag defines a section in a HTML5 document.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dirty="0" smtClean="0"/>
              <a:t>Can </a:t>
            </a:r>
            <a:r>
              <a:rPr lang="en-NZ" dirty="0"/>
              <a:t>be used to split a web page into different sections</a:t>
            </a:r>
            <a:r>
              <a:rPr lang="en-N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Is an example of a semantic element.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dirty="0" smtClean="0"/>
              <a:t>An element that clearly defines its content to both the browser and the developer.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NZ" spc="-5" smtClean="0"/>
              <a:t>HTM</a:t>
            </a:r>
            <a:r>
              <a:rPr lang="en-NZ" smtClean="0"/>
              <a:t>L5</a:t>
            </a:r>
            <a:r>
              <a:rPr lang="en-NZ" spc="-15" smtClean="0"/>
              <a:t> </a:t>
            </a:r>
            <a:r>
              <a:rPr lang="en-NZ" smtClean="0"/>
              <a:t>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NZ" sz="1200" b="1" smtClean="0">
                <a:solidFill>
                  <a:srgbClr val="8A8A8A"/>
                </a:solidFill>
                <a:latin typeface="Arial"/>
                <a:cs typeface="Arial"/>
              </a:rPr>
              <a:t>17</a:t>
            </a:fld>
            <a:endParaRPr lang="en-NZ"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425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&lt;section&gt; example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14400"/>
            <a:ext cx="8088351" cy="5801588"/>
          </a:xfrm>
        </p:spPr>
        <p:txBody>
          <a:bodyPr/>
          <a:lstStyle/>
          <a:p>
            <a:r>
              <a:rPr lang="en-NZ" sz="1300" b="1" dirty="0"/>
              <a:t>&lt;!DOCTYPE html&gt;</a:t>
            </a:r>
          </a:p>
          <a:p>
            <a:r>
              <a:rPr lang="en-NZ" sz="1300" b="1" dirty="0"/>
              <a:t>&lt;html&gt;</a:t>
            </a:r>
          </a:p>
          <a:p>
            <a:r>
              <a:rPr lang="en-NZ" sz="1300" b="1" dirty="0"/>
              <a:t>&lt;head&gt;</a:t>
            </a:r>
          </a:p>
          <a:p>
            <a:r>
              <a:rPr lang="en-NZ" sz="1300" b="1" dirty="0"/>
              <a:t>&lt;meta charset=“UTF-8”&gt;</a:t>
            </a:r>
          </a:p>
          <a:p>
            <a:r>
              <a:rPr lang="en-NZ" sz="1300" b="1" dirty="0"/>
              <a:t>&lt;title&gt;Section Tag Example&lt;/title&gt;</a:t>
            </a:r>
          </a:p>
          <a:p>
            <a:r>
              <a:rPr lang="en-NZ" sz="1300" b="1" dirty="0"/>
              <a:t>&lt;/head&gt;</a:t>
            </a:r>
          </a:p>
          <a:p>
            <a:r>
              <a:rPr lang="en-NZ" sz="1300" b="1" dirty="0"/>
              <a:t>&lt;body&gt;</a:t>
            </a:r>
          </a:p>
          <a:p>
            <a:r>
              <a:rPr lang="en-NZ" sz="1300" b="1" dirty="0"/>
              <a:t>&lt;h1&gt;About Me&lt;/h1</a:t>
            </a:r>
            <a:r>
              <a:rPr lang="en-NZ" sz="1300" b="1" dirty="0" smtClean="0"/>
              <a:t>&gt;</a:t>
            </a:r>
          </a:p>
          <a:p>
            <a:endParaRPr lang="en-NZ" sz="1300" b="1" dirty="0"/>
          </a:p>
          <a:p>
            <a:r>
              <a:rPr lang="en-NZ" sz="1300" b="1" dirty="0"/>
              <a:t>&lt;section&gt;</a:t>
            </a:r>
          </a:p>
          <a:p>
            <a:r>
              <a:rPr lang="en-NZ" sz="1300" b="1" dirty="0"/>
              <a:t>&lt;h2&gt;Work&lt;/h2&gt;</a:t>
            </a:r>
          </a:p>
          <a:p>
            <a:r>
              <a:rPr lang="en-NZ" sz="1300" b="1" dirty="0"/>
              <a:t>&lt;p&gt;Most of my work centres around COMPSCI 111 where I:&lt;/p&gt;</a:t>
            </a:r>
          </a:p>
          <a:p>
            <a:r>
              <a:rPr lang="en-NZ" sz="1300" b="1" dirty="0"/>
              <a:t>&lt;</a:t>
            </a:r>
            <a:r>
              <a:rPr lang="en-NZ" sz="1300" b="1" dirty="0" err="1"/>
              <a:t>ul</a:t>
            </a:r>
            <a:r>
              <a:rPr lang="en-NZ" sz="1300" b="1" dirty="0"/>
              <a:t>&gt;</a:t>
            </a:r>
          </a:p>
          <a:p>
            <a:r>
              <a:rPr lang="en-NZ" sz="1300" b="1" dirty="0"/>
              <a:t>&lt;li&gt;Lecture&lt;/li&gt;</a:t>
            </a:r>
          </a:p>
          <a:p>
            <a:r>
              <a:rPr lang="en-NZ" sz="1300" b="1" dirty="0"/>
              <a:t>&lt;li&gt;Run labs&lt;/li&gt;</a:t>
            </a:r>
          </a:p>
          <a:p>
            <a:r>
              <a:rPr lang="en-NZ" sz="1300" b="1" dirty="0"/>
              <a:t>&lt;/</a:t>
            </a:r>
            <a:r>
              <a:rPr lang="en-NZ" sz="1300" b="1" dirty="0" err="1"/>
              <a:t>ul</a:t>
            </a:r>
            <a:r>
              <a:rPr lang="en-NZ" sz="1300" b="1" dirty="0"/>
              <a:t>&gt;</a:t>
            </a:r>
          </a:p>
          <a:p>
            <a:r>
              <a:rPr lang="en-NZ" sz="1300" b="1" dirty="0"/>
              <a:t>&lt;/section</a:t>
            </a:r>
            <a:r>
              <a:rPr lang="en-NZ" sz="1300" b="1" dirty="0" smtClean="0"/>
              <a:t>&gt;</a:t>
            </a:r>
          </a:p>
          <a:p>
            <a:endParaRPr lang="en-NZ" sz="1300" b="1" dirty="0"/>
          </a:p>
          <a:p>
            <a:r>
              <a:rPr lang="en-NZ" sz="1300" b="1" dirty="0"/>
              <a:t>&lt;section&gt;</a:t>
            </a:r>
          </a:p>
          <a:p>
            <a:r>
              <a:rPr lang="en-NZ" sz="1300" b="1" dirty="0"/>
              <a:t>&lt;h2&gt;Interests&lt;/h2&gt;</a:t>
            </a:r>
          </a:p>
          <a:p>
            <a:r>
              <a:rPr lang="en-NZ" sz="1300" b="1" dirty="0"/>
              <a:t>&lt;p&gt;My interests include:&lt;/p&gt;</a:t>
            </a:r>
          </a:p>
          <a:p>
            <a:r>
              <a:rPr lang="en-NZ" sz="1300" b="1" dirty="0"/>
              <a:t>&lt;</a:t>
            </a:r>
            <a:r>
              <a:rPr lang="en-NZ" sz="1300" b="1" dirty="0" err="1"/>
              <a:t>ul</a:t>
            </a:r>
            <a:r>
              <a:rPr lang="en-NZ" sz="1300" b="1" dirty="0"/>
              <a:t>&gt;</a:t>
            </a:r>
          </a:p>
          <a:p>
            <a:r>
              <a:rPr lang="en-NZ" sz="1300" b="1" dirty="0"/>
              <a:t>&lt;li&gt;Gaming&lt;/li&gt;</a:t>
            </a:r>
          </a:p>
          <a:p>
            <a:r>
              <a:rPr lang="en-NZ" sz="1300" b="1" dirty="0"/>
              <a:t>&lt;li&gt;Reading&lt;/li&gt;</a:t>
            </a:r>
          </a:p>
          <a:p>
            <a:r>
              <a:rPr lang="en-NZ" sz="1300" b="1" dirty="0"/>
              <a:t>&lt;/</a:t>
            </a:r>
            <a:r>
              <a:rPr lang="en-NZ" sz="1300" b="1" dirty="0" err="1"/>
              <a:t>ul</a:t>
            </a:r>
            <a:r>
              <a:rPr lang="en-NZ" sz="1300" b="1" dirty="0"/>
              <a:t>&gt;</a:t>
            </a:r>
          </a:p>
          <a:p>
            <a:r>
              <a:rPr lang="en-NZ" sz="1300" b="1" dirty="0"/>
              <a:t>&lt;/section</a:t>
            </a:r>
            <a:r>
              <a:rPr lang="en-NZ" sz="1300" b="1" dirty="0" smtClean="0"/>
              <a:t>&gt;</a:t>
            </a:r>
          </a:p>
          <a:p>
            <a:endParaRPr lang="en-NZ" sz="1300" b="1" dirty="0"/>
          </a:p>
          <a:p>
            <a:r>
              <a:rPr lang="en-NZ" sz="1300" b="1" dirty="0"/>
              <a:t>&lt;/body&gt;</a:t>
            </a:r>
          </a:p>
          <a:p>
            <a:r>
              <a:rPr lang="en-NZ" sz="1300" b="1" dirty="0"/>
              <a:t>&lt;/html&gt;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NZ" spc="-5" smtClean="0"/>
              <a:t>HTM</a:t>
            </a:r>
            <a:r>
              <a:rPr lang="en-NZ" smtClean="0"/>
              <a:t>L5</a:t>
            </a:r>
            <a:r>
              <a:rPr lang="en-NZ" spc="-15" smtClean="0"/>
              <a:t> </a:t>
            </a:r>
            <a:r>
              <a:rPr lang="en-NZ" smtClean="0"/>
              <a:t>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NZ" sz="1200" b="1" smtClean="0">
                <a:solidFill>
                  <a:srgbClr val="8A8A8A"/>
                </a:solidFill>
                <a:latin typeface="Arial"/>
                <a:cs typeface="Arial"/>
              </a:rPr>
              <a:t>18</a:t>
            </a:fld>
            <a:endParaRPr lang="en-NZ" sz="120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90600"/>
            <a:ext cx="33337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2667000"/>
            <a:ext cx="4495800" cy="1600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466725" y="4486275"/>
            <a:ext cx="4495800" cy="1600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92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4915">
              <a:lnSpc>
                <a:spcPct val="100000"/>
              </a:lnSpc>
            </a:pP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spc="-5" dirty="0"/>
              <a:t>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548755" cy="723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6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H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di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pl</a:t>
            </a:r>
            <a:r>
              <a:rPr sz="2400" b="1" spc="-60" dirty="0">
                <a:latin typeface="Calibri"/>
                <a:cs typeface="Calibri"/>
              </a:rPr>
              <a:t>a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10" dirty="0">
                <a:latin typeface="Calibri"/>
                <a:cs typeface="Calibri"/>
              </a:rPr>
              <a:t>Same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35" dirty="0">
                <a:latin typeface="Calibri"/>
                <a:cs typeface="Calibri"/>
              </a:rPr>
              <a:t>ay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if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ent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6074" y="6246776"/>
            <a:ext cx="27184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  <a:hlinkClick r:id="rId3"/>
              </a:rPr>
              <a:t>http://</a:t>
            </a:r>
            <a:r>
              <a:rPr sz="1800" b="1" spc="-10" dirty="0">
                <a:latin typeface="Arial"/>
                <a:cs typeface="Arial"/>
                <a:hlinkClick r:id="rId3"/>
              </a:rPr>
              <a:t>css</a:t>
            </a:r>
            <a:r>
              <a:rPr sz="1800" b="1" dirty="0">
                <a:latin typeface="Arial"/>
                <a:cs typeface="Arial"/>
                <a:hlinkClick r:id="rId3"/>
              </a:rPr>
              <a:t>z</a:t>
            </a:r>
            <a:r>
              <a:rPr sz="1800" b="1" spc="-10" dirty="0">
                <a:latin typeface="Arial"/>
                <a:cs typeface="Arial"/>
                <a:hlinkClick r:id="rId3"/>
              </a:rPr>
              <a:t>e</a:t>
            </a:r>
            <a:r>
              <a:rPr sz="1800" b="1" dirty="0">
                <a:latin typeface="Arial"/>
                <a:cs typeface="Arial"/>
                <a:hlinkClick r:id="rId3"/>
              </a:rPr>
              <a:t>ng</a:t>
            </a:r>
            <a:r>
              <a:rPr sz="1800" b="1" spc="-10" dirty="0">
                <a:latin typeface="Arial"/>
                <a:cs typeface="Arial"/>
                <a:hlinkClick r:id="rId3"/>
              </a:rPr>
              <a:t>a</a:t>
            </a:r>
            <a:r>
              <a:rPr sz="1800" b="1" spc="-5" dirty="0">
                <a:latin typeface="Arial"/>
                <a:cs typeface="Arial"/>
                <a:hlinkClick r:id="rId3"/>
              </a:rPr>
              <a:t>r</a:t>
            </a:r>
            <a:r>
              <a:rPr sz="1800" b="1" dirty="0">
                <a:latin typeface="Arial"/>
                <a:cs typeface="Arial"/>
                <a:hlinkClick r:id="rId3"/>
              </a:rPr>
              <a:t>d</a:t>
            </a:r>
            <a:r>
              <a:rPr sz="1800" b="1" spc="-10" dirty="0">
                <a:latin typeface="Arial"/>
                <a:cs typeface="Arial"/>
                <a:hlinkClick r:id="rId3"/>
              </a:rPr>
              <a:t>e</a:t>
            </a:r>
            <a:r>
              <a:rPr sz="1800" b="1" dirty="0">
                <a:latin typeface="Arial"/>
                <a:cs typeface="Arial"/>
                <a:hlinkClick r:id="rId3"/>
              </a:rPr>
              <a:t>n.</a:t>
            </a:r>
            <a:r>
              <a:rPr sz="1800" b="1" spc="-10" dirty="0">
                <a:latin typeface="Arial"/>
                <a:cs typeface="Arial"/>
                <a:hlinkClick r:id="rId3"/>
              </a:rPr>
              <a:t>c</a:t>
            </a:r>
            <a:r>
              <a:rPr sz="1800" b="1" dirty="0">
                <a:latin typeface="Arial"/>
                <a:cs typeface="Arial"/>
                <a:hlinkClick r:id="rId3"/>
              </a:rPr>
              <a:t>om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19</a:t>
            </a:fld>
            <a:endParaRPr sz="1200">
              <a:latin typeface="Arial"/>
              <a:cs typeface="Arial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94492"/>
            <a:ext cx="3998886" cy="34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94492"/>
            <a:ext cx="3909631" cy="34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8950">
              <a:lnSpc>
                <a:spcPct val="100000"/>
              </a:lnSpc>
            </a:pPr>
            <a:r>
              <a:rPr spc="-25" dirty="0"/>
              <a:t>E</a:t>
            </a:r>
            <a:r>
              <a:rPr spc="-15" dirty="0"/>
              <a:t>ss</a:t>
            </a:r>
            <a:r>
              <a:rPr spc="-5" dirty="0"/>
              <a:t>e</a:t>
            </a:r>
            <a:r>
              <a:rPr spc="-40" dirty="0"/>
              <a:t>n</a:t>
            </a:r>
            <a:r>
              <a:rPr spc="-15" dirty="0"/>
              <a:t>ti</a:t>
            </a:r>
            <a:r>
              <a:rPr spc="-25" dirty="0"/>
              <a:t>a</a:t>
            </a:r>
            <a:r>
              <a:rPr spc="-10" dirty="0"/>
              <a:t>l</a:t>
            </a:r>
            <a:r>
              <a:rPr spc="5" dirty="0"/>
              <a:t> </a:t>
            </a:r>
            <a:r>
              <a:rPr spc="-275" dirty="0"/>
              <a:t>T</a:t>
            </a:r>
            <a:r>
              <a:rPr spc="-25" dirty="0"/>
              <a:t>a</a:t>
            </a:r>
            <a:r>
              <a:rPr spc="-5" dirty="0"/>
              <a:t>g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206740" cy="20646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20" dirty="0" smtClean="0">
                <a:latin typeface="Calibri"/>
                <a:cs typeface="Calibri"/>
              </a:rPr>
              <a:t>HTML5</a:t>
            </a:r>
            <a:r>
              <a:rPr sz="2400" b="1" spc="-10" dirty="0" smtClean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qui</a:t>
            </a:r>
            <a:r>
              <a:rPr sz="2400" b="1" spc="-2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ing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5" dirty="0">
                <a:latin typeface="Calibri"/>
                <a:cs typeface="Calibri"/>
              </a:rPr>
              <a:t>h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l 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il</a:t>
            </a:r>
            <a:r>
              <a:rPr sz="2400" b="1" dirty="0">
                <a:latin typeface="Calibri"/>
                <a:cs typeface="Calibri"/>
              </a:rPr>
              <a:t>e: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l</a:t>
            </a: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ead</a:t>
            </a:r>
            <a:endParaRPr sz="18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y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215">
              <a:lnSpc>
                <a:spcPct val="100000"/>
              </a:lnSpc>
            </a:pPr>
            <a:r>
              <a:rPr spc="-5" dirty="0"/>
              <a:t>D</a:t>
            </a:r>
            <a:r>
              <a:rPr spc="-25" dirty="0"/>
              <a:t>e</a:t>
            </a:r>
            <a:r>
              <a:rPr dirty="0"/>
              <a:t>f</a:t>
            </a:r>
            <a:r>
              <a:rPr spc="-15" dirty="0"/>
              <a:t>ining</a:t>
            </a:r>
            <a:r>
              <a:rPr spc="10"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067300" cy="138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</a:t>
            </a:r>
            <a:r>
              <a:rPr sz="2400" b="1" spc="-5" dirty="0">
                <a:latin typeface="Calibri"/>
                <a:cs typeface="Calibri"/>
              </a:rPr>
              <a:t> r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0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80778" y="4244623"/>
            <a:ext cx="2034539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60705" algn="l"/>
                <a:tab pos="926465" algn="l"/>
              </a:tabLst>
            </a:pPr>
            <a:r>
              <a:rPr sz="2400" b="1" dirty="0">
                <a:latin typeface="Courier New"/>
                <a:cs typeface="Courier New"/>
              </a:rPr>
              <a:t>h1	{	c</a:t>
            </a:r>
            <a:r>
              <a:rPr sz="2400" b="1" spc="-15" dirty="0">
                <a:latin typeface="Courier New"/>
                <a:cs typeface="Courier New"/>
              </a:rPr>
              <a:t>ol</a:t>
            </a:r>
            <a:r>
              <a:rPr sz="2400" b="1" dirty="0">
                <a:latin typeface="Courier New"/>
                <a:cs typeface="Courier New"/>
              </a:rPr>
              <a:t>or: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2290" y="4244623"/>
            <a:ext cx="1485900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89685" algn="l"/>
              </a:tabLst>
            </a:pPr>
            <a:r>
              <a:rPr sz="2400" b="1" dirty="0">
                <a:latin typeface="Courier New"/>
                <a:cs typeface="Courier New"/>
              </a:rPr>
              <a:t>gr</a:t>
            </a:r>
            <a:r>
              <a:rPr sz="2400" b="1" spc="-15" dirty="0">
                <a:latin typeface="Courier New"/>
                <a:cs typeface="Courier New"/>
              </a:rPr>
              <a:t>ee</a:t>
            </a:r>
            <a:r>
              <a:rPr sz="2400" b="1" dirty="0">
                <a:latin typeface="Courier New"/>
                <a:cs typeface="Courier New"/>
              </a:rPr>
              <a:t>n;	}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90812" y="4683125"/>
            <a:ext cx="358775" cy="0"/>
          </a:xfrm>
          <a:custGeom>
            <a:avLst/>
            <a:gdLst/>
            <a:ahLst/>
            <a:cxnLst/>
            <a:rect l="l" t="t" r="r" b="b"/>
            <a:pathLst>
              <a:path w="358775">
                <a:moveTo>
                  <a:pt x="0" y="0"/>
                </a:moveTo>
                <a:lnTo>
                  <a:pt x="358775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70200" y="4683125"/>
            <a:ext cx="0" cy="627380"/>
          </a:xfrm>
          <a:custGeom>
            <a:avLst/>
            <a:gdLst/>
            <a:ahLst/>
            <a:cxnLst/>
            <a:rect l="l" t="t" r="r" b="b"/>
            <a:pathLst>
              <a:path h="627379">
                <a:moveTo>
                  <a:pt x="0" y="0"/>
                </a:moveTo>
                <a:lnTo>
                  <a:pt x="0" y="627062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10777" y="5349811"/>
            <a:ext cx="92646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tor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87750" y="4235450"/>
            <a:ext cx="895350" cy="0"/>
          </a:xfrm>
          <a:custGeom>
            <a:avLst/>
            <a:gdLst/>
            <a:ahLst/>
            <a:cxnLst/>
            <a:rect l="l" t="t" r="r" b="b"/>
            <a:pathLst>
              <a:path w="895350">
                <a:moveTo>
                  <a:pt x="0" y="0"/>
                </a:moveTo>
                <a:lnTo>
                  <a:pt x="89535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5425" y="3608387"/>
            <a:ext cx="0" cy="627380"/>
          </a:xfrm>
          <a:custGeom>
            <a:avLst/>
            <a:gdLst/>
            <a:ahLst/>
            <a:cxnLst/>
            <a:rect l="l" t="t" r="r" b="b"/>
            <a:pathLst>
              <a:path h="627379">
                <a:moveTo>
                  <a:pt x="0" y="0"/>
                </a:moveTo>
                <a:lnTo>
                  <a:pt x="0" y="627062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76002" y="3289236"/>
            <a:ext cx="9652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Pr</a:t>
            </a:r>
            <a:r>
              <a:rPr sz="1800" b="1" dirty="0">
                <a:latin typeface="Arial"/>
                <a:cs typeface="Arial"/>
              </a:rPr>
              <a:t>op</a:t>
            </a:r>
            <a:r>
              <a:rPr sz="1800" b="1" spc="-5" dirty="0">
                <a:latin typeface="Arial"/>
                <a:cs typeface="Arial"/>
              </a:rPr>
              <a:t>er</a:t>
            </a:r>
            <a:r>
              <a:rPr sz="1800" b="1" dirty="0">
                <a:latin typeface="Arial"/>
                <a:cs typeface="Arial"/>
              </a:rPr>
              <a:t>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83150" y="4235450"/>
            <a:ext cx="895350" cy="0"/>
          </a:xfrm>
          <a:custGeom>
            <a:avLst/>
            <a:gdLst/>
            <a:ahLst/>
            <a:cxnLst/>
            <a:rect l="l" t="t" r="r" b="b"/>
            <a:pathLst>
              <a:path w="895350">
                <a:moveTo>
                  <a:pt x="0" y="0"/>
                </a:moveTo>
                <a:lnTo>
                  <a:pt x="89535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30825" y="3608387"/>
            <a:ext cx="0" cy="627380"/>
          </a:xfrm>
          <a:custGeom>
            <a:avLst/>
            <a:gdLst/>
            <a:ahLst/>
            <a:cxnLst/>
            <a:rect l="l" t="t" r="r" b="b"/>
            <a:pathLst>
              <a:path h="627379">
                <a:moveTo>
                  <a:pt x="0" y="0"/>
                </a:moveTo>
                <a:lnTo>
                  <a:pt x="0" y="627062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023802" y="3289236"/>
            <a:ext cx="62357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20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4175">
              <a:lnSpc>
                <a:spcPct val="100000"/>
              </a:lnSpc>
            </a:pPr>
            <a:r>
              <a:rPr spc="-5" dirty="0"/>
              <a:t>G</a:t>
            </a:r>
            <a:r>
              <a:rPr spc="-45" dirty="0"/>
              <a:t>r</a:t>
            </a:r>
            <a:r>
              <a:rPr spc="-25" dirty="0"/>
              <a:t>o</a:t>
            </a:r>
            <a:r>
              <a:rPr spc="-20" dirty="0"/>
              <a:t>uping</a:t>
            </a:r>
            <a:r>
              <a:rPr spc="20" dirty="0"/>
              <a:t> </a:t>
            </a:r>
            <a:r>
              <a:rPr dirty="0"/>
              <a:t>r</a:t>
            </a:r>
            <a:r>
              <a:rPr spc="-15" dirty="0"/>
              <a:t>ul</a:t>
            </a:r>
            <a:r>
              <a:rPr spc="-5" dirty="0"/>
              <a:t>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21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177790" cy="202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75945" algn="ctr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ultipl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sa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756285" marR="668655" indent="-286385" algn="ctr">
              <a:lnSpc>
                <a:spcPct val="100000"/>
              </a:lnSpc>
              <a:spcBef>
                <a:spcPts val="944"/>
              </a:spcBef>
              <a:buFont typeface="Arial"/>
              <a:buChar char="–"/>
              <a:tabLst>
                <a:tab pos="286385" algn="l"/>
                <a:tab pos="756920" algn="l"/>
                <a:tab pos="2743835" algn="l"/>
              </a:tabLst>
            </a:pP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fo</a:t>
            </a:r>
            <a:r>
              <a:rPr sz="1800" spc="-15" dirty="0">
                <a:latin typeface="Courier New"/>
                <a:cs typeface="Courier New"/>
              </a:rPr>
              <a:t>n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-w</a:t>
            </a:r>
            <a:r>
              <a:rPr sz="1800" dirty="0">
                <a:latin typeface="Courier New"/>
                <a:cs typeface="Courier New"/>
              </a:rPr>
              <a:t>ei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h</a:t>
            </a:r>
            <a:r>
              <a:rPr sz="1800" spc="-15" dirty="0">
                <a:latin typeface="Courier New"/>
                <a:cs typeface="Courier New"/>
              </a:rPr>
              <a:t>t</a:t>
            </a:r>
            <a:r>
              <a:rPr sz="1800" dirty="0">
                <a:latin typeface="Courier New"/>
                <a:cs typeface="Courier New"/>
              </a:rPr>
              <a:t>:	</a:t>
            </a:r>
            <a:r>
              <a:rPr sz="1800" spc="-15" dirty="0">
                <a:latin typeface="Courier New"/>
                <a:cs typeface="Courier New"/>
              </a:rPr>
              <a:t>b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d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  <a:p>
            <a:pPr marL="756285" marR="668655" indent="-286385" algn="ctr">
              <a:lnSpc>
                <a:spcPct val="100000"/>
              </a:lnSpc>
              <a:spcBef>
                <a:spcPts val="994"/>
              </a:spcBef>
              <a:buFont typeface="Arial"/>
              <a:buChar char="–"/>
              <a:tabLst>
                <a:tab pos="286385" algn="l"/>
                <a:tab pos="756920" algn="l"/>
                <a:tab pos="2743835" algn="l"/>
              </a:tabLst>
            </a:pPr>
            <a:r>
              <a:rPr sz="1800" dirty="0">
                <a:latin typeface="Courier New"/>
                <a:cs typeface="Courier New"/>
              </a:rPr>
              <a:t>h2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fo</a:t>
            </a:r>
            <a:r>
              <a:rPr sz="1800" spc="-15" dirty="0">
                <a:latin typeface="Courier New"/>
                <a:cs typeface="Courier New"/>
              </a:rPr>
              <a:t>n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-w</a:t>
            </a:r>
            <a:r>
              <a:rPr sz="1800" dirty="0">
                <a:latin typeface="Courier New"/>
                <a:cs typeface="Courier New"/>
              </a:rPr>
              <a:t>ei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h</a:t>
            </a:r>
            <a:r>
              <a:rPr sz="1800" spc="-15" dirty="0">
                <a:latin typeface="Courier New"/>
                <a:cs typeface="Courier New"/>
              </a:rPr>
              <a:t>t</a:t>
            </a:r>
            <a:r>
              <a:rPr sz="1800" dirty="0">
                <a:latin typeface="Courier New"/>
                <a:cs typeface="Courier New"/>
              </a:rPr>
              <a:t>:	</a:t>
            </a:r>
            <a:r>
              <a:rPr sz="1800" spc="-15" dirty="0">
                <a:latin typeface="Courier New"/>
                <a:cs typeface="Courier New"/>
              </a:rPr>
              <a:t>b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d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ts val="1800"/>
              </a:lnSpc>
              <a:spcBef>
                <a:spcPts val="32"/>
              </a:spcBef>
            </a:pPr>
            <a:endParaRPr sz="1800"/>
          </a:p>
          <a:p>
            <a:pPr>
              <a:lnSpc>
                <a:spcPts val="1900"/>
              </a:lnSpc>
            </a:pPr>
            <a:endParaRPr sz="1900"/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dirty="0">
                <a:latin typeface="Calibri"/>
                <a:cs typeface="Calibri"/>
              </a:rPr>
              <a:t>ed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ltipl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6951" y="2994027"/>
            <a:ext cx="318008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  <a:tab pos="1256030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ourier New"/>
                <a:cs typeface="Courier New"/>
              </a:rPr>
              <a:t>h1,</a:t>
            </a:r>
            <a:r>
              <a:rPr sz="1800" spc="-15" dirty="0">
                <a:latin typeface="Courier New"/>
                <a:cs typeface="Courier New"/>
              </a:rPr>
              <a:t> h</a:t>
            </a:r>
            <a:r>
              <a:rPr sz="1800" dirty="0">
                <a:latin typeface="Courier New"/>
                <a:cs typeface="Courier New"/>
              </a:rPr>
              <a:t>2	{</a:t>
            </a:r>
            <a:r>
              <a:rPr sz="1800" spc="-15" dirty="0">
                <a:latin typeface="Courier New"/>
                <a:cs typeface="Courier New"/>
              </a:rPr>
              <a:t> fo</a:t>
            </a:r>
            <a:r>
              <a:rPr sz="1800" dirty="0">
                <a:latin typeface="Courier New"/>
                <a:cs typeface="Courier New"/>
              </a:rPr>
              <a:t>nt</a:t>
            </a:r>
            <a:r>
              <a:rPr sz="1800" spc="-15" dirty="0">
                <a:latin typeface="Courier New"/>
                <a:cs typeface="Courier New"/>
              </a:rPr>
              <a:t>-</a:t>
            </a:r>
            <a:r>
              <a:rPr sz="1800" dirty="0">
                <a:latin typeface="Courier New"/>
                <a:cs typeface="Courier New"/>
              </a:rPr>
              <a:t>w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ig</a:t>
            </a:r>
            <a:r>
              <a:rPr sz="1800" spc="-15" dirty="0">
                <a:latin typeface="Courier New"/>
                <a:cs typeface="Courier New"/>
              </a:rPr>
              <a:t>h</a:t>
            </a:r>
            <a:r>
              <a:rPr sz="1800" dirty="0">
                <a:latin typeface="Courier New"/>
                <a:cs typeface="Courier New"/>
              </a:rPr>
              <a:t>t: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2896" y="2994027"/>
            <a:ext cx="845819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Courier New"/>
                <a:cs typeface="Courier New"/>
              </a:rPr>
              <a:t>b</a:t>
            </a:r>
            <a:r>
              <a:rPr sz="1800" spc="-15" dirty="0">
                <a:latin typeface="Courier New"/>
                <a:cs typeface="Courier New"/>
              </a:rPr>
              <a:t>o</a:t>
            </a:r>
            <a:r>
              <a:rPr sz="1800" dirty="0">
                <a:latin typeface="Courier New"/>
                <a:cs typeface="Courier New"/>
              </a:rPr>
              <a:t>ld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4175">
              <a:lnSpc>
                <a:spcPct val="100000"/>
              </a:lnSpc>
            </a:pPr>
            <a:r>
              <a:rPr spc="-5" dirty="0"/>
              <a:t>G</a:t>
            </a:r>
            <a:r>
              <a:rPr spc="-45" dirty="0"/>
              <a:t>r</a:t>
            </a:r>
            <a:r>
              <a:rPr spc="-25" dirty="0"/>
              <a:t>o</a:t>
            </a:r>
            <a:r>
              <a:rPr spc="-20" dirty="0"/>
              <a:t>uping</a:t>
            </a:r>
            <a:r>
              <a:rPr spc="20" dirty="0"/>
              <a:t> </a:t>
            </a:r>
            <a:r>
              <a:rPr dirty="0"/>
              <a:t>r</a:t>
            </a:r>
            <a:r>
              <a:rPr spc="-15" dirty="0"/>
              <a:t>ul</a:t>
            </a:r>
            <a:r>
              <a:rPr spc="-5" dirty="0"/>
              <a:t>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912485" cy="280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ultipl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756285" indent="-286385">
              <a:lnSpc>
                <a:spcPts val="2130"/>
              </a:lnSpc>
              <a:buFont typeface="Arial"/>
              <a:buChar char="–"/>
              <a:tabLst>
                <a:tab pos="756920" algn="l"/>
                <a:tab pos="3214370" algn="l"/>
              </a:tabLst>
            </a:pP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g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e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n	}</a:t>
            </a:r>
            <a:endParaRPr sz="180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–"/>
              <a:tabLst>
                <a:tab pos="756920" algn="l"/>
                <a:tab pos="4032250" algn="l"/>
              </a:tabLst>
            </a:pP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te</a:t>
            </a:r>
            <a:r>
              <a:rPr sz="1800" spc="-15" dirty="0">
                <a:latin typeface="Courier New"/>
                <a:cs typeface="Courier New"/>
              </a:rPr>
              <a:t>x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-a</a:t>
            </a:r>
            <a:r>
              <a:rPr sz="1800" dirty="0">
                <a:latin typeface="Courier New"/>
                <a:cs typeface="Courier New"/>
              </a:rPr>
              <a:t>li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n: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n</a:t>
            </a:r>
            <a:r>
              <a:rPr sz="1800" spc="-15" dirty="0">
                <a:latin typeface="Courier New"/>
                <a:cs typeface="Courier New"/>
              </a:rPr>
              <a:t>te</a:t>
            </a:r>
            <a:r>
              <a:rPr sz="1800" dirty="0">
                <a:latin typeface="Courier New"/>
                <a:cs typeface="Courier New"/>
              </a:rPr>
              <a:t>r	}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ts val="1300"/>
              </a:lnSpc>
              <a:spcBef>
                <a:spcPts val="28"/>
              </a:spcBef>
              <a:buFont typeface="Arial"/>
              <a:buChar char="–"/>
            </a:pPr>
            <a:endParaRPr sz="130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/>
          </a:p>
          <a:p>
            <a:pPr marL="12700">
              <a:lnSpc>
                <a:spcPts val="2850"/>
              </a:lnSpc>
            </a:pPr>
            <a:r>
              <a:rPr sz="2400" b="1" spc="-20" dirty="0">
                <a:latin typeface="Calibri"/>
                <a:cs typeface="Calibri"/>
              </a:rPr>
              <a:t>Appl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m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ltipl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es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sa</a:t>
            </a:r>
            <a:r>
              <a:rPr sz="2400" b="1" dirty="0">
                <a:latin typeface="Calibri"/>
                <a:cs typeface="Calibri"/>
              </a:rPr>
              <a:t>me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ts val="2130"/>
              </a:lnSpc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1030605" indent="-560705">
              <a:lnSpc>
                <a:spcPct val="100000"/>
              </a:lnSpc>
              <a:buFont typeface="Arial"/>
              <a:buChar char="–"/>
              <a:tabLst>
                <a:tab pos="1031240" algn="l"/>
              </a:tabLst>
            </a:pPr>
            <a:r>
              <a:rPr sz="1800" spc="-15" dirty="0">
                <a:latin typeface="Courier New"/>
                <a:cs typeface="Courier New"/>
              </a:rPr>
              <a:t>c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or:</a:t>
            </a:r>
            <a:r>
              <a:rPr sz="1800" spc="-15" dirty="0">
                <a:latin typeface="Courier New"/>
                <a:cs typeface="Courier New"/>
              </a:rPr>
              <a:t> gr</a:t>
            </a:r>
            <a:r>
              <a:rPr sz="1800" dirty="0">
                <a:latin typeface="Courier New"/>
                <a:cs typeface="Courier New"/>
              </a:rPr>
              <a:t>ee</a:t>
            </a:r>
            <a:r>
              <a:rPr sz="1800" spc="-15" dirty="0">
                <a:latin typeface="Courier New"/>
                <a:cs typeface="Courier New"/>
              </a:rPr>
              <a:t>n;</a:t>
            </a:r>
            <a:endParaRPr sz="1800">
              <a:latin typeface="Courier New"/>
              <a:cs typeface="Courier New"/>
            </a:endParaRPr>
          </a:p>
          <a:p>
            <a:pPr marL="1030605" indent="-560705">
              <a:lnSpc>
                <a:spcPct val="100000"/>
              </a:lnSpc>
              <a:buFont typeface="Arial"/>
              <a:buChar char="–"/>
              <a:tabLst>
                <a:tab pos="1031240" algn="l"/>
              </a:tabLst>
            </a:pPr>
            <a:r>
              <a:rPr sz="1800" spc="-15" dirty="0">
                <a:latin typeface="Courier New"/>
                <a:cs typeface="Courier New"/>
              </a:rPr>
              <a:t>t</a:t>
            </a:r>
            <a:r>
              <a:rPr sz="1800" dirty="0">
                <a:latin typeface="Courier New"/>
                <a:cs typeface="Courier New"/>
              </a:rPr>
              <a:t>e</a:t>
            </a:r>
            <a:r>
              <a:rPr sz="1800" spc="-15" dirty="0">
                <a:latin typeface="Courier New"/>
                <a:cs typeface="Courier New"/>
              </a:rPr>
              <a:t>x</a:t>
            </a:r>
            <a:r>
              <a:rPr sz="1800" dirty="0">
                <a:latin typeface="Courier New"/>
                <a:cs typeface="Courier New"/>
              </a:rPr>
              <a:t>t-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l</a:t>
            </a:r>
            <a:r>
              <a:rPr sz="1800" spc="-15" dirty="0">
                <a:latin typeface="Courier New"/>
                <a:cs typeface="Courier New"/>
              </a:rPr>
              <a:t>ig</a:t>
            </a:r>
            <a:r>
              <a:rPr sz="1800" dirty="0">
                <a:latin typeface="Courier New"/>
                <a:cs typeface="Courier New"/>
              </a:rPr>
              <a:t>n: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nt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r;</a:t>
            </a:r>
            <a:endParaRPr sz="18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87195">
              <a:lnSpc>
                <a:spcPct val="100000"/>
              </a:lnSpc>
            </a:pPr>
            <a:r>
              <a:rPr spc="-15" dirty="0"/>
              <a:t>Class</a:t>
            </a:r>
            <a:r>
              <a:rPr spc="-20" dirty="0"/>
              <a:t> </a:t>
            </a:r>
            <a:r>
              <a:rPr dirty="0"/>
              <a:t>s</a:t>
            </a:r>
            <a:r>
              <a:rPr spc="-5" dirty="0"/>
              <a:t>e</a:t>
            </a:r>
            <a:r>
              <a:rPr spc="5" dirty="0"/>
              <a:t>l</a:t>
            </a:r>
            <a:r>
              <a:rPr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spc="-45" dirty="0"/>
              <a:t>r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546215" cy="495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5" dirty="0">
                <a:latin typeface="Calibri"/>
                <a:cs typeface="Calibri"/>
              </a:rPr>
              <a:t>Som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mes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5" dirty="0">
                <a:latin typeface="Calibri"/>
                <a:cs typeface="Calibri"/>
              </a:rPr>
              <a:t>if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ed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aphs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mal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aphs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>
              <a:lnSpc>
                <a:spcPts val="2000"/>
              </a:lnSpc>
              <a:spcBef>
                <a:spcPts val="95"/>
              </a:spcBef>
              <a:buFont typeface="Arial"/>
              <a:buChar char="–"/>
            </a:pPr>
            <a:endParaRPr sz="2000" dirty="0"/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appli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g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p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ass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600"/>
              </a:lnSpc>
              <a:spcBef>
                <a:spcPts val="5"/>
              </a:spcBef>
              <a:buFont typeface="Arial"/>
              <a:buChar char="–"/>
            </a:pPr>
            <a:endParaRPr sz="1600" dirty="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 marL="2072639">
              <a:lnSpc>
                <a:spcPct val="100000"/>
              </a:lnSpc>
              <a:tabLst>
                <a:tab pos="3848100" algn="l"/>
              </a:tabLst>
            </a:pPr>
            <a:r>
              <a:rPr sz="1800" dirty="0">
                <a:latin typeface="Courier New"/>
                <a:cs typeface="Courier New"/>
              </a:rPr>
              <a:t>.c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a</a:t>
            </a:r>
            <a:r>
              <a:rPr sz="1800" spc="-15" dirty="0">
                <a:latin typeface="Courier New"/>
                <a:cs typeface="Courier New"/>
              </a:rPr>
              <a:t>s</a:t>
            </a:r>
            <a:r>
              <a:rPr sz="1800" dirty="0">
                <a:latin typeface="Courier New"/>
                <a:cs typeface="Courier New"/>
              </a:rPr>
              <a:t>sN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me</a:t>
            </a:r>
            <a:r>
              <a:rPr sz="1800" spc="-2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	</a:t>
            </a:r>
            <a:r>
              <a:rPr sz="1800" spc="-15" dirty="0">
                <a:latin typeface="Courier New"/>
                <a:cs typeface="Courier New"/>
              </a:rPr>
              <a:t>p</a:t>
            </a:r>
            <a:r>
              <a:rPr sz="1800" dirty="0">
                <a:latin typeface="Courier New"/>
                <a:cs typeface="Courier New"/>
              </a:rPr>
              <a:t>r</a:t>
            </a:r>
            <a:r>
              <a:rPr sz="1800" spc="-15" dirty="0">
                <a:latin typeface="Courier New"/>
                <a:cs typeface="Courier New"/>
              </a:rPr>
              <a:t>o</a:t>
            </a:r>
            <a:r>
              <a:rPr sz="1800" dirty="0">
                <a:latin typeface="Courier New"/>
                <a:cs typeface="Courier New"/>
              </a:rPr>
              <a:t>pe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y</a:t>
            </a:r>
            <a:r>
              <a:rPr sz="1800" dirty="0">
                <a:latin typeface="Courier New"/>
                <a:cs typeface="Courier New"/>
              </a:rPr>
              <a:t>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v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l</a:t>
            </a:r>
            <a:r>
              <a:rPr sz="1800" spc="-15" dirty="0">
                <a:latin typeface="Courier New"/>
                <a:cs typeface="Courier New"/>
              </a:rPr>
              <a:t>u</a:t>
            </a:r>
            <a:r>
              <a:rPr sz="1800" dirty="0">
                <a:latin typeface="Courier New"/>
                <a:cs typeface="Courier New"/>
              </a:rPr>
              <a:t>e;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</a:p>
          <a:p>
            <a:pPr>
              <a:lnSpc>
                <a:spcPts val="1750"/>
              </a:lnSpc>
              <a:spcBef>
                <a:spcPts val="36"/>
              </a:spcBef>
            </a:pPr>
            <a:endParaRPr sz="1750" dirty="0"/>
          </a:p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 smtClean="0">
                <a:latin typeface="Calibri"/>
                <a:cs typeface="Calibri"/>
              </a:rPr>
              <a:t>H</a:t>
            </a:r>
            <a:r>
              <a:rPr sz="2400" b="1" spc="-5" dirty="0" smtClean="0">
                <a:latin typeface="Calibri"/>
                <a:cs typeface="Calibri"/>
              </a:rPr>
              <a:t>T</a:t>
            </a:r>
            <a:r>
              <a:rPr sz="2400" b="1" dirty="0" smtClean="0">
                <a:latin typeface="Calibri"/>
                <a:cs typeface="Calibri"/>
              </a:rPr>
              <a:t>M</a:t>
            </a:r>
            <a:r>
              <a:rPr sz="2400" b="1" spc="-15" dirty="0" smtClean="0">
                <a:latin typeface="Calibri"/>
                <a:cs typeface="Calibri"/>
              </a:rPr>
              <a:t>L</a:t>
            </a:r>
            <a:r>
              <a:rPr lang="en-NZ" sz="2400" b="1" spc="-15" dirty="0" smtClean="0">
                <a:latin typeface="Calibri"/>
                <a:cs typeface="Calibri"/>
              </a:rPr>
              <a:t>5</a:t>
            </a:r>
            <a:r>
              <a:rPr sz="2400" b="1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Ass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ass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tr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550"/>
              </a:lnSpc>
              <a:spcBef>
                <a:spcPts val="28"/>
              </a:spcBef>
            </a:pPr>
            <a:endParaRPr sz="1550" dirty="0"/>
          </a:p>
          <a:p>
            <a:pPr>
              <a:lnSpc>
                <a:spcPts val="1900"/>
              </a:lnSpc>
            </a:pPr>
            <a:endParaRPr sz="1900" dirty="0"/>
          </a:p>
          <a:p>
            <a:pPr marL="2163445">
              <a:lnSpc>
                <a:spcPct val="100000"/>
              </a:lnSpc>
              <a:tabLst>
                <a:tab pos="5440045" algn="l"/>
              </a:tabLst>
            </a:pPr>
            <a:r>
              <a:rPr sz="1800" dirty="0">
                <a:latin typeface="Courier New"/>
                <a:cs typeface="Courier New"/>
              </a:rPr>
              <a:t>&lt;t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g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cl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s</a:t>
            </a:r>
            <a:r>
              <a:rPr sz="1800" spc="-15" dirty="0">
                <a:latin typeface="Courier New"/>
                <a:cs typeface="Courier New"/>
              </a:rPr>
              <a:t>s=</a:t>
            </a:r>
            <a:r>
              <a:rPr sz="1800" dirty="0">
                <a:latin typeface="Courier New"/>
                <a:cs typeface="Courier New"/>
              </a:rPr>
              <a:t>“c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a</a:t>
            </a:r>
            <a:r>
              <a:rPr sz="1800" spc="-15" dirty="0">
                <a:latin typeface="Courier New"/>
                <a:cs typeface="Courier New"/>
              </a:rPr>
              <a:t>s</a:t>
            </a:r>
            <a:r>
              <a:rPr sz="1800" dirty="0">
                <a:latin typeface="Courier New"/>
                <a:cs typeface="Courier New"/>
              </a:rPr>
              <a:t>sN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m</a:t>
            </a:r>
            <a:r>
              <a:rPr sz="1800" spc="-15" dirty="0">
                <a:latin typeface="Courier New"/>
                <a:cs typeface="Courier New"/>
              </a:rPr>
              <a:t>e”</a:t>
            </a:r>
            <a:r>
              <a:rPr sz="1800" dirty="0">
                <a:latin typeface="Courier New"/>
                <a:cs typeface="Courier New"/>
              </a:rPr>
              <a:t>&gt;	…</a:t>
            </a:r>
            <a:r>
              <a:rPr sz="1800" spc="-15" dirty="0">
                <a:latin typeface="Courier New"/>
                <a:cs typeface="Courier New"/>
              </a:rPr>
              <a:t> &lt;</a:t>
            </a:r>
            <a:r>
              <a:rPr sz="1800" dirty="0">
                <a:latin typeface="Courier New"/>
                <a:cs typeface="Courier New"/>
              </a:rPr>
              <a:t>/t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g&gt;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7875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–</a:t>
            </a:r>
            <a:r>
              <a:rPr spc="-5" dirty="0"/>
              <a:t> </a:t>
            </a:r>
            <a:r>
              <a:rPr spc="5" dirty="0"/>
              <a:t>c</a:t>
            </a:r>
            <a:r>
              <a:rPr spc="-5" dirty="0"/>
              <a:t>l</a:t>
            </a:r>
            <a:r>
              <a:rPr spc="-25" dirty="0"/>
              <a:t>a</a:t>
            </a:r>
            <a:r>
              <a:rPr spc="-15" dirty="0"/>
              <a:t>ss</a:t>
            </a:r>
            <a:r>
              <a:rPr spc="-10" dirty="0"/>
              <a:t> </a:t>
            </a:r>
            <a:r>
              <a:rPr dirty="0"/>
              <a:t>s</a:t>
            </a:r>
            <a:r>
              <a:rPr spc="-5" dirty="0"/>
              <a:t>e</a:t>
            </a:r>
            <a:r>
              <a:rPr spc="5" dirty="0"/>
              <a:t>l</a:t>
            </a:r>
            <a:r>
              <a:rPr spc="-5"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dirty="0"/>
              <a:t>r</a:t>
            </a:r>
          </a:p>
        </p:txBody>
      </p:sp>
      <p:sp>
        <p:nvSpPr>
          <p:cNvPr id="4" name="object 4"/>
          <p:cNvSpPr/>
          <p:nvPr/>
        </p:nvSpPr>
        <p:spPr>
          <a:xfrm>
            <a:off x="2241550" y="1506537"/>
            <a:ext cx="4572000" cy="1475105"/>
          </a:xfrm>
          <a:custGeom>
            <a:avLst/>
            <a:gdLst/>
            <a:ahLst/>
            <a:cxnLst/>
            <a:rect l="l" t="t" r="r" b="b"/>
            <a:pathLst>
              <a:path w="4572000" h="1475105">
                <a:moveTo>
                  <a:pt x="0" y="0"/>
                </a:moveTo>
                <a:lnTo>
                  <a:pt x="4572000" y="0"/>
                </a:lnTo>
                <a:lnTo>
                  <a:pt x="4572000" y="1474787"/>
                </a:lnTo>
                <a:lnTo>
                  <a:pt x="0" y="147478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9751" y="945771"/>
            <a:ext cx="3096895" cy="1155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fin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>
              <a:latin typeface="Calibri"/>
              <a:cs typeface="Calibri"/>
            </a:endParaRPr>
          </a:p>
          <a:p>
            <a:pPr marR="196850" algn="r">
              <a:lnSpc>
                <a:spcPct val="100000"/>
              </a:lnSpc>
              <a:spcBef>
                <a:spcPts val="1680"/>
              </a:spcBef>
            </a:pPr>
            <a:r>
              <a:rPr sz="1800" b="1" dirty="0">
                <a:latin typeface="Courier New"/>
                <a:cs typeface="Courier New"/>
              </a:rPr>
              <a:t>.q</a:t>
            </a:r>
            <a:r>
              <a:rPr sz="1800" b="1" spc="-15" dirty="0">
                <a:latin typeface="Courier New"/>
                <a:cs typeface="Courier New"/>
              </a:rPr>
              <a:t>u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</a:t>
            </a:r>
            <a:endParaRPr sz="1800">
              <a:latin typeface="Courier New"/>
              <a:cs typeface="Courier New"/>
            </a:endParaRPr>
          </a:p>
          <a:p>
            <a:pPr marR="879475" algn="r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751" y="3579243"/>
            <a:ext cx="7376159" cy="17995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z="2400" b="1" spc="-20" dirty="0" smtClean="0">
                <a:latin typeface="Calibri"/>
                <a:cs typeface="Calibri"/>
              </a:rPr>
              <a:t>HTML5</a:t>
            </a:r>
            <a:r>
              <a:rPr sz="2400" b="1" spc="5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es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3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ts val="2400"/>
              </a:lnSpc>
              <a:spcBef>
                <a:spcPts val="30"/>
              </a:spcBef>
            </a:pPr>
            <a:endParaRPr sz="2400" dirty="0"/>
          </a:p>
          <a:p>
            <a:pPr marL="135699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&lt;p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as</a:t>
            </a:r>
            <a:r>
              <a:rPr sz="1800" b="1" spc="-15" dirty="0">
                <a:latin typeface="Courier New"/>
                <a:cs typeface="Courier New"/>
              </a:rPr>
              <a:t>s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5" dirty="0">
                <a:latin typeface="Courier New"/>
                <a:cs typeface="Courier New"/>
              </a:rPr>
              <a:t>“q</a:t>
            </a:r>
            <a:r>
              <a:rPr sz="1800" b="1" dirty="0">
                <a:latin typeface="Courier New"/>
                <a:cs typeface="Courier New"/>
              </a:rPr>
              <a:t>uo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”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  <a:p>
            <a:pPr marL="1356995" marR="6350">
              <a:lnSpc>
                <a:spcPct val="100000"/>
              </a:lnSpc>
              <a:tabLst>
                <a:tab pos="3132455" algn="l"/>
                <a:tab pos="5316220" algn="l"/>
              </a:tabLst>
            </a:pPr>
            <a:r>
              <a:rPr sz="1800" b="1" dirty="0">
                <a:latin typeface="Courier New"/>
                <a:cs typeface="Courier New"/>
              </a:rPr>
              <a:t>Le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's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f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ce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it,</a:t>
            </a:r>
            <a:r>
              <a:rPr sz="1800" b="1" spc="-15" dirty="0">
                <a:latin typeface="Courier New"/>
                <a:cs typeface="Courier New"/>
              </a:rPr>
              <a:t> t</a:t>
            </a:r>
            <a:r>
              <a:rPr sz="1800" b="1" dirty="0">
                <a:latin typeface="Courier New"/>
                <a:cs typeface="Courier New"/>
              </a:rPr>
              <a:t>he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ve</a:t>
            </a:r>
            <a:r>
              <a:rPr sz="1800" b="1" dirty="0">
                <a:latin typeface="Courier New"/>
                <a:cs typeface="Courier New"/>
              </a:rPr>
              <a:t>ra</a:t>
            </a:r>
            <a:r>
              <a:rPr sz="1800" b="1" spc="-15" dirty="0">
                <a:latin typeface="Courier New"/>
                <a:cs typeface="Courier New"/>
              </a:rPr>
              <a:t>g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co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p</a:t>
            </a:r>
            <a:r>
              <a:rPr sz="1800" b="1" spc="-15" dirty="0">
                <a:latin typeface="Courier New"/>
                <a:cs typeface="Courier New"/>
              </a:rPr>
              <a:t>ut</a:t>
            </a:r>
            <a:r>
              <a:rPr sz="1800" b="1" dirty="0">
                <a:latin typeface="Courier New"/>
                <a:cs typeface="Courier New"/>
              </a:rPr>
              <a:t>er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u</a:t>
            </a:r>
            <a:r>
              <a:rPr sz="1800" b="1" spc="-15" dirty="0">
                <a:latin typeface="Courier New"/>
                <a:cs typeface="Courier New"/>
              </a:rPr>
              <a:t>s</a:t>
            </a:r>
            <a:r>
              <a:rPr sz="1800" b="1" dirty="0">
                <a:latin typeface="Courier New"/>
                <a:cs typeface="Courier New"/>
              </a:rPr>
              <a:t>er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h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s the</a:t>
            </a:r>
            <a:r>
              <a:rPr sz="1800" b="1" spc="-15" dirty="0">
                <a:latin typeface="Courier New"/>
                <a:cs typeface="Courier New"/>
              </a:rPr>
              <a:t> b</a:t>
            </a:r>
            <a:r>
              <a:rPr sz="1800" b="1" dirty="0">
                <a:latin typeface="Courier New"/>
                <a:cs typeface="Courier New"/>
              </a:rPr>
              <a:t>ra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 o</a:t>
            </a:r>
            <a:r>
              <a:rPr sz="1800" b="1" dirty="0">
                <a:latin typeface="Courier New"/>
                <a:cs typeface="Courier New"/>
              </a:rPr>
              <a:t>f	a</a:t>
            </a:r>
            <a:r>
              <a:rPr sz="1800" b="1" spc="-15" dirty="0">
                <a:latin typeface="Courier New"/>
                <a:cs typeface="Courier New"/>
              </a:rPr>
              <a:t> S</a:t>
            </a:r>
            <a:r>
              <a:rPr sz="1800" b="1" dirty="0">
                <a:latin typeface="Courier New"/>
                <a:cs typeface="Courier New"/>
              </a:rPr>
              <a:t>pi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er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Mo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k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y	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--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Bi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Ga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es</a:t>
            </a:r>
            <a:endParaRPr sz="1800" dirty="0">
              <a:latin typeface="Courier New"/>
              <a:cs typeface="Courier New"/>
            </a:endParaRPr>
          </a:p>
          <a:p>
            <a:pPr marL="135699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&lt;/</a:t>
            </a:r>
            <a:r>
              <a:rPr sz="1800" b="1" spc="-15" dirty="0">
                <a:latin typeface="Courier New"/>
                <a:cs typeface="Courier New"/>
              </a:rPr>
              <a:t>p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34689" y="2073465"/>
            <a:ext cx="1528445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te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al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 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st</a:t>
            </a:r>
            <a:r>
              <a:rPr sz="1800" b="1" spc="-15" dirty="0">
                <a:latin typeface="Courier New"/>
                <a:cs typeface="Courier New"/>
              </a:rPr>
              <a:t>y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: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066" y="2073465"/>
            <a:ext cx="982980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er; i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ic;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0289" y="2622105"/>
            <a:ext cx="16256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25587" y="4235450"/>
            <a:ext cx="6451600" cy="1200150"/>
          </a:xfrm>
          <a:custGeom>
            <a:avLst/>
            <a:gdLst/>
            <a:ahLst/>
            <a:cxnLst/>
            <a:rect l="l" t="t" r="r" b="b"/>
            <a:pathLst>
              <a:path w="6451600" h="1200150">
                <a:moveTo>
                  <a:pt x="0" y="0"/>
                </a:moveTo>
                <a:lnTo>
                  <a:pt x="6451600" y="0"/>
                </a:lnTo>
                <a:lnTo>
                  <a:pt x="6451600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24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5485">
              <a:lnSpc>
                <a:spcPct val="100000"/>
              </a:lnSpc>
            </a:pPr>
            <a:r>
              <a:rPr spc="-15" dirty="0"/>
              <a:t>Id s</a:t>
            </a:r>
            <a:r>
              <a:rPr spc="-5" dirty="0"/>
              <a:t>e</a:t>
            </a:r>
            <a:r>
              <a:rPr dirty="0"/>
              <a:t>l</a:t>
            </a:r>
            <a:r>
              <a:rPr spc="-5"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spc="-45" dirty="0"/>
              <a:t>r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25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064885" cy="4685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ag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sp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>
              <a:lnSpc>
                <a:spcPts val="2000"/>
              </a:lnSpc>
              <a:spcBef>
                <a:spcPts val="95"/>
              </a:spcBef>
              <a:buFont typeface="Arial"/>
              <a:buChar char="–"/>
            </a:pPr>
            <a:endParaRPr sz="2000" dirty="0"/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appli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Id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300"/>
              </a:lnSpc>
              <a:spcBef>
                <a:spcPts val="9"/>
              </a:spcBef>
              <a:buFont typeface="Arial"/>
              <a:buChar char="–"/>
            </a:pPr>
            <a:endParaRPr sz="1300" dirty="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 marL="1903730" algn="ctr">
              <a:lnSpc>
                <a:spcPct val="100000"/>
              </a:lnSpc>
            </a:pPr>
            <a:r>
              <a:rPr sz="1800" dirty="0">
                <a:latin typeface="Courier New"/>
                <a:cs typeface="Courier New"/>
              </a:rPr>
              <a:t>#i</a:t>
            </a:r>
            <a:r>
              <a:rPr sz="1800" spc="-15" dirty="0">
                <a:latin typeface="Courier New"/>
                <a:cs typeface="Courier New"/>
              </a:rPr>
              <a:t>d</a:t>
            </a:r>
            <a:r>
              <a:rPr sz="1800" dirty="0">
                <a:latin typeface="Courier New"/>
                <a:cs typeface="Courier New"/>
              </a:rPr>
              <a:t>N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me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p</a:t>
            </a:r>
            <a:r>
              <a:rPr sz="1800" dirty="0">
                <a:latin typeface="Courier New"/>
                <a:cs typeface="Courier New"/>
              </a:rPr>
              <a:t>ro</a:t>
            </a:r>
            <a:r>
              <a:rPr sz="1800" spc="-15" dirty="0">
                <a:latin typeface="Courier New"/>
                <a:cs typeface="Courier New"/>
              </a:rPr>
              <a:t>p</a:t>
            </a:r>
            <a:r>
              <a:rPr sz="1800" dirty="0">
                <a:latin typeface="Courier New"/>
                <a:cs typeface="Courier New"/>
              </a:rPr>
              <a:t>e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ty:</a:t>
            </a:r>
            <a:r>
              <a:rPr sz="1800" spc="-15" dirty="0">
                <a:latin typeface="Courier New"/>
                <a:cs typeface="Courier New"/>
              </a:rPr>
              <a:t> va</a:t>
            </a:r>
            <a:r>
              <a:rPr sz="1800" dirty="0">
                <a:latin typeface="Courier New"/>
                <a:cs typeface="Courier New"/>
              </a:rPr>
              <a:t>lu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;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</a:p>
          <a:p>
            <a:pPr>
              <a:lnSpc>
                <a:spcPts val="1800"/>
              </a:lnSpc>
            </a:pPr>
            <a:endParaRPr sz="1800" dirty="0"/>
          </a:p>
          <a:p>
            <a:pPr>
              <a:lnSpc>
                <a:spcPts val="1800"/>
              </a:lnSpc>
            </a:pPr>
            <a:endParaRPr sz="1800" dirty="0"/>
          </a:p>
          <a:p>
            <a:pPr>
              <a:lnSpc>
                <a:spcPts val="1900"/>
              </a:lnSpc>
              <a:spcBef>
                <a:spcPts val="38"/>
              </a:spcBef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 smtClean="0">
                <a:latin typeface="Calibri"/>
                <a:cs typeface="Calibri"/>
              </a:rPr>
              <a:t>H</a:t>
            </a:r>
            <a:r>
              <a:rPr sz="2400" b="1" spc="-5" dirty="0" smtClean="0">
                <a:latin typeface="Calibri"/>
                <a:cs typeface="Calibri"/>
              </a:rPr>
              <a:t>T</a:t>
            </a:r>
            <a:r>
              <a:rPr sz="2400" b="1" dirty="0" smtClean="0">
                <a:latin typeface="Calibri"/>
                <a:cs typeface="Calibri"/>
              </a:rPr>
              <a:t>M</a:t>
            </a:r>
            <a:r>
              <a:rPr sz="2400" b="1" spc="-15" dirty="0" smtClean="0">
                <a:latin typeface="Calibri"/>
                <a:cs typeface="Calibri"/>
              </a:rPr>
              <a:t>L</a:t>
            </a:r>
            <a:r>
              <a:rPr lang="en-NZ" sz="2400" b="1" spc="-15" dirty="0" smtClean="0">
                <a:latin typeface="Calibri"/>
                <a:cs typeface="Calibri"/>
              </a:rPr>
              <a:t>5</a:t>
            </a:r>
            <a:r>
              <a:rPr sz="2400" b="1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tr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sp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1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150"/>
              </a:lnSpc>
              <a:spcBef>
                <a:spcPts val="32"/>
              </a:spcBef>
            </a:pPr>
            <a:endParaRPr sz="1150" dirty="0"/>
          </a:p>
          <a:p>
            <a:pPr>
              <a:lnSpc>
                <a:spcPts val="1900"/>
              </a:lnSpc>
            </a:pPr>
            <a:endParaRPr sz="1900" dirty="0"/>
          </a:p>
          <a:p>
            <a:pPr marL="1811655" algn="ctr">
              <a:lnSpc>
                <a:spcPct val="100000"/>
              </a:lnSpc>
              <a:tabLst>
                <a:tab pos="4269740" algn="l"/>
              </a:tabLst>
            </a:pPr>
            <a:r>
              <a:rPr sz="1800" dirty="0">
                <a:latin typeface="Courier New"/>
                <a:cs typeface="Courier New"/>
              </a:rPr>
              <a:t>&lt;t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g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id</a:t>
            </a:r>
            <a:r>
              <a:rPr sz="1800" spc="-15" dirty="0">
                <a:latin typeface="Courier New"/>
                <a:cs typeface="Courier New"/>
              </a:rPr>
              <a:t>=</a:t>
            </a:r>
            <a:r>
              <a:rPr sz="1800" dirty="0">
                <a:latin typeface="Courier New"/>
                <a:cs typeface="Courier New"/>
              </a:rPr>
              <a:t>“</a:t>
            </a:r>
            <a:r>
              <a:rPr sz="1800" spc="-15" dirty="0">
                <a:latin typeface="Courier New"/>
                <a:cs typeface="Courier New"/>
              </a:rPr>
              <a:t>id</a:t>
            </a:r>
            <a:r>
              <a:rPr sz="1800" dirty="0">
                <a:latin typeface="Courier New"/>
                <a:cs typeface="Courier New"/>
              </a:rPr>
              <a:t>Na</a:t>
            </a:r>
            <a:r>
              <a:rPr sz="1800" spc="-15" dirty="0">
                <a:latin typeface="Courier New"/>
                <a:cs typeface="Courier New"/>
              </a:rPr>
              <a:t>m</a:t>
            </a:r>
            <a:r>
              <a:rPr sz="1800" dirty="0">
                <a:latin typeface="Courier New"/>
                <a:cs typeface="Courier New"/>
              </a:rPr>
              <a:t>e</a:t>
            </a:r>
            <a:r>
              <a:rPr sz="1800" spc="-15" dirty="0">
                <a:latin typeface="Courier New"/>
                <a:cs typeface="Courier New"/>
              </a:rPr>
              <a:t>”</a:t>
            </a:r>
            <a:r>
              <a:rPr sz="1800" dirty="0">
                <a:latin typeface="Courier New"/>
                <a:cs typeface="Courier New"/>
              </a:rPr>
              <a:t>&gt;	…</a:t>
            </a:r>
            <a:r>
              <a:rPr sz="1800" spc="-15" dirty="0">
                <a:latin typeface="Courier New"/>
                <a:cs typeface="Courier New"/>
              </a:rPr>
              <a:t> &lt;/</a:t>
            </a:r>
            <a:r>
              <a:rPr sz="1800" dirty="0">
                <a:latin typeface="Courier New"/>
                <a:cs typeface="Courier New"/>
              </a:rPr>
              <a:t>ta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5844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–</a:t>
            </a:r>
            <a:r>
              <a:rPr spc="-5" dirty="0"/>
              <a:t> </a:t>
            </a:r>
            <a:r>
              <a:rPr spc="-15" dirty="0"/>
              <a:t>id</a:t>
            </a:r>
            <a:r>
              <a:rPr spc="5" dirty="0"/>
              <a:t> </a:t>
            </a:r>
            <a:r>
              <a:rPr spc="-15" dirty="0"/>
              <a:t>s</a:t>
            </a:r>
            <a:r>
              <a:rPr spc="-5" dirty="0"/>
              <a:t>e</a:t>
            </a:r>
            <a:r>
              <a:rPr dirty="0"/>
              <a:t>l</a:t>
            </a:r>
            <a:r>
              <a:rPr spc="-5"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dirty="0"/>
              <a:t>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3096895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fin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41550" y="1506537"/>
            <a:ext cx="4572000" cy="1475105"/>
          </a:xfrm>
          <a:custGeom>
            <a:avLst/>
            <a:gdLst/>
            <a:ahLst/>
            <a:cxnLst/>
            <a:rect l="l" t="t" r="r" b="b"/>
            <a:pathLst>
              <a:path w="4572000" h="1475105">
                <a:moveTo>
                  <a:pt x="0" y="0"/>
                </a:moveTo>
                <a:lnTo>
                  <a:pt x="4572000" y="0"/>
                </a:lnTo>
                <a:lnTo>
                  <a:pt x="4572000" y="1474787"/>
                </a:lnTo>
                <a:lnTo>
                  <a:pt x="0" y="147478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9751" y="3579243"/>
            <a:ext cx="7131649" cy="152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z="2400" b="1" spc="-20" dirty="0" smtClean="0">
                <a:latin typeface="Calibri"/>
                <a:cs typeface="Calibri"/>
              </a:rPr>
              <a:t>HTML</a:t>
            </a:r>
            <a:r>
              <a:rPr lang="en-NZ" sz="2400" b="1" dirty="0" smtClean="0">
                <a:latin typeface="Calibri"/>
                <a:cs typeface="Calibri"/>
              </a:rPr>
              <a:t>5</a:t>
            </a:r>
            <a:r>
              <a:rPr sz="2400" b="1" spc="5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es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3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ts val="2400"/>
              </a:lnSpc>
              <a:spcBef>
                <a:spcPts val="30"/>
              </a:spcBef>
            </a:pPr>
            <a:endParaRPr sz="2400" dirty="0"/>
          </a:p>
          <a:p>
            <a:pPr marL="1356995" marR="214693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&lt;p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=“</a:t>
            </a:r>
            <a:r>
              <a:rPr sz="1800" b="1" spc="-15" dirty="0">
                <a:latin typeface="Courier New"/>
                <a:cs typeface="Courier New"/>
              </a:rPr>
              <a:t>f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ot</a:t>
            </a:r>
            <a:r>
              <a:rPr sz="1800" b="1" dirty="0">
                <a:latin typeface="Courier New"/>
                <a:cs typeface="Courier New"/>
              </a:rPr>
              <a:t>er</a:t>
            </a:r>
            <a:r>
              <a:rPr sz="1800" b="1" spc="-15" dirty="0">
                <a:latin typeface="Courier New"/>
                <a:cs typeface="Courier New"/>
              </a:rPr>
              <a:t>”</a:t>
            </a:r>
            <a:r>
              <a:rPr sz="1800" b="1" dirty="0">
                <a:latin typeface="Courier New"/>
                <a:cs typeface="Courier New"/>
              </a:rPr>
              <a:t>&gt; </a:t>
            </a:r>
            <a:endParaRPr lang="en-NZ" sz="1800" b="1" dirty="0" smtClean="0">
              <a:latin typeface="Courier New"/>
              <a:cs typeface="Courier New"/>
            </a:endParaRPr>
          </a:p>
          <a:p>
            <a:pPr marL="1356995" marR="214693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Co</a:t>
            </a:r>
            <a:r>
              <a:rPr sz="1800" b="1" spc="-15" dirty="0" smtClean="0">
                <a:latin typeface="Courier New"/>
                <a:cs typeface="Courier New"/>
              </a:rPr>
              <a:t>p</a:t>
            </a:r>
            <a:r>
              <a:rPr sz="1800" b="1" dirty="0" smtClean="0">
                <a:latin typeface="Courier New"/>
                <a:cs typeface="Courier New"/>
              </a:rPr>
              <a:t>y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ig</a:t>
            </a:r>
            <a:r>
              <a:rPr sz="1800" b="1" spc="-15" dirty="0" smtClean="0">
                <a:latin typeface="Courier New"/>
                <a:cs typeface="Courier New"/>
              </a:rPr>
              <a:t>h</a:t>
            </a:r>
            <a:r>
              <a:rPr sz="1800" b="1" dirty="0" smtClean="0">
                <a:latin typeface="Courier New"/>
                <a:cs typeface="Courier New"/>
              </a:rPr>
              <a:t>t</a:t>
            </a:r>
            <a:r>
              <a:rPr sz="1800" b="1" spc="-15" dirty="0" smtClean="0">
                <a:latin typeface="Courier New"/>
                <a:cs typeface="Courier New"/>
              </a:rPr>
              <a:t> 2</a:t>
            </a:r>
            <a:r>
              <a:rPr sz="1800" b="1" dirty="0" smtClean="0">
                <a:latin typeface="Courier New"/>
                <a:cs typeface="Courier New"/>
              </a:rPr>
              <a:t>0</a:t>
            </a:r>
            <a:r>
              <a:rPr lang="en-NZ" sz="1800" b="1" dirty="0" smtClean="0">
                <a:latin typeface="Courier New"/>
                <a:cs typeface="Courier New"/>
              </a:rPr>
              <a:t>15</a:t>
            </a:r>
            <a:endParaRPr sz="1800" dirty="0">
              <a:latin typeface="Courier New"/>
              <a:cs typeface="Courier New"/>
            </a:endParaRPr>
          </a:p>
          <a:p>
            <a:pPr marL="135699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&lt;/</a:t>
            </a:r>
            <a:r>
              <a:rPr sz="1800" b="1" spc="-15" dirty="0">
                <a:latin typeface="Courier New"/>
                <a:cs typeface="Courier New"/>
              </a:rPr>
              <a:t>p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0289" y="1524825"/>
            <a:ext cx="2442845" cy="139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#f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er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9271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te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al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 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st</a:t>
            </a:r>
            <a:r>
              <a:rPr sz="1800" b="1" spc="-15" dirty="0">
                <a:latin typeface="Courier New"/>
                <a:cs typeface="Courier New"/>
              </a:rPr>
              <a:t>y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: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066" y="2073465"/>
            <a:ext cx="982980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er; i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ic;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5587" y="4235450"/>
            <a:ext cx="6451600" cy="925830"/>
          </a:xfrm>
          <a:custGeom>
            <a:avLst/>
            <a:gdLst/>
            <a:ahLst/>
            <a:cxnLst/>
            <a:rect l="l" t="t" r="r" b="b"/>
            <a:pathLst>
              <a:path w="6451600" h="925829">
                <a:moveTo>
                  <a:pt x="0" y="0"/>
                </a:moveTo>
                <a:lnTo>
                  <a:pt x="6451600" y="0"/>
                </a:lnTo>
                <a:lnTo>
                  <a:pt x="6451600" y="925512"/>
                </a:lnTo>
                <a:lnTo>
                  <a:pt x="0" y="92551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26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7473" y="123722"/>
            <a:ext cx="232918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20" dirty="0">
                <a:latin typeface="Calibri"/>
                <a:cs typeface="Calibri"/>
              </a:rPr>
              <a:t>CSS </a:t>
            </a:r>
            <a:r>
              <a:rPr sz="3600" b="1" spc="-25" dirty="0">
                <a:latin typeface="Calibri"/>
                <a:cs typeface="Calibri"/>
              </a:rPr>
              <a:t>E</a:t>
            </a:r>
            <a:r>
              <a:rPr sz="3600" b="1" spc="-85" dirty="0">
                <a:latin typeface="Calibri"/>
                <a:cs typeface="Calibri"/>
              </a:rPr>
              <a:t>x</a:t>
            </a:r>
            <a:r>
              <a:rPr sz="3600" b="1" spc="-5" dirty="0">
                <a:latin typeface="Calibri"/>
                <a:cs typeface="Calibri"/>
              </a:rPr>
              <a:t>e</a:t>
            </a:r>
            <a:r>
              <a:rPr sz="3600" b="1" spc="-45" dirty="0">
                <a:latin typeface="Calibri"/>
                <a:cs typeface="Calibri"/>
              </a:rPr>
              <a:t>r</a:t>
            </a:r>
            <a:r>
              <a:rPr sz="3600" b="1" spc="5" dirty="0">
                <a:latin typeface="Calibri"/>
                <a:cs typeface="Calibri"/>
              </a:rPr>
              <a:t>c</a:t>
            </a:r>
            <a:r>
              <a:rPr sz="3600" b="1" spc="-10" dirty="0">
                <a:latin typeface="Calibri"/>
                <a:cs typeface="Calibri"/>
              </a:rPr>
              <a:t>ise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27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751" y="945771"/>
            <a:ext cx="5779770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er</a:t>
            </a:r>
            <a:r>
              <a:rPr sz="2400" b="1" i="1" spc="-15" dirty="0">
                <a:latin typeface="Calibri"/>
                <a:cs typeface="Calibri"/>
              </a:rPr>
              <a:t>ci</a:t>
            </a:r>
            <a:r>
              <a:rPr sz="2400" b="1" i="1" spc="-10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2</a:t>
            </a:r>
            <a:r>
              <a:rPr sz="2400" b="1" i="1" spc="-10" dirty="0">
                <a:latin typeface="Calibri"/>
                <a:cs typeface="Calibri"/>
              </a:rPr>
              <a:t>: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30" dirty="0">
                <a:latin typeface="Calibri"/>
                <a:cs typeface="Calibri"/>
              </a:rPr>
              <a:t>W</a:t>
            </a:r>
            <a:r>
              <a:rPr sz="2400" b="1" i="1" spc="-10" dirty="0">
                <a:latin typeface="Calibri"/>
                <a:cs typeface="Calibri"/>
              </a:rPr>
              <a:t>hat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“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elec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75" dirty="0">
                <a:latin typeface="Calibri"/>
                <a:cs typeface="Calibri"/>
              </a:rPr>
              <a:t>r</a:t>
            </a:r>
            <a:r>
              <a:rPr sz="2400" b="1" i="1" dirty="0">
                <a:latin typeface="Calibri"/>
                <a:cs typeface="Calibri"/>
              </a:rPr>
              <a:t>”</a:t>
            </a:r>
            <a:r>
              <a:rPr sz="2400" b="1" i="1" spc="2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C</a:t>
            </a:r>
            <a:r>
              <a:rPr sz="2400" b="1" i="1" spc="-5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yle?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209800"/>
            <a:ext cx="65532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 selector specifies where in a web page CSS styles will be applied. Selectors are typically names of tags e.g. body, p, h1 etc. There are 2 types of user specified selectors as well; class selectors and id selectors.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9494">
              <a:lnSpc>
                <a:spcPct val="100000"/>
              </a:lnSpc>
            </a:pPr>
            <a:r>
              <a:rPr spc="-20" dirty="0"/>
              <a:t>L</a:t>
            </a:r>
            <a:r>
              <a:rPr spc="-25" dirty="0"/>
              <a:t>o</a:t>
            </a:r>
            <a:r>
              <a:rPr spc="-20" dirty="0"/>
              <a:t>c</a:t>
            </a:r>
            <a:r>
              <a:rPr spc="-60" dirty="0"/>
              <a:t>a</a:t>
            </a:r>
            <a:r>
              <a:rPr spc="-15" dirty="0"/>
              <a:t>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25" dirty="0"/>
              <a:t> </a:t>
            </a:r>
            <a:r>
              <a:rPr spc="-25" dirty="0"/>
              <a:t>o</a:t>
            </a:r>
            <a:r>
              <a:rPr dirty="0"/>
              <a:t>f </a:t>
            </a:r>
            <a:r>
              <a:rPr spc="-20" dirty="0"/>
              <a:t>the</a:t>
            </a:r>
            <a:r>
              <a:rPr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spc="-5" dirty="0"/>
              <a:t>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28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3070225" cy="138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ee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10" dirty="0">
                <a:latin typeface="Calibri"/>
                <a:cs typeface="Calibri"/>
              </a:rPr>
              <a:t>oss</a:t>
            </a:r>
            <a:r>
              <a:rPr sz="2400" b="1" spc="-15" dirty="0">
                <a:latin typeface="Calibri"/>
                <a:cs typeface="Calibri"/>
              </a:rPr>
              <a:t>ibl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 smtClean="0">
                <a:latin typeface="Calibri"/>
                <a:cs typeface="Calibri"/>
              </a:rPr>
              <a:t>E</a:t>
            </a:r>
            <a:r>
              <a:rPr sz="1800" dirty="0" smtClean="0">
                <a:latin typeface="Calibri"/>
                <a:cs typeface="Calibri"/>
              </a:rPr>
              <a:t>x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5" dirty="0" smtClean="0">
                <a:latin typeface="Calibri"/>
                <a:cs typeface="Calibri"/>
              </a:rPr>
              <a:t>r</a:t>
            </a:r>
            <a:r>
              <a:rPr sz="1800" dirty="0" smtClean="0">
                <a:latin typeface="Calibri"/>
                <a:cs typeface="Calibri"/>
              </a:rPr>
              <a:t>nal</a:t>
            </a:r>
            <a:r>
              <a:rPr lang="en-NZ" sz="1800" dirty="0" smtClean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</a:t>
            </a:r>
            <a:r>
              <a:rPr lang="en-NZ" sz="1800" dirty="0" smtClean="0">
                <a:latin typeface="Calibri"/>
                <a:cs typeface="Calibri"/>
              </a:rPr>
              <a:t>tyle sheet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 smtClean="0">
                <a:latin typeface="Calibri"/>
                <a:cs typeface="Calibri"/>
              </a:rPr>
              <a:t>I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r</a:t>
            </a:r>
            <a:r>
              <a:rPr sz="1800" dirty="0" smtClean="0">
                <a:latin typeface="Calibri"/>
                <a:cs typeface="Calibri"/>
              </a:rPr>
              <a:t>nal</a:t>
            </a:r>
            <a:r>
              <a:rPr lang="en-NZ" sz="1800" dirty="0" smtClean="0">
                <a:latin typeface="Calibri"/>
                <a:cs typeface="Calibri"/>
              </a:rPr>
              <a:t> style sheet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 smtClean="0">
                <a:latin typeface="Calibri"/>
                <a:cs typeface="Calibri"/>
              </a:rPr>
              <a:t>In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dirty="0" smtClean="0">
                <a:latin typeface="Calibri"/>
                <a:cs typeface="Calibri"/>
              </a:rPr>
              <a:t>n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lang="en-NZ" sz="1800" spc="-10" dirty="0" smtClean="0">
                <a:latin typeface="Calibri"/>
                <a:cs typeface="Calibri"/>
              </a:rPr>
              <a:t> styles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4590">
              <a:lnSpc>
                <a:spcPct val="100000"/>
              </a:lnSpc>
            </a:pPr>
            <a:r>
              <a:rPr spc="-25" dirty="0"/>
              <a:t>E</a:t>
            </a:r>
            <a:r>
              <a:rPr dirty="0"/>
              <a:t>x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-20" dirty="0"/>
              <a:t>n</a:t>
            </a:r>
            <a:r>
              <a:rPr spc="-25" dirty="0"/>
              <a:t>a</a:t>
            </a:r>
            <a:r>
              <a:rPr spc="-10" dirty="0"/>
              <a:t>l </a:t>
            </a: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She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575935" cy="1052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fin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 </a:t>
            </a:r>
            <a:r>
              <a:rPr sz="2400" b="1" spc="-5" dirty="0">
                <a:latin typeface="Calibri"/>
                <a:cs typeface="Calibri"/>
              </a:rPr>
              <a:t>file</a:t>
            </a:r>
            <a:endParaRPr sz="2400" dirty="0">
              <a:latin typeface="Calibri"/>
              <a:cs typeface="Calibri"/>
            </a:endParaRPr>
          </a:p>
          <a:p>
            <a:pPr marL="755650" indent="-285750">
              <a:lnSpc>
                <a:spcPct val="100000"/>
              </a:lnSpc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b 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 marL="755650" indent="-285750">
              <a:lnSpc>
                <a:spcPct val="100000"/>
              </a:lnSpc>
              <a:spcBef>
                <a:spcPts val="43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vi</a:t>
            </a:r>
            <a:r>
              <a:rPr sz="1800" dirty="0">
                <a:latin typeface="Calibri"/>
                <a:cs typeface="Calibri"/>
              </a:rPr>
              <a:t>sual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theme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1600" y="2133600"/>
            <a:ext cx="4289425" cy="925830"/>
          </a:xfrm>
          <a:custGeom>
            <a:avLst/>
            <a:gdLst/>
            <a:ahLst/>
            <a:cxnLst/>
            <a:rect l="l" t="t" r="r" b="b"/>
            <a:pathLst>
              <a:path w="4289425" h="925829">
                <a:moveTo>
                  <a:pt x="0" y="0"/>
                </a:moveTo>
                <a:lnTo>
                  <a:pt x="4289425" y="0"/>
                </a:lnTo>
                <a:lnTo>
                  <a:pt x="4289425" y="925512"/>
                </a:lnTo>
                <a:lnTo>
                  <a:pt x="0" y="92551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08675" y="2590800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>
                <a:moveTo>
                  <a:pt x="635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37219" y="2502725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95262"/>
                </a:lnTo>
                <a:lnTo>
                  <a:pt x="190512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8650" y="5466650"/>
            <a:ext cx="8066405" cy="1079500"/>
          </a:xfrm>
          <a:custGeom>
            <a:avLst/>
            <a:gdLst/>
            <a:ahLst/>
            <a:cxnLst/>
            <a:rect l="l" t="t" r="r" b="b"/>
            <a:pathLst>
              <a:path w="8066405" h="1079500">
                <a:moveTo>
                  <a:pt x="0" y="0"/>
                </a:moveTo>
                <a:lnTo>
                  <a:pt x="8066087" y="0"/>
                </a:lnTo>
                <a:lnTo>
                  <a:pt x="8066087" y="1079500"/>
                </a:lnTo>
                <a:lnTo>
                  <a:pt x="0" y="10795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3620" y="3276600"/>
            <a:ext cx="8164830" cy="327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90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b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 m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 smtClean="0">
                <a:latin typeface="Calibri"/>
                <a:cs typeface="Calibri"/>
              </a:rPr>
              <a:t>s</a:t>
            </a:r>
            <a:r>
              <a:rPr sz="2400" b="1" spc="-5" dirty="0" smtClean="0">
                <a:latin typeface="Calibri"/>
                <a:cs typeface="Calibri"/>
              </a:rPr>
              <a:t>h</a:t>
            </a:r>
            <a:r>
              <a:rPr sz="2400" b="1" dirty="0" smtClean="0">
                <a:latin typeface="Calibri"/>
                <a:cs typeface="Calibri"/>
              </a:rPr>
              <a:t>e</a:t>
            </a:r>
            <a:r>
              <a:rPr sz="2400" b="1" spc="-10" dirty="0" smtClean="0">
                <a:latin typeface="Calibri"/>
                <a:cs typeface="Calibri"/>
              </a:rPr>
              <a:t>et</a:t>
            </a:r>
            <a:endParaRPr lang="en-NZ" sz="2400" b="1" spc="-10" dirty="0" smtClean="0">
              <a:latin typeface="Calibri"/>
              <a:cs typeface="Calibri"/>
            </a:endParaRP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en-NZ" b="1" i="1" spc="-10" dirty="0" smtClean="0">
                <a:latin typeface="Calibri"/>
                <a:cs typeface="Calibri"/>
              </a:rPr>
              <a:t>&lt;link&gt; </a:t>
            </a:r>
            <a:r>
              <a:rPr lang="en-NZ" spc="-10" dirty="0" smtClean="0">
                <a:latin typeface="Calibri"/>
                <a:cs typeface="Calibri"/>
              </a:rPr>
              <a:t>tag has 3 attributes:</a:t>
            </a:r>
          </a:p>
          <a:p>
            <a:pPr marL="1270000" lvl="2" indent="-342900">
              <a:buFont typeface="Arial" panose="020B0604020202020204" pitchFamily="34" charset="0"/>
              <a:buChar char="•"/>
            </a:pPr>
            <a:r>
              <a:rPr lang="en-NZ" b="1" i="1" spc="-20" dirty="0" err="1" smtClean="0">
                <a:latin typeface="Calibri"/>
                <a:cs typeface="Calibri"/>
              </a:rPr>
              <a:t>rel</a:t>
            </a:r>
            <a:r>
              <a:rPr lang="en-NZ" b="1" i="1" spc="-20" dirty="0" smtClean="0">
                <a:latin typeface="Calibri"/>
                <a:cs typeface="Calibri"/>
              </a:rPr>
              <a:t> </a:t>
            </a:r>
            <a:r>
              <a:rPr lang="en-NZ" spc="-20" dirty="0" smtClean="0">
                <a:latin typeface="Calibri"/>
                <a:cs typeface="Calibri"/>
              </a:rPr>
              <a:t>specifies relationship between current document and linked document</a:t>
            </a:r>
          </a:p>
          <a:p>
            <a:pPr marL="1212850" lvl="1" indent="-285750"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NZ" b="1" i="1" dirty="0" err="1" smtClean="0">
                <a:latin typeface="Calibri"/>
                <a:cs typeface="Calibri"/>
              </a:rPr>
              <a:t>href</a:t>
            </a:r>
            <a:r>
              <a:rPr lang="en-NZ" dirty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specifies location of linked document</a:t>
            </a:r>
          </a:p>
          <a:p>
            <a:pPr marL="1212850" lvl="1" indent="-285750"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NZ" b="1" i="1" dirty="0">
                <a:latin typeface="Calibri"/>
                <a:cs typeface="Calibri"/>
              </a:rPr>
              <a:t>t</a:t>
            </a:r>
            <a:r>
              <a:rPr lang="en-NZ" b="1" i="1" dirty="0" smtClean="0">
                <a:latin typeface="Calibri"/>
                <a:cs typeface="Calibri"/>
              </a:rPr>
              <a:t>ype </a:t>
            </a:r>
            <a:r>
              <a:rPr lang="en-NZ" dirty="0" smtClean="0">
                <a:latin typeface="Calibri"/>
                <a:cs typeface="Calibri"/>
              </a:rPr>
              <a:t>specifies media type of linked document</a:t>
            </a:r>
          </a:p>
          <a:p>
            <a:pPr marL="755650" indent="-285750"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NZ" dirty="0" smtClean="0">
                <a:latin typeface="Calibri"/>
                <a:cs typeface="Calibri"/>
              </a:rPr>
              <a:t>Is an empty tag so only an opening </a:t>
            </a:r>
            <a:r>
              <a:rPr lang="en-NZ" b="1" dirty="0" smtClean="0">
                <a:latin typeface="Calibri"/>
                <a:cs typeface="Calibri"/>
              </a:rPr>
              <a:t>&lt;link&gt; </a:t>
            </a:r>
            <a:r>
              <a:rPr lang="en-NZ" dirty="0" smtClean="0">
                <a:latin typeface="Calibri"/>
                <a:cs typeface="Calibri"/>
              </a:rPr>
              <a:t>tag is required.</a:t>
            </a:r>
            <a:endParaRPr dirty="0">
              <a:latin typeface="Calibri"/>
              <a:cs typeface="Calibri"/>
            </a:endParaRPr>
          </a:p>
          <a:p>
            <a:pPr>
              <a:lnSpc>
                <a:spcPts val="2700"/>
              </a:lnSpc>
              <a:spcBef>
                <a:spcPts val="28"/>
              </a:spcBef>
            </a:pPr>
            <a:endParaRPr sz="2700" dirty="0"/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&lt;head&gt;</a:t>
            </a:r>
            <a:endParaRPr sz="1600" dirty="0">
              <a:latin typeface="Courier New"/>
              <a:cs typeface="Courier New"/>
            </a:endParaRPr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&lt;title&gt;</a:t>
            </a:r>
            <a:r>
              <a:rPr sz="1600" b="1" spc="10" dirty="0">
                <a:latin typeface="Courier New"/>
                <a:cs typeface="Courier New"/>
              </a:rPr>
              <a:t> </a:t>
            </a:r>
            <a:r>
              <a:rPr sz="1600" b="1" spc="-10" dirty="0">
                <a:latin typeface="Courier New"/>
                <a:cs typeface="Courier New"/>
              </a:rPr>
              <a:t>…</a:t>
            </a:r>
            <a:r>
              <a:rPr sz="1600" b="1" dirty="0">
                <a:latin typeface="Courier New"/>
                <a:cs typeface="Courier New"/>
              </a:rPr>
              <a:t> </a:t>
            </a:r>
            <a:r>
              <a:rPr sz="1600" b="1" spc="-10" dirty="0">
                <a:latin typeface="Courier New"/>
                <a:cs typeface="Courier New"/>
              </a:rPr>
              <a:t>&lt;</a:t>
            </a:r>
            <a:r>
              <a:rPr sz="1600" b="1" dirty="0">
                <a:latin typeface="Courier New"/>
                <a:cs typeface="Courier New"/>
              </a:rPr>
              <a:t>/</a:t>
            </a:r>
            <a:r>
              <a:rPr sz="1600" b="1" spc="-10" dirty="0">
                <a:latin typeface="Courier New"/>
                <a:cs typeface="Courier New"/>
              </a:rPr>
              <a:t>title&gt;</a:t>
            </a:r>
            <a:endParaRPr sz="1600" dirty="0">
              <a:latin typeface="Courier New"/>
              <a:cs typeface="Courier New"/>
            </a:endParaRPr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&lt;link </a:t>
            </a:r>
            <a:r>
              <a:rPr sz="1600" b="1" dirty="0">
                <a:latin typeface="Courier New"/>
                <a:cs typeface="Courier New"/>
              </a:rPr>
              <a:t>r</a:t>
            </a:r>
            <a:r>
              <a:rPr sz="1600" b="1" spc="-10" dirty="0">
                <a:latin typeface="Courier New"/>
                <a:cs typeface="Courier New"/>
              </a:rPr>
              <a:t>el=</a:t>
            </a:r>
            <a:r>
              <a:rPr sz="1600" b="1" spc="-5" dirty="0">
                <a:latin typeface="Courier New"/>
                <a:cs typeface="Courier New"/>
              </a:rPr>
              <a:t>″</a:t>
            </a:r>
            <a:r>
              <a:rPr sz="1600" b="1" dirty="0">
                <a:latin typeface="Courier New"/>
                <a:cs typeface="Courier New"/>
              </a:rPr>
              <a:t>s</a:t>
            </a:r>
            <a:r>
              <a:rPr sz="1600" b="1" spc="-10" dirty="0">
                <a:latin typeface="Courier New"/>
                <a:cs typeface="Courier New"/>
              </a:rPr>
              <a:t>tylesh</a:t>
            </a:r>
            <a:r>
              <a:rPr sz="1600" b="1" dirty="0">
                <a:latin typeface="Courier New"/>
                <a:cs typeface="Courier New"/>
              </a:rPr>
              <a:t>e</a:t>
            </a:r>
            <a:r>
              <a:rPr sz="1600" b="1" spc="-10" dirty="0">
                <a:latin typeface="Courier New"/>
                <a:cs typeface="Courier New"/>
              </a:rPr>
              <a:t>et″</a:t>
            </a:r>
            <a:r>
              <a:rPr sz="1600" b="1" dirty="0">
                <a:latin typeface="Courier New"/>
                <a:cs typeface="Courier New"/>
              </a:rPr>
              <a:t> h</a:t>
            </a:r>
            <a:r>
              <a:rPr sz="1600" b="1" spc="-10" dirty="0">
                <a:latin typeface="Courier New"/>
                <a:cs typeface="Courier New"/>
              </a:rPr>
              <a:t>ref=″t</a:t>
            </a:r>
            <a:r>
              <a:rPr sz="1600" b="1" dirty="0">
                <a:latin typeface="Courier New"/>
                <a:cs typeface="Courier New"/>
              </a:rPr>
              <a:t>h</a:t>
            </a:r>
            <a:r>
              <a:rPr sz="1600" b="1" spc="-10" dirty="0">
                <a:latin typeface="Courier New"/>
                <a:cs typeface="Courier New"/>
              </a:rPr>
              <a:t>eme.</a:t>
            </a:r>
            <a:r>
              <a:rPr sz="1600" b="1" dirty="0">
                <a:latin typeface="Courier New"/>
                <a:cs typeface="Courier New"/>
              </a:rPr>
              <a:t>c</a:t>
            </a:r>
            <a:r>
              <a:rPr sz="1600" b="1" spc="-10" dirty="0">
                <a:latin typeface="Courier New"/>
                <a:cs typeface="Courier New"/>
              </a:rPr>
              <a:t>ss″</a:t>
            </a:r>
            <a:r>
              <a:rPr sz="1600" b="1" dirty="0">
                <a:latin typeface="Courier New"/>
                <a:cs typeface="Courier New"/>
              </a:rPr>
              <a:t> </a:t>
            </a:r>
            <a:r>
              <a:rPr sz="1600" b="1" spc="-10" dirty="0">
                <a:latin typeface="Courier New"/>
                <a:cs typeface="Courier New"/>
              </a:rPr>
              <a:t>ty</a:t>
            </a:r>
            <a:r>
              <a:rPr sz="1600" b="1" dirty="0">
                <a:latin typeface="Courier New"/>
                <a:cs typeface="Courier New"/>
              </a:rPr>
              <a:t>p</a:t>
            </a:r>
            <a:r>
              <a:rPr sz="1600" b="1" spc="-10" dirty="0">
                <a:latin typeface="Courier New"/>
                <a:cs typeface="Courier New"/>
              </a:rPr>
              <a:t>e=″t</a:t>
            </a:r>
            <a:r>
              <a:rPr sz="1600" b="1" dirty="0">
                <a:latin typeface="Courier New"/>
                <a:cs typeface="Courier New"/>
              </a:rPr>
              <a:t>e</a:t>
            </a:r>
            <a:r>
              <a:rPr sz="1600" b="1" spc="-10" dirty="0">
                <a:latin typeface="Courier New"/>
                <a:cs typeface="Courier New"/>
              </a:rPr>
              <a:t>xt/</a:t>
            </a:r>
            <a:r>
              <a:rPr sz="1600" b="1" spc="-10" dirty="0" err="1">
                <a:latin typeface="Courier New"/>
                <a:cs typeface="Courier New"/>
              </a:rPr>
              <a:t>css</a:t>
            </a:r>
            <a:r>
              <a:rPr sz="1600" b="1" dirty="0" smtClean="0">
                <a:latin typeface="Courier New"/>
                <a:cs typeface="Courier New"/>
              </a:rPr>
              <a:t>″</a:t>
            </a:r>
            <a:r>
              <a:rPr sz="1600" b="1" spc="-10" dirty="0" smtClean="0">
                <a:latin typeface="Courier New"/>
                <a:cs typeface="Courier New"/>
              </a:rPr>
              <a:t>&gt;</a:t>
            </a:r>
            <a:endParaRPr sz="1600" dirty="0">
              <a:latin typeface="Courier New"/>
              <a:cs typeface="Courier New"/>
            </a:endParaRPr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&lt;/head&gt;</a:t>
            </a:r>
            <a:endParaRPr sz="1600" dirty="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29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1600" y="2179828"/>
            <a:ext cx="412242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69010" algn="l"/>
                <a:tab pos="3971925" algn="l"/>
              </a:tabLst>
            </a:pPr>
            <a:r>
              <a:rPr sz="1800" b="1" dirty="0">
                <a:latin typeface="Courier New"/>
                <a:cs typeface="Courier New"/>
              </a:rPr>
              <a:t>.q</a:t>
            </a:r>
            <a:r>
              <a:rPr sz="1800" b="1" spc="-15" dirty="0">
                <a:latin typeface="Courier New"/>
                <a:cs typeface="Courier New"/>
              </a:rPr>
              <a:t>u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	{</a:t>
            </a:r>
            <a:r>
              <a:rPr sz="1800" b="1" spc="-15" dirty="0">
                <a:latin typeface="Courier New"/>
                <a:cs typeface="Courier New"/>
              </a:rPr>
              <a:t> te</a:t>
            </a:r>
            <a:r>
              <a:rPr sz="1800" b="1" dirty="0">
                <a:latin typeface="Courier New"/>
                <a:cs typeface="Courier New"/>
              </a:rPr>
              <a:t>xt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ig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15" dirty="0">
                <a:latin typeface="Courier New"/>
                <a:cs typeface="Courier New"/>
              </a:rPr>
              <a:t> c</a:t>
            </a:r>
            <a:r>
              <a:rPr sz="1800" b="1" dirty="0">
                <a:latin typeface="Courier New"/>
                <a:cs typeface="Courier New"/>
              </a:rPr>
              <a:t>en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;	}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4939" y="2775585"/>
            <a:ext cx="275653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h1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{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co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n;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}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11315" y="2217003"/>
            <a:ext cx="185229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file </a:t>
            </a:r>
            <a:r>
              <a:rPr lang="en-NZ" b="1" spc="-10" dirty="0" smtClean="0">
                <a:latin typeface="Arial"/>
                <a:cs typeface="Arial"/>
              </a:rPr>
              <a:t>called theme.css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NZ" dirty="0" smtClean="0"/>
              <a:t>Block-level tags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Define the structure of a “block”</a:t>
            </a:r>
          </a:p>
          <a:p>
            <a:pPr lvl="1" eaLnBrk="1" hangingPunct="1"/>
            <a:r>
              <a:rPr lang="en-NZ" sz="1800" smtClean="0"/>
              <a:t>Headings</a:t>
            </a:r>
          </a:p>
          <a:p>
            <a:pPr lvl="1" eaLnBrk="1" hangingPunct="1"/>
            <a:r>
              <a:rPr lang="en-NZ" sz="1800" smtClean="0"/>
              <a:t>Paragraphs</a:t>
            </a:r>
          </a:p>
          <a:p>
            <a:pPr lvl="1" eaLnBrk="1" hangingPunct="1"/>
            <a:r>
              <a:rPr lang="en-NZ" sz="1800" smtClean="0"/>
              <a:t>Lists</a:t>
            </a:r>
          </a:p>
          <a:p>
            <a:pPr lvl="1" eaLnBrk="1" hangingPunct="1"/>
            <a:r>
              <a:rPr lang="en-NZ" sz="1800" smtClean="0"/>
              <a:t>Tables</a:t>
            </a:r>
          </a:p>
          <a:p>
            <a:pPr lvl="1" eaLnBrk="1" hangingPunct="1"/>
            <a:r>
              <a:rPr lang="en-NZ" sz="1800" smtClean="0"/>
              <a:t>Preformatted text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840288" y="1636713"/>
            <a:ext cx="3495675" cy="4570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019675" y="1905000"/>
            <a:ext cx="3136900" cy="3587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019675" y="2533650"/>
            <a:ext cx="3136900" cy="1074738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184900" y="3787775"/>
            <a:ext cx="806450" cy="5365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019675" y="4503738"/>
            <a:ext cx="3136900" cy="6286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019675" y="5310188"/>
            <a:ext cx="3136900" cy="7175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2261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8245">
              <a:lnSpc>
                <a:spcPct val="100000"/>
              </a:lnSpc>
            </a:pPr>
            <a:r>
              <a:rPr spc="-10" dirty="0"/>
              <a:t>I</a:t>
            </a:r>
            <a:r>
              <a:rPr spc="-60" dirty="0"/>
              <a:t>n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-20" dirty="0"/>
              <a:t>n</a:t>
            </a:r>
            <a:r>
              <a:rPr spc="-25" dirty="0"/>
              <a:t>a</a:t>
            </a:r>
            <a:r>
              <a:rPr spc="-10" dirty="0"/>
              <a:t>l</a:t>
            </a:r>
            <a:r>
              <a:rPr spc="15" dirty="0"/>
              <a:t> </a:t>
            </a: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She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4" name="object 4"/>
          <p:cNvSpPr/>
          <p:nvPr/>
        </p:nvSpPr>
        <p:spPr>
          <a:xfrm>
            <a:off x="1704975" y="3581400"/>
            <a:ext cx="5286375" cy="2847975"/>
          </a:xfrm>
          <a:custGeom>
            <a:avLst/>
            <a:gdLst/>
            <a:ahLst/>
            <a:cxnLst/>
            <a:rect l="l" t="t" r="r" b="b"/>
            <a:pathLst>
              <a:path w="5286375" h="2847975">
                <a:moveTo>
                  <a:pt x="0" y="0"/>
                </a:moveTo>
                <a:lnTo>
                  <a:pt x="5286375" y="0"/>
                </a:lnTo>
                <a:lnTo>
                  <a:pt x="5286375" y="2847975"/>
                </a:lnTo>
                <a:lnTo>
                  <a:pt x="0" y="284797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9751" y="945771"/>
            <a:ext cx="7893649" cy="5439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ad</a:t>
            </a:r>
            <a:r>
              <a:rPr sz="2400" b="1" spc="-10" dirty="0">
                <a:latin typeface="Calibri"/>
                <a:cs typeface="Calibri"/>
              </a:rPr>
              <a:t> 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b 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0" dirty="0">
                <a:latin typeface="Calibri"/>
                <a:cs typeface="Calibri"/>
              </a:rPr>
              <a:t>K</a:t>
            </a:r>
            <a:r>
              <a:rPr sz="1800" spc="-10" dirty="0">
                <a:latin typeface="Calibri"/>
                <a:cs typeface="Calibri"/>
              </a:rPr>
              <a:t>eep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sual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rm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ame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900"/>
              </a:lnSpc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&lt;</a:t>
            </a:r>
            <a:r>
              <a:rPr sz="2400" b="1" dirty="0" smtClean="0">
                <a:latin typeface="Courier New"/>
                <a:cs typeface="Courier New"/>
              </a:rPr>
              <a:t>style</a:t>
            </a:r>
            <a:r>
              <a:rPr lang="en-NZ" sz="2400" b="1" dirty="0" smtClean="0">
                <a:latin typeface="Courier New"/>
                <a:cs typeface="Courier New"/>
              </a:rPr>
              <a:t> type=“text/</a:t>
            </a:r>
            <a:r>
              <a:rPr lang="en-NZ" sz="2400" b="1" dirty="0" err="1" smtClean="0">
                <a:latin typeface="Courier New"/>
                <a:cs typeface="Courier New"/>
              </a:rPr>
              <a:t>css</a:t>
            </a:r>
            <a:r>
              <a:rPr lang="en-NZ" sz="2400" b="1" dirty="0" smtClean="0">
                <a:latin typeface="Courier New"/>
                <a:cs typeface="Courier New"/>
              </a:rPr>
              <a:t>”</a:t>
            </a:r>
            <a:r>
              <a:rPr sz="2400" b="1" dirty="0" smtClean="0">
                <a:latin typeface="Courier New"/>
                <a:cs typeface="Courier New"/>
              </a:rPr>
              <a:t>&gt;</a:t>
            </a:r>
            <a:endParaRPr sz="2400" dirty="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 smtClean="0">
                <a:latin typeface="Calibri"/>
                <a:cs typeface="Calibri"/>
              </a:rPr>
              <a:t>s</a:t>
            </a:r>
            <a:r>
              <a:rPr sz="1800" spc="-15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y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dirty="0" smtClean="0">
                <a:latin typeface="Calibri"/>
                <a:cs typeface="Calibri"/>
              </a:rPr>
              <a:t>s</a:t>
            </a:r>
            <a:endParaRPr lang="en-NZ" sz="1800" dirty="0" smtClean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lang="en-NZ" b="1" i="1" dirty="0">
                <a:latin typeface="Calibri"/>
                <a:cs typeface="Calibri"/>
              </a:rPr>
              <a:t>t</a:t>
            </a:r>
            <a:r>
              <a:rPr lang="en-NZ" b="1" i="1" dirty="0" smtClean="0">
                <a:latin typeface="Calibri"/>
                <a:cs typeface="Calibri"/>
              </a:rPr>
              <a:t>ype</a:t>
            </a:r>
            <a:r>
              <a:rPr lang="en-NZ" dirty="0" smtClean="0">
                <a:latin typeface="Calibri"/>
                <a:cs typeface="Calibri"/>
              </a:rPr>
              <a:t> attribute specifies media type of the </a:t>
            </a:r>
            <a:r>
              <a:rPr lang="en-NZ" b="1" i="1" dirty="0" smtClean="0">
                <a:latin typeface="Calibri"/>
                <a:cs typeface="Calibri"/>
              </a:rPr>
              <a:t>&lt;style&gt;</a:t>
            </a:r>
            <a:r>
              <a:rPr lang="en-NZ" dirty="0" smtClean="0">
                <a:latin typeface="Calibri"/>
                <a:cs typeface="Calibri"/>
              </a:rPr>
              <a:t> tag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2200"/>
              </a:lnSpc>
              <a:spcBef>
                <a:spcPts val="56"/>
              </a:spcBef>
            </a:pPr>
            <a:r>
              <a:rPr lang="en-NZ" sz="2200" dirty="0" smtClean="0"/>
              <a:t>	</a:t>
            </a:r>
            <a:endParaRPr sz="2200" dirty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&lt;h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a</a:t>
            </a:r>
            <a:r>
              <a:rPr sz="1800" b="1" spc="-15" dirty="0" smtClean="0">
                <a:latin typeface="Courier New"/>
                <a:cs typeface="Courier New"/>
              </a:rPr>
              <a:t>d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 smtClean="0">
              <a:latin typeface="Courier New"/>
              <a:cs typeface="Courier New"/>
            </a:endParaRPr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&lt;t</a:t>
            </a:r>
            <a:r>
              <a:rPr sz="1800" b="1" spc="-15" dirty="0" smtClean="0">
                <a:latin typeface="Courier New"/>
                <a:cs typeface="Courier New"/>
              </a:rPr>
              <a:t>i</a:t>
            </a:r>
            <a:r>
              <a:rPr sz="1800" b="1" dirty="0" smtClean="0">
                <a:latin typeface="Courier New"/>
                <a:cs typeface="Courier New"/>
              </a:rPr>
              <a:t>t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e&gt;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x</a:t>
            </a:r>
            <a:r>
              <a:rPr sz="1800" b="1" spc="-15" dirty="0" smtClean="0">
                <a:latin typeface="Courier New"/>
                <a:cs typeface="Courier New"/>
              </a:rPr>
              <a:t>am</a:t>
            </a:r>
            <a:r>
              <a:rPr sz="1800" b="1" dirty="0" smtClean="0">
                <a:latin typeface="Courier New"/>
                <a:cs typeface="Courier New"/>
              </a:rPr>
              <a:t>pl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&lt;</a:t>
            </a:r>
            <a:r>
              <a:rPr sz="1800" b="1" spc="-15" dirty="0" smtClean="0">
                <a:latin typeface="Courier New"/>
                <a:cs typeface="Courier New"/>
              </a:rPr>
              <a:t>/</a:t>
            </a:r>
            <a:r>
              <a:rPr sz="1800" b="1" dirty="0" smtClean="0">
                <a:latin typeface="Courier New"/>
                <a:cs typeface="Courier New"/>
              </a:rPr>
              <a:t>ti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l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 smtClean="0">
              <a:latin typeface="Courier New"/>
              <a:cs typeface="Courier New"/>
            </a:endParaRPr>
          </a:p>
          <a:p>
            <a:pPr>
              <a:lnSpc>
                <a:spcPts val="2100"/>
              </a:lnSpc>
              <a:spcBef>
                <a:spcPts val="60"/>
              </a:spcBef>
            </a:pPr>
            <a:endParaRPr sz="2100" dirty="0" smtClean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&lt;s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y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lang="en-NZ" sz="1800" b="1" dirty="0" smtClean="0">
                <a:latin typeface="Courier New"/>
                <a:cs typeface="Courier New"/>
              </a:rPr>
              <a:t> type=“text/</a:t>
            </a:r>
            <a:r>
              <a:rPr lang="en-NZ" sz="1800" b="1" dirty="0" err="1" smtClean="0">
                <a:latin typeface="Courier New"/>
                <a:cs typeface="Courier New"/>
              </a:rPr>
              <a:t>cs</a:t>
            </a:r>
            <a:r>
              <a:rPr lang="en-NZ" b="1" dirty="0" err="1" smtClean="0">
                <a:latin typeface="Courier New"/>
                <a:cs typeface="Courier New"/>
              </a:rPr>
              <a:t>s</a:t>
            </a:r>
            <a:r>
              <a:rPr lang="en-NZ" b="1" dirty="0" smtClean="0">
                <a:latin typeface="Courier New"/>
                <a:cs typeface="Courier New"/>
              </a:rPr>
              <a:t>”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 smtClean="0">
              <a:latin typeface="Courier New"/>
              <a:cs typeface="Courier New"/>
            </a:endParaRPr>
          </a:p>
          <a:p>
            <a:pPr marL="1536065">
              <a:lnSpc>
                <a:spcPct val="100000"/>
              </a:lnSpc>
              <a:tabLst>
                <a:tab pos="2493010" algn="l"/>
                <a:tab pos="5495290" algn="l"/>
              </a:tabLst>
            </a:pPr>
            <a:r>
              <a:rPr sz="1800" b="1" dirty="0" smtClean="0">
                <a:latin typeface="Courier New"/>
                <a:cs typeface="Courier New"/>
              </a:rPr>
              <a:t>.q</a:t>
            </a:r>
            <a:r>
              <a:rPr sz="1800" b="1" spc="-15" dirty="0" smtClean="0">
                <a:latin typeface="Courier New"/>
                <a:cs typeface="Courier New"/>
              </a:rPr>
              <a:t>u</a:t>
            </a:r>
            <a:r>
              <a:rPr sz="1800" b="1" dirty="0" smtClean="0">
                <a:latin typeface="Courier New"/>
                <a:cs typeface="Courier New"/>
              </a:rPr>
              <a:t>o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e	{</a:t>
            </a:r>
            <a:r>
              <a:rPr sz="1800" b="1" spc="-15" dirty="0" smtClean="0">
                <a:latin typeface="Courier New"/>
                <a:cs typeface="Courier New"/>
              </a:rPr>
              <a:t> te</a:t>
            </a:r>
            <a:r>
              <a:rPr sz="1800" b="1" dirty="0" smtClean="0">
                <a:latin typeface="Courier New"/>
                <a:cs typeface="Courier New"/>
              </a:rPr>
              <a:t>xt</a:t>
            </a:r>
            <a:r>
              <a:rPr sz="1800" b="1" spc="-15" dirty="0" smtClean="0">
                <a:latin typeface="Courier New"/>
                <a:cs typeface="Courier New"/>
              </a:rPr>
              <a:t>-</a:t>
            </a:r>
            <a:r>
              <a:rPr sz="1800" b="1" dirty="0" smtClean="0">
                <a:latin typeface="Courier New"/>
                <a:cs typeface="Courier New"/>
              </a:rPr>
              <a:t>a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ig</a:t>
            </a:r>
            <a:r>
              <a:rPr sz="1800" b="1" spc="-15" dirty="0" smtClean="0">
                <a:latin typeface="Courier New"/>
                <a:cs typeface="Courier New"/>
              </a:rPr>
              <a:t>n</a:t>
            </a:r>
            <a:r>
              <a:rPr sz="1800" b="1" dirty="0" smtClean="0">
                <a:latin typeface="Courier New"/>
                <a:cs typeface="Courier New"/>
              </a:rPr>
              <a:t>:</a:t>
            </a:r>
            <a:r>
              <a:rPr sz="1800" b="1" spc="-15" dirty="0" smtClean="0">
                <a:latin typeface="Courier New"/>
                <a:cs typeface="Courier New"/>
              </a:rPr>
              <a:t> c</a:t>
            </a:r>
            <a:r>
              <a:rPr sz="1800" b="1" dirty="0" smtClean="0">
                <a:latin typeface="Courier New"/>
                <a:cs typeface="Courier New"/>
              </a:rPr>
              <a:t>en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;	}</a:t>
            </a:r>
            <a:endParaRPr sz="1800" dirty="0" smtClean="0">
              <a:latin typeface="Courier New"/>
              <a:cs typeface="Courier New"/>
            </a:endParaRPr>
          </a:p>
          <a:p>
            <a:pPr>
              <a:lnSpc>
                <a:spcPts val="2100"/>
              </a:lnSpc>
              <a:spcBef>
                <a:spcPts val="60"/>
              </a:spcBef>
            </a:pPr>
            <a:endParaRPr sz="2100" dirty="0" smtClean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h1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{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co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o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: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g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n;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}</a:t>
            </a:r>
            <a:endParaRPr sz="1800" dirty="0" smtClean="0">
              <a:latin typeface="Courier New"/>
              <a:cs typeface="Courier New"/>
            </a:endParaRPr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&lt;/</a:t>
            </a:r>
            <a:r>
              <a:rPr sz="1800" b="1" spc="-15" dirty="0" smtClean="0">
                <a:latin typeface="Courier New"/>
                <a:cs typeface="Courier New"/>
              </a:rPr>
              <a:t>s</a:t>
            </a:r>
            <a:r>
              <a:rPr sz="1800" b="1" dirty="0" smtClean="0">
                <a:latin typeface="Courier New"/>
                <a:cs typeface="Courier New"/>
              </a:rPr>
              <a:t>t</a:t>
            </a:r>
            <a:r>
              <a:rPr sz="1800" b="1" spc="-15" dirty="0" smtClean="0">
                <a:latin typeface="Courier New"/>
                <a:cs typeface="Courier New"/>
              </a:rPr>
              <a:t>y</a:t>
            </a:r>
            <a:r>
              <a:rPr sz="1800" b="1" dirty="0" smtClean="0">
                <a:latin typeface="Courier New"/>
                <a:cs typeface="Courier New"/>
              </a:rPr>
              <a:t>le&gt;</a:t>
            </a:r>
            <a:endParaRPr sz="1800" dirty="0" smtClean="0">
              <a:latin typeface="Courier New"/>
              <a:cs typeface="Courier New"/>
            </a:endParaRPr>
          </a:p>
          <a:p>
            <a:pPr>
              <a:lnSpc>
                <a:spcPts val="2100"/>
              </a:lnSpc>
              <a:spcBef>
                <a:spcPts val="60"/>
              </a:spcBef>
            </a:pPr>
            <a:endParaRPr sz="2100" dirty="0" smtClean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&lt;/</a:t>
            </a:r>
            <a:r>
              <a:rPr sz="1800" b="1" spc="-15" dirty="0" smtClean="0">
                <a:latin typeface="Courier New"/>
                <a:cs typeface="Courier New"/>
              </a:rPr>
              <a:t>h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sz="1800" b="1" spc="-15" dirty="0" smtClean="0">
                <a:latin typeface="Courier New"/>
                <a:cs typeface="Courier New"/>
              </a:rPr>
              <a:t>a</a:t>
            </a:r>
            <a:r>
              <a:rPr sz="1800" b="1" dirty="0" smtClean="0">
                <a:latin typeface="Courier New"/>
                <a:cs typeface="Courier New"/>
              </a:rPr>
              <a:t>d&gt;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30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8495">
              <a:lnSpc>
                <a:spcPct val="100000"/>
              </a:lnSpc>
            </a:pPr>
            <a:r>
              <a:rPr spc="-15" dirty="0"/>
              <a:t>Inline</a:t>
            </a:r>
            <a:r>
              <a:rPr spc="10"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spc="-5" dirty="0"/>
              <a:t>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4704080" cy="138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endParaRPr sz="24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Can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i="1" spc="-20" dirty="0">
                <a:latin typeface="Calibri"/>
                <a:cs typeface="Calibri"/>
              </a:rPr>
              <a:t>w</a:t>
            </a:r>
            <a:r>
              <a:rPr sz="1800" i="1" spc="-40" dirty="0">
                <a:latin typeface="Calibri"/>
                <a:cs typeface="Calibri"/>
              </a:rPr>
              <a:t>h</a:t>
            </a:r>
            <a:r>
              <a:rPr sz="1800" i="1" dirty="0">
                <a:latin typeface="Calibri"/>
                <a:cs typeface="Calibri"/>
              </a:rPr>
              <a:t>y</a:t>
            </a:r>
            <a:r>
              <a:rPr sz="1800" i="1" spc="10" dirty="0">
                <a:latin typeface="Calibri"/>
                <a:cs typeface="Calibri"/>
              </a:rPr>
              <a:t> </a:t>
            </a:r>
            <a:r>
              <a:rPr sz="1800" i="1" spc="-20" dirty="0">
                <a:latin typeface="Calibri"/>
                <a:cs typeface="Calibri"/>
              </a:rPr>
              <a:t>w</a:t>
            </a:r>
            <a:r>
              <a:rPr sz="1800" i="1" dirty="0">
                <a:latin typeface="Calibri"/>
                <a:cs typeface="Calibri"/>
              </a:rPr>
              <a:t>o</a:t>
            </a:r>
            <a:r>
              <a:rPr sz="1800" i="1" spc="-5" dirty="0">
                <a:latin typeface="Calibri"/>
                <a:cs typeface="Calibri"/>
              </a:rPr>
              <a:t>ul</a:t>
            </a:r>
            <a:r>
              <a:rPr sz="1800" i="1" dirty="0">
                <a:latin typeface="Calibri"/>
                <a:cs typeface="Calibri"/>
              </a:rPr>
              <a:t>d</a:t>
            </a:r>
            <a:r>
              <a:rPr sz="1800" i="1" spc="2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y</a:t>
            </a:r>
            <a:r>
              <a:rPr sz="1800" i="1" dirty="0">
                <a:latin typeface="Calibri"/>
                <a:cs typeface="Calibri"/>
              </a:rPr>
              <a:t>o</a:t>
            </a:r>
            <a:r>
              <a:rPr sz="1800" i="1" spc="-5" dirty="0">
                <a:latin typeface="Calibri"/>
                <a:cs typeface="Calibri"/>
              </a:rPr>
              <a:t>u</a:t>
            </a:r>
            <a:r>
              <a:rPr sz="1800" spc="5" dirty="0">
                <a:latin typeface="Calibri"/>
                <a:cs typeface="Calibri"/>
              </a:rPr>
              <a:t>?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4362" y="3160712"/>
            <a:ext cx="5286375" cy="1200150"/>
          </a:xfrm>
          <a:custGeom>
            <a:avLst/>
            <a:gdLst/>
            <a:ahLst/>
            <a:cxnLst/>
            <a:rect l="l" t="t" r="r" b="b"/>
            <a:pathLst>
              <a:path w="5286375" h="1200150">
                <a:moveTo>
                  <a:pt x="0" y="0"/>
                </a:moveTo>
                <a:lnTo>
                  <a:pt x="5286375" y="0"/>
                </a:lnTo>
                <a:lnTo>
                  <a:pt x="5286375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63102" y="3179000"/>
            <a:ext cx="4940300" cy="1125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&lt;p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s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yl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5" dirty="0">
                <a:latin typeface="Courier New"/>
                <a:cs typeface="Courier New"/>
              </a:rPr>
              <a:t>″t</a:t>
            </a:r>
            <a:r>
              <a:rPr sz="1800" b="1" dirty="0">
                <a:latin typeface="Courier New"/>
                <a:cs typeface="Courier New"/>
              </a:rPr>
              <a:t>ex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-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li</a:t>
            </a:r>
            <a:r>
              <a:rPr sz="1800" b="1" spc="-15" dirty="0">
                <a:latin typeface="Courier New"/>
                <a:cs typeface="Courier New"/>
              </a:rPr>
              <a:t>g</a:t>
            </a:r>
            <a:r>
              <a:rPr sz="1800" b="1" dirty="0">
                <a:latin typeface="Courier New"/>
                <a:cs typeface="Courier New"/>
              </a:rPr>
              <a:t>n: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ce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r;</a:t>
            </a:r>
            <a:r>
              <a:rPr sz="1800" b="1" spc="-15" dirty="0">
                <a:latin typeface="Courier New"/>
                <a:cs typeface="Courier New"/>
              </a:rPr>
              <a:t>″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>
              <a:latin typeface="Courier New"/>
              <a:cs typeface="Courier New"/>
            </a:endParaRPr>
          </a:p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Th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s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pa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gr</a:t>
            </a:r>
            <a:r>
              <a:rPr sz="1800" b="1" dirty="0">
                <a:latin typeface="Courier New"/>
                <a:cs typeface="Courier New"/>
              </a:rPr>
              <a:t>aph</a:t>
            </a:r>
            <a:r>
              <a:rPr sz="1800" b="1" spc="-15" dirty="0">
                <a:latin typeface="Courier New"/>
                <a:cs typeface="Courier New"/>
              </a:rPr>
              <a:t> w</a:t>
            </a:r>
            <a:r>
              <a:rPr sz="1800" b="1" dirty="0">
                <a:latin typeface="Courier New"/>
                <a:cs typeface="Courier New"/>
              </a:rPr>
              <a:t>ill</a:t>
            </a:r>
            <a:r>
              <a:rPr sz="1800" b="1" spc="-15" dirty="0">
                <a:latin typeface="Courier New"/>
                <a:cs typeface="Courier New"/>
              </a:rPr>
              <a:t> b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red</a:t>
            </a:r>
            <a:r>
              <a:rPr sz="1800" b="1" spc="-15" dirty="0">
                <a:latin typeface="Courier New"/>
                <a:cs typeface="Courier New"/>
              </a:rPr>
              <a:t> us</a:t>
            </a:r>
            <a:r>
              <a:rPr sz="1800" b="1" dirty="0">
                <a:latin typeface="Courier New"/>
                <a:cs typeface="Courier New"/>
              </a:rPr>
              <a:t>ing an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li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 s</a:t>
            </a:r>
            <a:r>
              <a:rPr sz="1800" b="1" dirty="0">
                <a:latin typeface="Courier New"/>
                <a:cs typeface="Courier New"/>
              </a:rPr>
              <a:t>ty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e.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&lt;/</a:t>
            </a:r>
            <a:r>
              <a:rPr sz="1800" b="1" spc="-15" dirty="0">
                <a:latin typeface="Courier New"/>
                <a:cs typeface="Courier New"/>
              </a:rPr>
              <a:t>p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31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9955">
              <a:lnSpc>
                <a:spcPct val="100000"/>
              </a:lnSpc>
            </a:pPr>
            <a:r>
              <a:rPr dirty="0"/>
              <a:t>C</a:t>
            </a:r>
            <a:r>
              <a:rPr spc="-25" dirty="0"/>
              <a:t>a</a:t>
            </a:r>
            <a:r>
              <a:rPr spc="-15" dirty="0"/>
              <a:t>s</a:t>
            </a:r>
            <a:r>
              <a:rPr spc="-20" dirty="0"/>
              <a:t>c</a:t>
            </a:r>
            <a:r>
              <a:rPr spc="-25" dirty="0"/>
              <a:t>a</a:t>
            </a:r>
            <a:r>
              <a:rPr spc="-20" dirty="0"/>
              <a:t>ding</a:t>
            </a:r>
            <a:r>
              <a:rPr spc="10" dirty="0"/>
              <a:t> </a:t>
            </a: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She</a:t>
            </a:r>
            <a:r>
              <a:rPr spc="-30" dirty="0"/>
              <a:t>e</a:t>
            </a:r>
            <a:r>
              <a:rPr spc="-15" dirty="0"/>
              <a:t>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414385" cy="19569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alibri"/>
                <a:cs typeface="Calibri"/>
              </a:rPr>
              <a:t>O</a:t>
            </a:r>
            <a:r>
              <a:rPr sz="2400" b="1" spc="-30" dirty="0" smtClean="0">
                <a:latin typeface="Calibri"/>
                <a:cs typeface="Calibri"/>
              </a:rPr>
              <a:t>r</a:t>
            </a:r>
            <a:r>
              <a:rPr sz="2400" b="1" spc="-5" dirty="0" smtClean="0">
                <a:latin typeface="Calibri"/>
                <a:cs typeface="Calibri"/>
              </a:rPr>
              <a:t>d</a:t>
            </a:r>
            <a:r>
              <a:rPr sz="2400" b="1" dirty="0" smtClean="0">
                <a:latin typeface="Calibri"/>
                <a:cs typeface="Calibri"/>
              </a:rPr>
              <a:t>er</a:t>
            </a:r>
            <a:r>
              <a:rPr sz="2400" b="1" spc="-5" dirty="0" smtClean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65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spc="-5" dirty="0">
                <a:latin typeface="Calibri"/>
                <a:cs typeface="Calibri"/>
              </a:rPr>
              <a:t>B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default</a:t>
            </a:r>
            <a:endParaRPr sz="1800" dirty="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30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spc="-5" dirty="0" smtClean="0">
                <a:latin typeface="Calibri"/>
                <a:cs typeface="Calibri"/>
              </a:rPr>
              <a:t>External</a:t>
            </a:r>
            <a:r>
              <a:rPr lang="en-NZ" sz="1800" dirty="0" smtClean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sty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lang="en-NZ" sz="1800" spc="-10" dirty="0" smtClean="0">
                <a:latin typeface="Calibri"/>
                <a:cs typeface="Calibri"/>
              </a:rPr>
              <a:t> sheet</a:t>
            </a:r>
            <a:endParaRPr sz="1800" dirty="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30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dirty="0" smtClean="0">
                <a:latin typeface="Calibri"/>
                <a:cs typeface="Calibri"/>
              </a:rPr>
              <a:t>I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r</a:t>
            </a:r>
            <a:r>
              <a:rPr sz="1800" dirty="0" smtClean="0">
                <a:latin typeface="Calibri"/>
                <a:cs typeface="Calibri"/>
              </a:rPr>
              <a:t>nal</a:t>
            </a:r>
            <a:r>
              <a:rPr lang="en-NZ" spc="5" dirty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styl</a:t>
            </a:r>
            <a:r>
              <a:rPr lang="en-NZ" spc="-10" dirty="0">
                <a:latin typeface="Calibri"/>
                <a:cs typeface="Calibri"/>
              </a:rPr>
              <a:t>e</a:t>
            </a:r>
            <a:r>
              <a:rPr lang="en-NZ" sz="1800" spc="-10" dirty="0" smtClean="0">
                <a:latin typeface="Calibri"/>
                <a:cs typeface="Calibri"/>
              </a:rPr>
              <a:t> sheet</a:t>
            </a:r>
            <a:endParaRPr sz="1800" dirty="0">
              <a:latin typeface="Calibri"/>
              <a:cs typeface="Calibri"/>
            </a:endParaRPr>
          </a:p>
          <a:p>
            <a:pPr marL="812800" indent="-342900">
              <a:lnSpc>
                <a:spcPts val="2065"/>
              </a:lnSpc>
              <a:spcBef>
                <a:spcPts val="430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dirty="0">
                <a:latin typeface="Calibri"/>
                <a:cs typeface="Calibri"/>
              </a:rPr>
              <a:t>In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styles</a:t>
            </a:r>
            <a:endParaRPr lang="en-NZ" sz="1800" b="1" dirty="0" smtClean="0">
              <a:latin typeface="Arial"/>
              <a:cs typeface="Arial"/>
            </a:endParaRPr>
          </a:p>
          <a:p>
            <a:pPr marL="238760" algn="ctr">
              <a:lnSpc>
                <a:spcPts val="2065"/>
              </a:lnSpc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17875" y="1447800"/>
            <a:ext cx="0" cy="993775"/>
          </a:xfrm>
          <a:custGeom>
            <a:avLst/>
            <a:gdLst/>
            <a:ahLst/>
            <a:cxnLst/>
            <a:rect l="l" t="t" r="r" b="b"/>
            <a:pathLst>
              <a:path h="993775">
                <a:moveTo>
                  <a:pt x="0" y="0"/>
                </a:moveTo>
                <a:lnTo>
                  <a:pt x="0" y="993775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22633" y="2422517"/>
            <a:ext cx="190500" cy="191135"/>
          </a:xfrm>
          <a:custGeom>
            <a:avLst/>
            <a:gdLst/>
            <a:ahLst/>
            <a:cxnLst/>
            <a:rect l="l" t="t" r="r" b="b"/>
            <a:pathLst>
              <a:path w="190500" h="191135">
                <a:moveTo>
                  <a:pt x="0" y="0"/>
                </a:moveTo>
                <a:lnTo>
                  <a:pt x="95237" y="190512"/>
                </a:lnTo>
                <a:lnTo>
                  <a:pt x="190500" y="1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5190" y="5404103"/>
            <a:ext cx="7308215" cy="1016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1593215">
              <a:lnSpc>
                <a:spcPts val="4200"/>
              </a:lnSpc>
            </a:pPr>
            <a:r>
              <a:rPr sz="1800" b="1" dirty="0">
                <a:latin typeface="Arial"/>
                <a:cs typeface="Arial"/>
                <a:hlinkClick r:id="rId3"/>
              </a:rPr>
              <a:t>http:/</a:t>
            </a:r>
            <a:r>
              <a:rPr sz="1800" b="1" spc="5" dirty="0">
                <a:latin typeface="Arial"/>
                <a:cs typeface="Arial"/>
                <a:hlinkClick r:id="rId3"/>
              </a:rPr>
              <a:t>/</a:t>
            </a:r>
            <a:r>
              <a:rPr sz="1800" b="1" spc="-10" dirty="0">
                <a:latin typeface="Arial"/>
                <a:cs typeface="Arial"/>
                <a:hlinkClick r:id="rId3"/>
              </a:rPr>
              <a:t>e</a:t>
            </a:r>
            <a:r>
              <a:rPr sz="1800" b="1" dirty="0">
                <a:latin typeface="Arial"/>
                <a:cs typeface="Arial"/>
                <a:hlinkClick r:id="rId3"/>
              </a:rPr>
              <a:t>n</a:t>
            </a:r>
            <a:r>
              <a:rPr sz="1800" b="1" spc="-10" dirty="0">
                <a:latin typeface="Arial"/>
                <a:cs typeface="Arial"/>
                <a:hlinkClick r:id="rId3"/>
              </a:rPr>
              <a:t>.</a:t>
            </a:r>
            <a:r>
              <a:rPr sz="1800" b="1" spc="25" dirty="0">
                <a:latin typeface="Arial"/>
                <a:cs typeface="Arial"/>
                <a:hlinkClick r:id="rId3"/>
              </a:rPr>
              <a:t>w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k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pe</a:t>
            </a:r>
            <a:r>
              <a:rPr sz="1800" b="1" dirty="0">
                <a:latin typeface="Arial"/>
                <a:cs typeface="Arial"/>
                <a:hlinkClick r:id="rId3"/>
              </a:rPr>
              <a:t>di</a:t>
            </a:r>
            <a:r>
              <a:rPr sz="1800" b="1" spc="-10" dirty="0">
                <a:latin typeface="Arial"/>
                <a:cs typeface="Arial"/>
                <a:hlinkClick r:id="rId3"/>
              </a:rPr>
              <a:t>a</a:t>
            </a:r>
            <a:r>
              <a:rPr sz="1800" b="1" dirty="0">
                <a:latin typeface="Arial"/>
                <a:cs typeface="Arial"/>
                <a:hlinkClick r:id="rId3"/>
              </a:rPr>
              <a:t>.o</a:t>
            </a:r>
            <a:r>
              <a:rPr sz="1800" b="1" spc="-5" dirty="0">
                <a:latin typeface="Arial"/>
                <a:cs typeface="Arial"/>
                <a:hlinkClick r:id="rId3"/>
              </a:rPr>
              <a:t>r</a:t>
            </a:r>
            <a:r>
              <a:rPr sz="1800" b="1" dirty="0">
                <a:latin typeface="Arial"/>
                <a:cs typeface="Arial"/>
                <a:hlinkClick r:id="rId3"/>
              </a:rPr>
              <a:t>g</a:t>
            </a:r>
            <a:r>
              <a:rPr sz="1800" b="1" spc="-25" dirty="0">
                <a:latin typeface="Arial"/>
                <a:cs typeface="Arial"/>
                <a:hlinkClick r:id="rId3"/>
              </a:rPr>
              <a:t>/</a:t>
            </a:r>
            <a:r>
              <a:rPr sz="1800" b="1" spc="15" dirty="0">
                <a:latin typeface="Arial"/>
                <a:cs typeface="Arial"/>
                <a:hlinkClick r:id="rId3"/>
              </a:rPr>
              <a:t>w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k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/</a:t>
            </a:r>
            <a:r>
              <a:rPr sz="1800" b="1" spc="-5" dirty="0">
                <a:latin typeface="Arial"/>
                <a:cs typeface="Arial"/>
                <a:hlinkClick r:id="rId3"/>
              </a:rPr>
              <a:t>C</a:t>
            </a:r>
            <a:r>
              <a:rPr sz="1800" b="1" spc="-10" dirty="0">
                <a:latin typeface="Arial"/>
                <a:cs typeface="Arial"/>
                <a:hlinkClick r:id="rId3"/>
              </a:rPr>
              <a:t>asca</a:t>
            </a:r>
            <a:r>
              <a:rPr sz="1800" b="1" dirty="0">
                <a:latin typeface="Arial"/>
                <a:cs typeface="Arial"/>
                <a:hlinkClick r:id="rId3"/>
              </a:rPr>
              <a:t>ding</a:t>
            </a:r>
            <a:r>
              <a:rPr sz="1800" b="1" spc="-10" dirty="0">
                <a:latin typeface="Arial"/>
                <a:cs typeface="Arial"/>
                <a:hlinkClick r:id="rId3"/>
              </a:rPr>
              <a:t>_</a:t>
            </a:r>
            <a:r>
              <a:rPr sz="1800" b="1" spc="-5" dirty="0">
                <a:latin typeface="Arial"/>
                <a:cs typeface="Arial"/>
                <a:hlinkClick r:id="rId3"/>
              </a:rPr>
              <a:t>S</a:t>
            </a:r>
            <a:r>
              <a:rPr sz="1800" b="1" dirty="0">
                <a:latin typeface="Arial"/>
                <a:cs typeface="Arial"/>
                <a:hlinkClick r:id="rId3"/>
              </a:rPr>
              <a:t>t</a:t>
            </a:r>
            <a:r>
              <a:rPr sz="1800" b="1" spc="-20" dirty="0">
                <a:latin typeface="Arial"/>
                <a:cs typeface="Arial"/>
                <a:hlinkClick r:id="rId3"/>
              </a:rPr>
              <a:t>y</a:t>
            </a:r>
            <a:r>
              <a:rPr sz="1800" b="1" dirty="0">
                <a:latin typeface="Arial"/>
                <a:cs typeface="Arial"/>
                <a:hlinkClick r:id="rId3"/>
              </a:rPr>
              <a:t>l</a:t>
            </a:r>
            <a:r>
              <a:rPr sz="1800" b="1" spc="-10" dirty="0">
                <a:latin typeface="Arial"/>
                <a:cs typeface="Arial"/>
                <a:hlinkClick r:id="rId3"/>
              </a:rPr>
              <a:t>e_</a:t>
            </a:r>
            <a:r>
              <a:rPr sz="1800" b="1" spc="-5" dirty="0">
                <a:latin typeface="Arial"/>
                <a:cs typeface="Arial"/>
                <a:hlinkClick r:id="rId3"/>
              </a:rPr>
              <a:t>S</a:t>
            </a:r>
            <a:r>
              <a:rPr sz="1800" b="1" dirty="0">
                <a:latin typeface="Arial"/>
                <a:cs typeface="Arial"/>
                <a:hlinkClick r:id="rId3"/>
              </a:rPr>
              <a:t>h</a:t>
            </a:r>
            <a:r>
              <a:rPr sz="1800" b="1" spc="-10" dirty="0">
                <a:latin typeface="Arial"/>
                <a:cs typeface="Arial"/>
                <a:hlinkClick r:id="rId3"/>
              </a:rPr>
              <a:t>ee</a:t>
            </a:r>
            <a:r>
              <a:rPr sz="1800" b="1" dirty="0">
                <a:latin typeface="Arial"/>
                <a:cs typeface="Arial"/>
                <a:hlinkClick r:id="rId3"/>
              </a:rPr>
              <a:t>ts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  <a:hlinkClick r:id="rId4"/>
              </a:rPr>
              <a:t>http://</a:t>
            </a:r>
            <a:r>
              <a:rPr sz="1800" b="1" spc="-5" dirty="0">
                <a:latin typeface="Arial"/>
                <a:cs typeface="Arial"/>
                <a:hlinkClick r:id="rId4"/>
              </a:rPr>
              <a:t>e</a:t>
            </a:r>
            <a:r>
              <a:rPr sz="1800" b="1" dirty="0">
                <a:latin typeface="Arial"/>
                <a:cs typeface="Arial"/>
                <a:hlinkClick r:id="rId4"/>
              </a:rPr>
              <a:t>n</a:t>
            </a:r>
            <a:r>
              <a:rPr sz="1800" b="1" spc="-10" dirty="0">
                <a:latin typeface="Arial"/>
                <a:cs typeface="Arial"/>
                <a:hlinkClick r:id="rId4"/>
              </a:rPr>
              <a:t>.</a:t>
            </a:r>
            <a:r>
              <a:rPr sz="1800" b="1" spc="25" dirty="0">
                <a:latin typeface="Arial"/>
                <a:cs typeface="Arial"/>
                <a:hlinkClick r:id="rId4"/>
              </a:rPr>
              <a:t>w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5" dirty="0">
                <a:latin typeface="Arial"/>
                <a:cs typeface="Arial"/>
                <a:hlinkClick r:id="rId4"/>
              </a:rPr>
              <a:t>k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10" dirty="0">
                <a:latin typeface="Arial"/>
                <a:cs typeface="Arial"/>
                <a:hlinkClick r:id="rId4"/>
              </a:rPr>
              <a:t>p</a:t>
            </a:r>
            <a:r>
              <a:rPr sz="1800" b="1" spc="-5" dirty="0">
                <a:latin typeface="Arial"/>
                <a:cs typeface="Arial"/>
                <a:hlinkClick r:id="rId4"/>
              </a:rPr>
              <a:t>e</a:t>
            </a:r>
            <a:r>
              <a:rPr sz="1800" b="1" dirty="0">
                <a:latin typeface="Arial"/>
                <a:cs typeface="Arial"/>
                <a:hlinkClick r:id="rId4"/>
              </a:rPr>
              <a:t>di</a:t>
            </a:r>
            <a:r>
              <a:rPr sz="1800" b="1" spc="-5" dirty="0">
                <a:latin typeface="Arial"/>
                <a:cs typeface="Arial"/>
                <a:hlinkClick r:id="rId4"/>
              </a:rPr>
              <a:t>a</a:t>
            </a:r>
            <a:r>
              <a:rPr sz="1800" b="1" dirty="0">
                <a:latin typeface="Arial"/>
                <a:cs typeface="Arial"/>
                <a:hlinkClick r:id="rId4"/>
              </a:rPr>
              <a:t>.o</a:t>
            </a:r>
            <a:r>
              <a:rPr sz="1800" b="1" spc="-5" dirty="0">
                <a:latin typeface="Arial"/>
                <a:cs typeface="Arial"/>
                <a:hlinkClick r:id="rId4"/>
              </a:rPr>
              <a:t>r</a:t>
            </a:r>
            <a:r>
              <a:rPr sz="1800" b="1" dirty="0">
                <a:latin typeface="Arial"/>
                <a:cs typeface="Arial"/>
                <a:hlinkClick r:id="rId4"/>
              </a:rPr>
              <a:t>g</a:t>
            </a:r>
            <a:r>
              <a:rPr sz="1800" b="1" spc="-25" dirty="0">
                <a:latin typeface="Arial"/>
                <a:cs typeface="Arial"/>
                <a:hlinkClick r:id="rId4"/>
              </a:rPr>
              <a:t>/</a:t>
            </a:r>
            <a:r>
              <a:rPr sz="1800" b="1" spc="15" dirty="0">
                <a:latin typeface="Arial"/>
                <a:cs typeface="Arial"/>
                <a:hlinkClick r:id="rId4"/>
              </a:rPr>
              <a:t>w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5" dirty="0">
                <a:latin typeface="Arial"/>
                <a:cs typeface="Arial"/>
                <a:hlinkClick r:id="rId4"/>
              </a:rPr>
              <a:t>k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10" dirty="0">
                <a:latin typeface="Arial"/>
                <a:cs typeface="Arial"/>
                <a:hlinkClick r:id="rId4"/>
              </a:rPr>
              <a:t>/</a:t>
            </a:r>
            <a:r>
              <a:rPr sz="1800" b="1" spc="-5" dirty="0">
                <a:latin typeface="Arial"/>
                <a:cs typeface="Arial"/>
                <a:hlinkClick r:id="rId4"/>
              </a:rPr>
              <a:t>C</a:t>
            </a:r>
            <a:r>
              <a:rPr sz="1800" b="1" dirty="0">
                <a:latin typeface="Arial"/>
                <a:cs typeface="Arial"/>
                <a:hlinkClick r:id="rId4"/>
              </a:rPr>
              <a:t>o</a:t>
            </a:r>
            <a:r>
              <a:rPr sz="1800" b="1" spc="-5" dirty="0">
                <a:latin typeface="Arial"/>
                <a:cs typeface="Arial"/>
                <a:hlinkClick r:id="rId4"/>
              </a:rPr>
              <a:t>m</a:t>
            </a:r>
            <a:r>
              <a:rPr sz="1800" b="1" dirty="0">
                <a:latin typeface="Arial"/>
                <a:cs typeface="Arial"/>
                <a:hlinkClick r:id="rId4"/>
              </a:rPr>
              <a:t>p</a:t>
            </a:r>
            <a:r>
              <a:rPr sz="1800" b="1" spc="-5" dirty="0">
                <a:latin typeface="Arial"/>
                <a:cs typeface="Arial"/>
                <a:hlinkClick r:id="rId4"/>
              </a:rPr>
              <a:t>ar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5" dirty="0">
                <a:latin typeface="Arial"/>
                <a:cs typeface="Arial"/>
                <a:hlinkClick r:id="rId4"/>
              </a:rPr>
              <a:t>s</a:t>
            </a:r>
            <a:r>
              <a:rPr sz="1800" b="1" dirty="0">
                <a:latin typeface="Arial"/>
                <a:cs typeface="Arial"/>
                <a:hlinkClick r:id="rId4"/>
              </a:rPr>
              <a:t>on</a:t>
            </a:r>
            <a:r>
              <a:rPr sz="1800" b="1" spc="-5" dirty="0">
                <a:latin typeface="Arial"/>
                <a:cs typeface="Arial"/>
                <a:hlinkClick r:id="rId4"/>
              </a:rPr>
              <a:t>_</a:t>
            </a:r>
            <a:r>
              <a:rPr sz="1800" b="1" dirty="0">
                <a:latin typeface="Arial"/>
                <a:cs typeface="Arial"/>
                <a:hlinkClick r:id="rId4"/>
              </a:rPr>
              <a:t>of</a:t>
            </a:r>
            <a:r>
              <a:rPr sz="1800" b="1" spc="-5" dirty="0">
                <a:latin typeface="Arial"/>
                <a:cs typeface="Arial"/>
                <a:hlinkClick r:id="rId4"/>
              </a:rPr>
              <a:t>_</a:t>
            </a:r>
            <a:r>
              <a:rPr sz="1800" b="1" dirty="0">
                <a:latin typeface="Arial"/>
                <a:cs typeface="Arial"/>
                <a:hlinkClick r:id="rId4"/>
              </a:rPr>
              <a:t>l</a:t>
            </a:r>
            <a:r>
              <a:rPr sz="1800" b="1" spc="-5" dirty="0">
                <a:latin typeface="Arial"/>
                <a:cs typeface="Arial"/>
                <a:hlinkClick r:id="rId4"/>
              </a:rPr>
              <a:t>a</a:t>
            </a:r>
            <a:r>
              <a:rPr sz="1800" b="1" spc="-20" dirty="0">
                <a:latin typeface="Arial"/>
                <a:cs typeface="Arial"/>
                <a:hlinkClick r:id="rId4"/>
              </a:rPr>
              <a:t>y</a:t>
            </a:r>
            <a:r>
              <a:rPr sz="1800" b="1" dirty="0">
                <a:latin typeface="Arial"/>
                <a:cs typeface="Arial"/>
                <a:hlinkClick r:id="rId4"/>
              </a:rPr>
              <a:t>out</a:t>
            </a:r>
            <a:r>
              <a:rPr sz="1800" b="1" spc="-5" dirty="0">
                <a:latin typeface="Arial"/>
                <a:cs typeface="Arial"/>
                <a:hlinkClick r:id="rId4"/>
              </a:rPr>
              <a:t>_e</a:t>
            </a:r>
            <a:r>
              <a:rPr sz="1800" b="1" dirty="0">
                <a:latin typeface="Arial"/>
                <a:cs typeface="Arial"/>
                <a:hlinkClick r:id="rId4"/>
              </a:rPr>
              <a:t>ngin</a:t>
            </a:r>
            <a:r>
              <a:rPr sz="1800" b="1" spc="-5" dirty="0">
                <a:latin typeface="Arial"/>
                <a:cs typeface="Arial"/>
                <a:hlinkClick r:id="rId4"/>
              </a:rPr>
              <a:t>es_</a:t>
            </a:r>
            <a:r>
              <a:rPr sz="1800" b="1" dirty="0">
                <a:latin typeface="Arial"/>
                <a:cs typeface="Arial"/>
                <a:hlinkClick r:id="rId4"/>
              </a:rPr>
              <a:t>(</a:t>
            </a:r>
            <a:r>
              <a:rPr sz="1800" b="1" spc="-5" dirty="0">
                <a:latin typeface="Arial"/>
                <a:cs typeface="Arial"/>
                <a:hlinkClick r:id="rId4"/>
              </a:rPr>
              <a:t>CSS</a:t>
            </a:r>
            <a:r>
              <a:rPr sz="1800" b="1" dirty="0">
                <a:latin typeface="Arial"/>
                <a:cs typeface="Arial"/>
                <a:hlinkClick r:id="rId4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3906" y="1815344"/>
            <a:ext cx="1918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Increasing priority</a:t>
            </a:r>
            <a:endParaRPr lang="en-N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1020">
              <a:lnSpc>
                <a:spcPct val="100000"/>
              </a:lnSpc>
            </a:pPr>
            <a:r>
              <a:rPr spc="-20" dirty="0"/>
              <a:t>CSS </a:t>
            </a: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0" dirty="0"/>
              <a:t>is</a:t>
            </a:r>
            <a:r>
              <a:rPr spc="-25" dirty="0"/>
              <a:t>e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586470" cy="1856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er</a:t>
            </a:r>
            <a:r>
              <a:rPr sz="2400" b="1" i="1" spc="-15" dirty="0">
                <a:latin typeface="Calibri"/>
                <a:cs typeface="Calibri"/>
              </a:rPr>
              <a:t>ci</a:t>
            </a:r>
            <a:r>
              <a:rPr sz="2400" b="1" i="1" spc="-10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lang="en-NZ" sz="2400" b="1" i="1" spc="-20" dirty="0">
                <a:latin typeface="Calibri"/>
                <a:cs typeface="Calibri"/>
              </a:rPr>
              <a:t>3</a:t>
            </a:r>
            <a:r>
              <a:rPr sz="2400" b="1" i="1" spc="-10" dirty="0" smtClean="0">
                <a:latin typeface="Calibri"/>
                <a:cs typeface="Calibri"/>
              </a:rPr>
              <a:t>:</a:t>
            </a:r>
            <a:r>
              <a:rPr sz="2400" b="1" i="1" spc="-5" dirty="0" smtClean="0">
                <a:latin typeface="Calibri"/>
                <a:cs typeface="Calibri"/>
              </a:rPr>
              <a:t> </a:t>
            </a:r>
            <a:r>
              <a:rPr sz="2400" b="1" i="1" spc="-80" dirty="0">
                <a:latin typeface="Calibri"/>
                <a:cs typeface="Calibri"/>
              </a:rPr>
              <a:t>W</a:t>
            </a:r>
            <a:r>
              <a:rPr sz="2400" b="1" i="1" spc="-5" dirty="0">
                <a:latin typeface="Calibri"/>
                <a:cs typeface="Calibri"/>
              </a:rPr>
              <a:t>r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le</a:t>
            </a:r>
            <a:r>
              <a:rPr sz="2400" b="1" i="1" spc="-35" dirty="0">
                <a:latin typeface="Calibri"/>
                <a:cs typeface="Calibri"/>
              </a:rPr>
              <a:t> </a:t>
            </a:r>
            <a:r>
              <a:rPr sz="2400" b="1" i="1" spc="-20" dirty="0" smtClean="0">
                <a:latin typeface="Calibri"/>
                <a:cs typeface="Calibri"/>
              </a:rPr>
              <a:t>HT</a:t>
            </a:r>
            <a:r>
              <a:rPr sz="2400" b="1" i="1" dirty="0" smtClean="0">
                <a:latin typeface="Calibri"/>
                <a:cs typeface="Calibri"/>
              </a:rPr>
              <a:t>M</a:t>
            </a:r>
            <a:r>
              <a:rPr sz="2400" b="1" i="1" spc="-15" dirty="0" smtClean="0">
                <a:latin typeface="Calibri"/>
                <a:cs typeface="Calibri"/>
              </a:rPr>
              <a:t>L</a:t>
            </a:r>
            <a:r>
              <a:rPr lang="en-NZ" sz="2400" b="1" i="1" spc="-15" dirty="0" smtClean="0">
                <a:latin typeface="Calibri"/>
                <a:cs typeface="Calibri"/>
              </a:rPr>
              <a:t>5</a:t>
            </a:r>
            <a:r>
              <a:rPr sz="2400" b="1" i="1" dirty="0" smtClean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w</a:t>
            </a:r>
            <a:r>
              <a:rPr sz="2400" b="1" i="1" spc="-15" dirty="0">
                <a:latin typeface="Calibri"/>
                <a:cs typeface="Calibri"/>
              </a:rPr>
              <a:t>it</a:t>
            </a:r>
            <a:r>
              <a:rPr sz="2400" b="1" i="1" dirty="0">
                <a:latin typeface="Calibri"/>
                <a:cs typeface="Calibri"/>
              </a:rPr>
              <a:t>h 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title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“S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le</a:t>
            </a:r>
            <a:r>
              <a:rPr sz="2400" b="1" i="1" spc="-3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C</a:t>
            </a:r>
            <a:r>
              <a:rPr sz="2400" b="1" i="1" spc="-5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S 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</a:t>
            </a:r>
            <a:r>
              <a:rPr sz="2400" b="1" i="1" spc="-3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bo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y</a:t>
            </a:r>
            <a:r>
              <a:rPr sz="2400" b="1" i="1" spc="-1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f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-30" dirty="0">
                <a:latin typeface="Calibri"/>
                <a:cs typeface="Calibri"/>
              </a:rPr>
              <a:t>n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5" dirty="0">
                <a:latin typeface="Calibri"/>
                <a:cs typeface="Calibri"/>
              </a:rPr>
              <a:t>g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dirty="0">
                <a:latin typeface="Calibri"/>
                <a:cs typeface="Calibri"/>
              </a:rPr>
              <a:t>e </a:t>
            </a:r>
            <a:r>
              <a:rPr sz="2400" b="1" i="1" spc="-10" dirty="0">
                <a:latin typeface="Calibri"/>
                <a:cs typeface="Calibri"/>
              </a:rPr>
              <a:t>pa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ag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ap</a:t>
            </a:r>
            <a:r>
              <a:rPr sz="2400" b="1" i="1" dirty="0">
                <a:latin typeface="Calibri"/>
                <a:cs typeface="Calibri"/>
              </a:rPr>
              <a:t>h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w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h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“</a:t>
            </a:r>
            <a:r>
              <a:rPr sz="2400" b="1" i="1" spc="-25" dirty="0">
                <a:latin typeface="Calibri"/>
                <a:cs typeface="Calibri"/>
              </a:rPr>
              <a:t>H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ll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ve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65" dirty="0">
                <a:latin typeface="Calibri"/>
                <a:cs typeface="Calibri"/>
              </a:rPr>
              <a:t>“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25" dirty="0">
                <a:latin typeface="Calibri"/>
                <a:cs typeface="Calibri"/>
              </a:rPr>
              <a:t>o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75" dirty="0">
                <a:latin typeface="Calibri"/>
                <a:cs typeface="Calibri"/>
              </a:rPr>
              <a:t>r</a:t>
            </a:r>
            <a:r>
              <a:rPr sz="2400" b="1" i="1" dirty="0">
                <a:latin typeface="Calibri"/>
                <a:cs typeface="Calibri"/>
              </a:rPr>
              <a:t>” 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5" dirty="0">
                <a:latin typeface="Calibri"/>
                <a:cs typeface="Calibri"/>
              </a:rPr>
              <a:t>ro</a:t>
            </a:r>
            <a:r>
              <a:rPr sz="2400" b="1" i="1" dirty="0">
                <a:latin typeface="Calibri"/>
                <a:cs typeface="Calibri"/>
              </a:rPr>
              <a:t>p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rty</a:t>
            </a:r>
            <a:r>
              <a:rPr sz="2400" b="1" i="1" spc="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65" dirty="0">
                <a:latin typeface="Calibri"/>
                <a:cs typeface="Calibri"/>
              </a:rPr>
              <a:t>“</a:t>
            </a:r>
            <a:r>
              <a:rPr sz="2400" b="1" i="1" spc="-10" dirty="0">
                <a:latin typeface="Calibri"/>
                <a:cs typeface="Calibri"/>
              </a:rPr>
              <a:t>g</a:t>
            </a:r>
            <a:r>
              <a:rPr sz="2400" b="1" i="1" spc="-5" dirty="0">
                <a:latin typeface="Calibri"/>
                <a:cs typeface="Calibri"/>
              </a:rPr>
              <a:t>ree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30" dirty="0">
                <a:latin typeface="Calibri"/>
                <a:cs typeface="Calibri"/>
              </a:rPr>
              <a:t>n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ern</a:t>
            </a:r>
            <a:r>
              <a:rPr sz="2400" b="1" i="1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l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tyl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b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u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spc="-5" dirty="0">
                <a:latin typeface="Calibri"/>
                <a:cs typeface="Calibri"/>
              </a:rPr>
              <a:t>ef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app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op</a:t>
            </a:r>
            <a:r>
              <a:rPr sz="2400" b="1" i="1" spc="-15" dirty="0">
                <a:latin typeface="Calibri"/>
                <a:cs typeface="Calibri"/>
              </a:rPr>
              <a:t>ri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y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5" dirty="0">
                <a:latin typeface="Calibri"/>
                <a:cs typeface="Calibri"/>
              </a:rPr>
              <a:t>b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app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spc="-5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pa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ag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5" dirty="0">
                <a:latin typeface="Calibri"/>
                <a:cs typeface="Calibri"/>
              </a:rPr>
              <a:t>ap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895600"/>
            <a:ext cx="685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 charset="UTF-8"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title&gt;Simple CSS Example&lt;/title&gt;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 type=“text/</a:t>
            </a:r>
            <a:r>
              <a:rPr lang="en-US" b="1" i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”&gt; </a:t>
            </a:r>
          </a:p>
          <a:p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 {color: green;} </a:t>
            </a:r>
          </a:p>
          <a:p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head&gt; 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 </a:t>
            </a: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p&gt;Hello World&lt;/p&gt;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/body&gt;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/html&gt;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1020">
              <a:lnSpc>
                <a:spcPct val="100000"/>
              </a:lnSpc>
            </a:pPr>
            <a:r>
              <a:rPr spc="-20" dirty="0"/>
              <a:t>CSS </a:t>
            </a: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0" dirty="0"/>
              <a:t>is</a:t>
            </a:r>
            <a:r>
              <a:rPr spc="-25" dirty="0"/>
              <a:t>e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180070" cy="1198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rci</a:t>
            </a:r>
            <a:r>
              <a:rPr sz="2400" b="1" i="1" dirty="0">
                <a:latin typeface="Calibri"/>
                <a:cs typeface="Calibri"/>
              </a:rPr>
              <a:t>se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lang="en-NZ" sz="2400" b="1" i="1" spc="-20" dirty="0">
                <a:latin typeface="Calibri"/>
                <a:cs typeface="Calibri"/>
              </a:rPr>
              <a:t>4</a:t>
            </a:r>
            <a:r>
              <a:rPr sz="2400" b="1" i="1" spc="-10" dirty="0" smtClean="0">
                <a:latin typeface="Calibri"/>
                <a:cs typeface="Calibri"/>
              </a:rPr>
              <a:t>:</a:t>
            </a:r>
            <a:r>
              <a:rPr sz="2400" b="1" i="1" spc="-5" dirty="0" smtClean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Pu</a:t>
            </a:r>
            <a:r>
              <a:rPr sz="2400" b="1" i="1" dirty="0">
                <a:latin typeface="Calibri"/>
                <a:cs typeface="Calibri"/>
              </a:rPr>
              <a:t>t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f</a:t>
            </a:r>
            <a:r>
              <a:rPr sz="2400" b="1" i="1" spc="-25" dirty="0">
                <a:latin typeface="Calibri"/>
                <a:cs typeface="Calibri"/>
              </a:rPr>
              <a:t>o</a:t>
            </a:r>
            <a:r>
              <a:rPr sz="2400" b="1" i="1" spc="-15" dirty="0">
                <a:latin typeface="Calibri"/>
                <a:cs typeface="Calibri"/>
              </a:rPr>
              <a:t>ll</a:t>
            </a:r>
            <a:r>
              <a:rPr sz="2400" b="1" i="1" spc="-20" dirty="0">
                <a:latin typeface="Calibri"/>
                <a:cs typeface="Calibri"/>
              </a:rPr>
              <a:t>o</a:t>
            </a:r>
            <a:r>
              <a:rPr sz="2400" b="1" i="1" spc="-5" dirty="0">
                <a:latin typeface="Calibri"/>
                <a:cs typeface="Calibri"/>
              </a:rPr>
              <a:t>w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g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30" dirty="0">
                <a:latin typeface="Calibri"/>
                <a:cs typeface="Calibri"/>
              </a:rPr>
              <a:t>n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ncr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g </a:t>
            </a:r>
            <a:r>
              <a:rPr sz="2400" b="1" i="1" spc="-10" dirty="0">
                <a:latin typeface="Calibri"/>
                <a:cs typeface="Calibri"/>
              </a:rPr>
              <a:t>or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 o</a:t>
            </a:r>
            <a:r>
              <a:rPr sz="2400" b="1" i="1" dirty="0">
                <a:latin typeface="Calibri"/>
                <a:cs typeface="Calibri"/>
              </a:rPr>
              <a:t>f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ri</a:t>
            </a:r>
            <a:r>
              <a:rPr sz="2400" b="1" i="1" spc="-10" dirty="0">
                <a:latin typeface="Calibri"/>
                <a:cs typeface="Calibri"/>
              </a:rPr>
              <a:t>or</a:t>
            </a:r>
            <a:r>
              <a:rPr sz="2400" b="1" i="1" spc="-5" dirty="0">
                <a:latin typeface="Calibri"/>
                <a:cs typeface="Calibri"/>
              </a:rPr>
              <a:t>i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25" dirty="0">
                <a:latin typeface="Calibri"/>
                <a:cs typeface="Calibri"/>
              </a:rPr>
              <a:t>y</a:t>
            </a:r>
            <a:r>
              <a:rPr sz="2400" b="1" i="1" dirty="0">
                <a:latin typeface="Calibri"/>
                <a:cs typeface="Calibri"/>
              </a:rPr>
              <a:t>.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he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at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bo</a:t>
            </a:r>
            <a:r>
              <a:rPr sz="2400" b="1" i="1" spc="-20" dirty="0">
                <a:latin typeface="Calibri"/>
                <a:cs typeface="Calibri"/>
              </a:rPr>
              <a:t>t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m 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f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ve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h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gh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t p</a:t>
            </a:r>
            <a:r>
              <a:rPr sz="2400" b="1" i="1" spc="-15" dirty="0">
                <a:latin typeface="Calibri"/>
                <a:cs typeface="Calibri"/>
              </a:rPr>
              <a:t>ri</a:t>
            </a:r>
            <a:r>
              <a:rPr sz="2400" b="1" i="1" spc="-10" dirty="0">
                <a:latin typeface="Calibri"/>
                <a:cs typeface="Calibri"/>
              </a:rPr>
              <a:t>or</a:t>
            </a:r>
            <a:r>
              <a:rPr sz="2400" b="1" i="1" spc="-5" dirty="0">
                <a:latin typeface="Calibri"/>
                <a:cs typeface="Calibri"/>
              </a:rPr>
              <a:t>i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25" dirty="0">
                <a:latin typeface="Calibri"/>
                <a:cs typeface="Calibri"/>
              </a:rPr>
              <a:t>y</a:t>
            </a:r>
            <a:r>
              <a:rPr sz="2400" b="1" i="1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75"/>
              </a:spcBef>
            </a:pP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45" dirty="0">
                <a:latin typeface="Calibri"/>
                <a:cs typeface="Calibri"/>
              </a:rPr>
              <a:t>nt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e, 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3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ault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Inlin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e, </a:t>
            </a:r>
            <a:r>
              <a:rPr sz="2400" b="1" spc="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x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7432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Browser </a:t>
            </a:r>
            <a:r>
              <a:rPr lang="en-US" dirty="0">
                <a:solidFill>
                  <a:srgbClr val="FF0000"/>
                </a:solidFill>
              </a:rPr>
              <a:t>default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External style sheet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Internal style sheet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Inline Style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2675">
              <a:lnSpc>
                <a:spcPct val="100000"/>
              </a:lnSpc>
            </a:pPr>
            <a:r>
              <a:rPr dirty="0">
                <a:latin typeface="Courier New"/>
                <a:cs typeface="Courier New"/>
              </a:rPr>
              <a:t>&lt;div&gt;</a:t>
            </a:r>
            <a:r>
              <a:rPr spc="-1335" dirty="0">
                <a:latin typeface="Courier New"/>
                <a:cs typeface="Courier New"/>
              </a:rPr>
              <a:t> </a:t>
            </a:r>
            <a:r>
              <a:rPr spc="-25" dirty="0"/>
              <a:t>a</a:t>
            </a:r>
            <a:r>
              <a:rPr spc="-20" dirty="0"/>
              <a:t>nd</a:t>
            </a:r>
            <a:r>
              <a:rPr dirty="0"/>
              <a:t> </a:t>
            </a:r>
            <a:r>
              <a:rPr dirty="0">
                <a:latin typeface="Courier New"/>
                <a:cs typeface="Courier New"/>
              </a:rPr>
              <a:t>&lt;span&gt;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35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074410" cy="4344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75" dirty="0">
                <a:latin typeface="Calibri"/>
                <a:cs typeface="Calibri"/>
              </a:rPr>
              <a:t>T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additi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ith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up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10" dirty="0">
                <a:latin typeface="Calibri"/>
                <a:cs typeface="Calibri"/>
              </a:rPr>
              <a:t>el</a:t>
            </a:r>
            <a:r>
              <a:rPr sz="1800" spc="-15" dirty="0">
                <a:latin typeface="Calibri"/>
                <a:cs typeface="Calibri"/>
              </a:rPr>
              <a:t>eme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>
              <a:lnSpc>
                <a:spcPts val="1900"/>
              </a:lnSpc>
              <a:spcBef>
                <a:spcPts val="64"/>
              </a:spcBef>
              <a:buFont typeface="Arial"/>
              <a:buChar char="–"/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&lt;div&gt;</a:t>
            </a:r>
            <a:endParaRPr sz="2400" dirty="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ev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g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3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ev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H</a:t>
            </a:r>
            <a:r>
              <a:rPr sz="1800" spc="-5" dirty="0" smtClean="0">
                <a:latin typeface="Calibri"/>
                <a:cs typeface="Calibri"/>
              </a:rPr>
              <a:t>T</a:t>
            </a:r>
            <a:r>
              <a:rPr sz="1800" spc="-25" dirty="0" smtClean="0">
                <a:latin typeface="Calibri"/>
                <a:cs typeface="Calibri"/>
              </a:rPr>
              <a:t>M</a:t>
            </a:r>
            <a:r>
              <a:rPr sz="1800" spc="10" dirty="0" smtClean="0">
                <a:latin typeface="Calibri"/>
                <a:cs typeface="Calibri"/>
              </a:rPr>
              <a:t>L</a:t>
            </a:r>
            <a:r>
              <a:rPr lang="en-NZ" sz="1800" spc="10" dirty="0" smtClean="0">
                <a:latin typeface="Calibri"/>
                <a:cs typeface="Calibri"/>
              </a:rPr>
              <a:t>5</a:t>
            </a:r>
            <a:r>
              <a:rPr sz="1800" spc="-5" dirty="0" smtClean="0">
                <a:latin typeface="Calibri"/>
                <a:cs typeface="Calibri"/>
              </a:rPr>
              <a:t>,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d</a:t>
            </a:r>
          </a:p>
          <a:p>
            <a:pPr>
              <a:lnSpc>
                <a:spcPts val="1100"/>
              </a:lnSpc>
              <a:spcBef>
                <a:spcPts val="0"/>
              </a:spcBef>
              <a:buFont typeface="Arial"/>
              <a:buChar char="–"/>
            </a:pPr>
            <a:endParaRPr sz="1100" dirty="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&lt;span&gt;</a:t>
            </a:r>
            <a:endParaRPr sz="2400" dirty="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In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3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H</a:t>
            </a:r>
            <a:r>
              <a:rPr sz="1800" spc="-5" dirty="0" smtClean="0">
                <a:latin typeface="Calibri"/>
                <a:cs typeface="Calibri"/>
              </a:rPr>
              <a:t>T</a:t>
            </a:r>
            <a:r>
              <a:rPr sz="1800" spc="-25" dirty="0" smtClean="0">
                <a:latin typeface="Calibri"/>
                <a:cs typeface="Calibri"/>
              </a:rPr>
              <a:t>M</a:t>
            </a:r>
            <a:r>
              <a:rPr sz="1800" spc="10" dirty="0" smtClean="0">
                <a:latin typeface="Calibri"/>
                <a:cs typeface="Calibri"/>
              </a:rPr>
              <a:t>L</a:t>
            </a:r>
            <a:r>
              <a:rPr lang="en-NZ" sz="1800" spc="10" dirty="0" smtClean="0">
                <a:latin typeface="Calibri"/>
                <a:cs typeface="Calibri"/>
              </a:rPr>
              <a:t>5</a:t>
            </a:r>
            <a:r>
              <a:rPr sz="1800" spc="-5" dirty="0" smtClean="0">
                <a:latin typeface="Calibri"/>
                <a:cs typeface="Calibri"/>
              </a:rPr>
              <a:t>,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7095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36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9906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&lt;meta charset="UTF-8"&gt;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&lt;title&gt;A sample page&lt;/title&gt;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&lt;link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stylesheet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NZ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=“mystyle.css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type="text/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&lt;h1&gt;Example&lt;/h1&gt;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is a complete html5 web page.  You can verify that all the code is correct using the &lt;a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="http://validator.w3.org"&gt;W3C Validator&lt;/a&gt;.&lt;/p&gt;</a:t>
            </a:r>
          </a:p>
          <a:p>
            <a:endParaRPr lang="en-NZ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&lt;h2&gt;Images&lt;/h2&gt;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&lt;p&gt;If your code is correct, you will get this message showing that your page has validated.&lt;/p&gt;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="validated.png" alt="Validated html5"&gt;</a:t>
            </a:r>
          </a:p>
          <a:p>
            <a:r>
              <a:rPr lang="en-NZ" sz="1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&lt;/p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 class="footer"&gt;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&lt;span class="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catName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"&gt;Author:&lt;/span&gt; Damir Azhar&lt;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&lt;span class="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catName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"&gt;Date:&lt;/span&gt; 19/01/15&lt;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1410">
              <a:lnSpc>
                <a:spcPct val="100000"/>
              </a:lnSpc>
            </a:pPr>
            <a:r>
              <a:rPr spc="-25" dirty="0"/>
              <a:t>No </a:t>
            </a:r>
            <a:r>
              <a:rPr spc="-20" dirty="0"/>
              <a:t>CSS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37</a:t>
            </a:fld>
            <a:endParaRPr sz="1200">
              <a:latin typeface="Arial"/>
              <a:cs typeface="Arial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042988"/>
            <a:ext cx="5526238" cy="525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435">
              <a:lnSpc>
                <a:spcPct val="100000"/>
              </a:lnSpc>
            </a:pPr>
            <a:r>
              <a:rPr spc="-20" dirty="0"/>
              <a:t>S</a:t>
            </a:r>
            <a:r>
              <a:rPr spc="-25" dirty="0"/>
              <a:t>a</a:t>
            </a:r>
            <a:r>
              <a:rPr spc="-5" dirty="0"/>
              <a:t>m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p</a:t>
            </a:r>
            <a:r>
              <a:rPr spc="-25" dirty="0"/>
              <a:t>a</a:t>
            </a:r>
            <a:r>
              <a:rPr spc="-40" dirty="0"/>
              <a:t>g</a:t>
            </a:r>
            <a:r>
              <a:rPr dirty="0"/>
              <a:t>e</a:t>
            </a:r>
            <a:r>
              <a:rPr spc="10" dirty="0"/>
              <a:t> </a:t>
            </a:r>
            <a:r>
              <a:rPr spc="5" dirty="0"/>
              <a:t>w</a:t>
            </a:r>
            <a:r>
              <a:rPr spc="-15" dirty="0"/>
              <a:t>ith</a:t>
            </a:r>
            <a:r>
              <a:rPr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s</a:t>
            </a:r>
            <a:r>
              <a:rPr dirty="0"/>
              <a:t>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8002" y="1393316"/>
            <a:ext cx="2579370" cy="878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body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font-f</a:t>
            </a:r>
            <a:r>
              <a:rPr sz="1400" b="1" spc="-15" dirty="0">
                <a:latin typeface="Courier New"/>
                <a:cs typeface="Courier New"/>
              </a:rPr>
              <a:t>a</a:t>
            </a:r>
            <a:r>
              <a:rPr sz="1400" b="1" spc="-5" dirty="0">
                <a:latin typeface="Courier New"/>
                <a:cs typeface="Courier New"/>
              </a:rPr>
              <a:t>mil</a:t>
            </a:r>
            <a:r>
              <a:rPr sz="1400" b="1" spc="-15" dirty="0">
                <a:latin typeface="Courier New"/>
                <a:cs typeface="Courier New"/>
              </a:rPr>
              <a:t>y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spc="-15" dirty="0">
                <a:latin typeface="Courier New"/>
                <a:cs typeface="Courier New"/>
              </a:rPr>
              <a:t>s</a:t>
            </a:r>
            <a:r>
              <a:rPr sz="1400" b="1" spc="-5" dirty="0">
                <a:latin typeface="Courier New"/>
                <a:cs typeface="Courier New"/>
              </a:rPr>
              <a:t>ans</a:t>
            </a:r>
            <a:r>
              <a:rPr sz="1400" b="1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se</a:t>
            </a:r>
            <a:r>
              <a:rPr sz="1400" b="1" spc="-15" dirty="0">
                <a:latin typeface="Courier New"/>
                <a:cs typeface="Courier New"/>
              </a:rPr>
              <a:t>r</a:t>
            </a:r>
            <a:r>
              <a:rPr sz="1400" b="1" spc="-5" dirty="0">
                <a:latin typeface="Courier New"/>
                <a:cs typeface="Courier New"/>
              </a:rPr>
              <a:t>if;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38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002" y="2460490"/>
            <a:ext cx="1940560" cy="1305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h1</a:t>
            </a:r>
            <a:r>
              <a:rPr sz="1400" b="1" dirty="0">
                <a:latin typeface="Courier New"/>
                <a:cs typeface="Courier New"/>
              </a:rPr>
              <a:t>,</a:t>
            </a:r>
            <a:r>
              <a:rPr sz="1400" b="1" spc="-5" dirty="0">
                <a:latin typeface="Courier New"/>
                <a:cs typeface="Courier New"/>
              </a:rPr>
              <a:t> h2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 marR="635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text-a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ign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r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ght; backgr</a:t>
            </a:r>
            <a:r>
              <a:rPr sz="1400" b="1" spc="-15" dirty="0">
                <a:latin typeface="Courier New"/>
                <a:cs typeface="Courier New"/>
              </a:rPr>
              <a:t>o</a:t>
            </a:r>
            <a:r>
              <a:rPr sz="1400" b="1" spc="-5" dirty="0">
                <a:latin typeface="Courier New"/>
                <a:cs typeface="Courier New"/>
              </a:rPr>
              <a:t>und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co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or: color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whi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spc="-5" dirty="0">
                <a:latin typeface="Courier New"/>
                <a:cs typeface="Courier New"/>
              </a:rPr>
              <a:t>e;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3333" y="3100794"/>
            <a:ext cx="664210" cy="23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bl</a:t>
            </a:r>
            <a:r>
              <a:rPr sz="1400" b="1" spc="-15" dirty="0">
                <a:latin typeface="Courier New"/>
                <a:cs typeface="Courier New"/>
              </a:rPr>
              <a:t>a</a:t>
            </a:r>
            <a:r>
              <a:rPr sz="1400" b="1" spc="-5" dirty="0">
                <a:latin typeface="Courier New"/>
                <a:cs typeface="Courier New"/>
              </a:rPr>
              <a:t>ck;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824" y="3954533"/>
            <a:ext cx="1834514" cy="1305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.footer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 marR="635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top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wi</a:t>
            </a:r>
            <a:r>
              <a:rPr sz="1400" b="1" spc="-15" dirty="0">
                <a:latin typeface="Courier New"/>
                <a:cs typeface="Courier New"/>
              </a:rPr>
              <a:t>d</a:t>
            </a:r>
            <a:r>
              <a:rPr sz="1400" b="1" spc="-5" dirty="0">
                <a:latin typeface="Courier New"/>
                <a:cs typeface="Courier New"/>
              </a:rPr>
              <a:t>th: 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top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st</a:t>
            </a:r>
            <a:r>
              <a:rPr sz="1400" b="1" spc="-15" dirty="0">
                <a:latin typeface="Courier New"/>
                <a:cs typeface="Courier New"/>
              </a:rPr>
              <a:t>y</a:t>
            </a:r>
            <a:r>
              <a:rPr sz="1400" b="1" spc="-5" dirty="0">
                <a:latin typeface="Courier New"/>
                <a:cs typeface="Courier New"/>
              </a:rPr>
              <a:t>le: font-s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ze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sm</a:t>
            </a:r>
            <a:r>
              <a:rPr sz="1400" b="1" spc="-15" dirty="0">
                <a:latin typeface="Courier New"/>
                <a:cs typeface="Courier New"/>
              </a:rPr>
              <a:t>a</a:t>
            </a:r>
            <a:r>
              <a:rPr sz="1400" b="1" spc="-5" dirty="0">
                <a:latin typeface="Courier New"/>
                <a:cs typeface="Courier New"/>
              </a:rPr>
              <a:t>ll;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43333" y="4381402"/>
            <a:ext cx="664210" cy="451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th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ck; so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id;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7824" y="5448575"/>
            <a:ext cx="1940560" cy="878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.catNa</a:t>
            </a:r>
            <a:r>
              <a:rPr sz="1400" b="1" spc="-15" dirty="0">
                <a:latin typeface="Courier New"/>
                <a:cs typeface="Courier New"/>
              </a:rPr>
              <a:t>m</a:t>
            </a:r>
            <a:r>
              <a:rPr sz="1400" b="1" dirty="0">
                <a:latin typeface="Courier New"/>
                <a:cs typeface="Courier New"/>
              </a:rPr>
              <a:t>e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font-w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spc="-5" dirty="0">
                <a:latin typeface="Courier New"/>
                <a:cs typeface="Courier New"/>
              </a:rPr>
              <a:t>igh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spc="-15" dirty="0">
                <a:latin typeface="Courier New"/>
                <a:cs typeface="Courier New"/>
              </a:rPr>
              <a:t>b</a:t>
            </a:r>
            <a:r>
              <a:rPr sz="1400" b="1" spc="-5" dirty="0">
                <a:latin typeface="Courier New"/>
                <a:cs typeface="Courier New"/>
              </a:rPr>
              <a:t>old;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90675"/>
            <a:ext cx="500062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S</a:t>
            </a:r>
            <a:r>
              <a:rPr spc="-25" dirty="0"/>
              <a:t>a</a:t>
            </a:r>
            <a:r>
              <a:rPr spc="-5" dirty="0"/>
              <a:t>m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p</a:t>
            </a:r>
            <a:r>
              <a:rPr spc="-25" dirty="0"/>
              <a:t>a</a:t>
            </a:r>
            <a:r>
              <a:rPr spc="-40" dirty="0"/>
              <a:t>g</a:t>
            </a:r>
            <a:r>
              <a:rPr spc="-5" dirty="0"/>
              <a:t>e</a:t>
            </a:r>
            <a:r>
              <a:rPr dirty="0"/>
              <a:t>,</a:t>
            </a:r>
            <a:r>
              <a:rPr spc="10" dirty="0"/>
              <a:t> </a:t>
            </a:r>
            <a:r>
              <a:rPr spc="-15" dirty="0"/>
              <a:t>di</a:t>
            </a:r>
            <a:r>
              <a:rPr dirty="0"/>
              <a:t>f</a:t>
            </a:r>
            <a:r>
              <a:rPr spc="-60" dirty="0"/>
              <a:t>f</a:t>
            </a:r>
            <a:r>
              <a:rPr spc="-5" dirty="0"/>
              <a:t>e</a:t>
            </a:r>
            <a:r>
              <a:rPr spc="-35" dirty="0"/>
              <a:t>r</a:t>
            </a:r>
            <a:r>
              <a:rPr spc="-5" dirty="0"/>
              <a:t>e</a:t>
            </a:r>
            <a:r>
              <a:rPr spc="-40" dirty="0"/>
              <a:t>n</a:t>
            </a:r>
            <a:r>
              <a:rPr spc="-15" dirty="0"/>
              <a:t>t</a:t>
            </a:r>
            <a:r>
              <a:rPr spc="-10"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s</a:t>
            </a:r>
            <a:r>
              <a:rPr dirty="0"/>
              <a:t>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7824" y="1213929"/>
            <a:ext cx="3750310" cy="2159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-635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bod</a:t>
            </a:r>
            <a:r>
              <a:rPr sz="1400" b="1" dirty="0">
                <a:latin typeface="Courier New"/>
                <a:cs typeface="Courier New"/>
              </a:rPr>
              <a:t>y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dirty="0">
                <a:latin typeface="Courier New"/>
                <a:cs typeface="Courier New"/>
              </a:rPr>
              <a:t>{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bac</a:t>
            </a:r>
            <a:r>
              <a:rPr sz="1400" b="1" spc="-15" dirty="0">
                <a:latin typeface="Courier New"/>
                <a:cs typeface="Courier New"/>
              </a:rPr>
              <a:t>k</a:t>
            </a:r>
            <a:r>
              <a:rPr sz="1400" b="1" spc="-5" dirty="0">
                <a:latin typeface="Courier New"/>
                <a:cs typeface="Courier New"/>
              </a:rPr>
              <a:t>gr</a:t>
            </a:r>
            <a:r>
              <a:rPr sz="1400" b="1" spc="-15" dirty="0">
                <a:latin typeface="Courier New"/>
                <a:cs typeface="Courier New"/>
              </a:rPr>
              <a:t>o</a:t>
            </a:r>
            <a:r>
              <a:rPr sz="1400" b="1" spc="-5" dirty="0">
                <a:latin typeface="Courier New"/>
                <a:cs typeface="Courier New"/>
              </a:rPr>
              <a:t>und</a:t>
            </a:r>
            <a:r>
              <a:rPr sz="1400" b="1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co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#e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spc="-5" dirty="0">
                <a:latin typeface="Courier New"/>
                <a:cs typeface="Courier New"/>
              </a:rPr>
              <a:t>ffee</a:t>
            </a:r>
            <a:r>
              <a:rPr sz="1400" b="1" dirty="0">
                <a:latin typeface="Courier New"/>
                <a:cs typeface="Courier New"/>
              </a:rPr>
              <a:t>;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  <a:p>
            <a:pPr>
              <a:lnSpc>
                <a:spcPts val="1600"/>
              </a:lnSpc>
              <a:spcBef>
                <a:spcPts val="81"/>
              </a:spcBef>
            </a:pPr>
            <a:endParaRPr sz="1600" dirty="0"/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h1</a:t>
            </a:r>
            <a:r>
              <a:rPr sz="1400" b="1" dirty="0">
                <a:latin typeface="Courier New"/>
                <a:cs typeface="Courier New"/>
              </a:rPr>
              <a:t>,</a:t>
            </a:r>
            <a:r>
              <a:rPr sz="1400" b="1" spc="-5" dirty="0">
                <a:latin typeface="Courier New"/>
                <a:cs typeface="Courier New"/>
              </a:rPr>
              <a:t> h2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text-a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ign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c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spc="-5" dirty="0">
                <a:latin typeface="Courier New"/>
                <a:cs typeface="Courier New"/>
              </a:rPr>
              <a:t>nter;</a:t>
            </a:r>
            <a:endParaRPr sz="1400" dirty="0">
              <a:latin typeface="Courier New"/>
              <a:cs typeface="Courier New"/>
            </a:endParaRPr>
          </a:p>
          <a:p>
            <a:pPr marL="12700" marR="857885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bot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spc="-5" dirty="0">
                <a:latin typeface="Courier New"/>
                <a:cs typeface="Courier New"/>
              </a:rPr>
              <a:t>om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color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bla</a:t>
            </a:r>
            <a:r>
              <a:rPr sz="1400" b="1" spc="-15" dirty="0">
                <a:latin typeface="Courier New"/>
                <a:cs typeface="Courier New"/>
              </a:rPr>
              <a:t>c</a:t>
            </a:r>
            <a:r>
              <a:rPr sz="1400" b="1" spc="-5" dirty="0">
                <a:latin typeface="Courier New"/>
                <a:cs typeface="Courier New"/>
              </a:rPr>
              <a:t>k; 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bot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spc="-5" dirty="0">
                <a:latin typeface="Courier New"/>
                <a:cs typeface="Courier New"/>
              </a:rPr>
              <a:t>om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style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sol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d; color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bla</a:t>
            </a:r>
            <a:r>
              <a:rPr sz="1400" b="1" spc="-15" dirty="0">
                <a:latin typeface="Courier New"/>
                <a:cs typeface="Courier New"/>
              </a:rPr>
              <a:t>c</a:t>
            </a:r>
            <a:r>
              <a:rPr sz="1400" b="1" spc="-5" dirty="0">
                <a:latin typeface="Courier New"/>
                <a:cs typeface="Courier New"/>
              </a:rPr>
              <a:t>k;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text-t</a:t>
            </a:r>
            <a:r>
              <a:rPr sz="1400" b="1" spc="-15" dirty="0">
                <a:latin typeface="Courier New"/>
                <a:cs typeface="Courier New"/>
              </a:rPr>
              <a:t>r</a:t>
            </a:r>
            <a:r>
              <a:rPr sz="1400" b="1" spc="-5" dirty="0">
                <a:latin typeface="Courier New"/>
                <a:cs typeface="Courier New"/>
              </a:rPr>
              <a:t>ans</a:t>
            </a:r>
            <a:r>
              <a:rPr sz="1400" b="1" spc="-15" dirty="0">
                <a:latin typeface="Courier New"/>
                <a:cs typeface="Courier New"/>
              </a:rPr>
              <a:t>f</a:t>
            </a:r>
            <a:r>
              <a:rPr sz="1400" b="1" spc="-5" dirty="0">
                <a:latin typeface="Courier New"/>
                <a:cs typeface="Courier New"/>
              </a:rPr>
              <a:t>or</a:t>
            </a:r>
            <a:r>
              <a:rPr sz="1400" b="1" spc="-15" dirty="0">
                <a:latin typeface="Courier New"/>
                <a:cs typeface="Courier New"/>
              </a:rPr>
              <a:t>m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5" dirty="0">
                <a:latin typeface="Courier New"/>
                <a:cs typeface="Courier New"/>
              </a:rPr>
              <a:t> uppe</a:t>
            </a:r>
            <a:r>
              <a:rPr sz="1400" b="1" spc="-15" dirty="0">
                <a:latin typeface="Courier New"/>
                <a:cs typeface="Courier New"/>
              </a:rPr>
              <a:t>r</a:t>
            </a:r>
            <a:r>
              <a:rPr sz="1400" b="1" spc="-5" dirty="0">
                <a:latin typeface="Courier New"/>
                <a:cs typeface="Courier New"/>
              </a:rPr>
              <a:t>cas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dirty="0">
                <a:latin typeface="Courier New"/>
                <a:cs typeface="Courier New"/>
              </a:rPr>
              <a:t>;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39</a:t>
            </a:fld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81931"/>
              </p:ext>
            </p:extLst>
          </p:nvPr>
        </p:nvGraphicFramePr>
        <p:xfrm>
          <a:off x="533400" y="3544970"/>
          <a:ext cx="3445875" cy="2653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0747"/>
                <a:gridCol w="849905"/>
                <a:gridCol w="195223"/>
              </a:tblGrid>
              <a:tr h="100639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p:firs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t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-le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t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ter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{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font-s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ze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x-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l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arge;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}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8060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.footer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{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 marR="47180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text-a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l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ign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ght; font-s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ze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sm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ll;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}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608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.catNa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m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{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vi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ibilit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y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h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dd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n;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}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24000"/>
            <a:ext cx="4791075" cy="419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123722"/>
            <a:ext cx="610882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8090" algn="l">
              <a:lnSpc>
                <a:spcPct val="100000"/>
              </a:lnSpc>
            </a:pPr>
            <a:r>
              <a:rPr lang="en-NZ" spc="-330" dirty="0" smtClean="0"/>
              <a:t>HTML5  Lecture  2</a:t>
            </a:r>
            <a:endParaRPr spc="-20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dirty="0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0" y="945771"/>
            <a:ext cx="6674449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185" dirty="0" smtClean="0">
                <a:latin typeface="Calibri"/>
                <a:cs typeface="Calibri"/>
              </a:rPr>
              <a:t>Inline tags</a:t>
            </a:r>
            <a:r>
              <a:rPr lang="en-NZ" sz="2400" b="1" spc="-10" dirty="0" smtClean="0">
                <a:latin typeface="Calibri"/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10" dirty="0" smtClean="0">
                <a:latin typeface="Calibri"/>
                <a:cs typeface="Calibri"/>
              </a:rPr>
              <a:t>Sections</a:t>
            </a:r>
            <a:endParaRPr sz="2500" dirty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10" dirty="0" smtClean="0">
                <a:latin typeface="Calibri"/>
                <a:cs typeface="Calibri"/>
              </a:rPr>
              <a:t>CSS </a:t>
            </a:r>
            <a:r>
              <a:rPr lang="en-NZ" sz="2400" b="1" spc="-10" dirty="0">
                <a:latin typeface="Calibri"/>
                <a:cs typeface="Calibri"/>
              </a:rPr>
              <a:t>s</a:t>
            </a:r>
            <a:r>
              <a:rPr sz="2400" b="1" spc="-15" dirty="0" err="1" smtClean="0">
                <a:latin typeface="Calibri"/>
                <a:cs typeface="Calibri"/>
              </a:rPr>
              <a:t>tyl</a:t>
            </a:r>
            <a:r>
              <a:rPr sz="2400" b="1" dirty="0" err="1" smtClean="0">
                <a:latin typeface="Calibri"/>
                <a:cs typeface="Calibri"/>
              </a:rPr>
              <a:t>e</a:t>
            </a:r>
            <a:r>
              <a:rPr sz="2400" b="1" spc="-10" dirty="0" err="1" smtClean="0">
                <a:latin typeface="Calibri"/>
                <a:cs typeface="Calibri"/>
              </a:rPr>
              <a:t>s</a:t>
            </a:r>
            <a:r>
              <a:rPr sz="2400" b="1" spc="-5" dirty="0" err="1" smtClean="0">
                <a:latin typeface="Calibri"/>
                <a:cs typeface="Calibri"/>
              </a:rPr>
              <a:t>h</a:t>
            </a:r>
            <a:r>
              <a:rPr sz="2400" b="1" dirty="0" err="1" smtClean="0">
                <a:latin typeface="Calibri"/>
                <a:cs typeface="Calibri"/>
              </a:rPr>
              <a:t>e</a:t>
            </a:r>
            <a:r>
              <a:rPr sz="2400" b="1" spc="-10" dirty="0" err="1" smtClean="0">
                <a:latin typeface="Calibri"/>
                <a:cs typeface="Calibri"/>
              </a:rPr>
              <a:t>e</a:t>
            </a:r>
            <a:r>
              <a:rPr sz="2400" b="1" spc="-15" dirty="0" err="1" smtClean="0">
                <a:latin typeface="Calibri"/>
                <a:cs typeface="Calibri"/>
              </a:rPr>
              <a:t>ts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Inline tags</a:t>
            </a:r>
            <a:endParaRPr lang="en-U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Appear within the blocks</a:t>
            </a:r>
          </a:p>
          <a:p>
            <a:pPr lvl="1"/>
            <a:r>
              <a:rPr lang="en-NZ" smtClean="0"/>
              <a:t>Apply to words within paragraphs etc.</a:t>
            </a:r>
          </a:p>
          <a:p>
            <a:pPr lvl="1"/>
            <a:endParaRPr lang="en-NZ" smtClean="0"/>
          </a:p>
          <a:p>
            <a:r>
              <a:rPr lang="en-NZ" smtClean="0"/>
              <a:t>Common inline tags</a:t>
            </a:r>
          </a:p>
          <a:p>
            <a:pPr lvl="1"/>
            <a:r>
              <a:rPr lang="en-NZ" smtClean="0"/>
              <a:t>Line Breaks</a:t>
            </a:r>
          </a:p>
          <a:p>
            <a:pPr lvl="1"/>
            <a:r>
              <a:rPr lang="en-NZ" smtClean="0"/>
              <a:t>Images</a:t>
            </a:r>
          </a:p>
          <a:p>
            <a:pPr lvl="1"/>
            <a:r>
              <a:rPr lang="en-NZ" smtClean="0"/>
              <a:t>Hypertext References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89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mi-NZ" dirty="0" smtClean="0"/>
              <a:t>Empty tags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i-NZ" dirty="0" smtClean="0"/>
              <a:t>Tags that apply at a given point</a:t>
            </a:r>
          </a:p>
          <a:p>
            <a:pPr lvl="1"/>
            <a:r>
              <a:rPr lang="mi-NZ" dirty="0" smtClean="0"/>
              <a:t>Do not format content</a:t>
            </a:r>
          </a:p>
          <a:p>
            <a:pPr lvl="1"/>
            <a:r>
              <a:rPr lang="mi-NZ" dirty="0" smtClean="0"/>
              <a:t>Only the opening tag is required.</a:t>
            </a:r>
          </a:p>
          <a:p>
            <a:pPr>
              <a:buNone/>
            </a:pPr>
            <a:endParaRPr lang="mi-NZ" dirty="0" smtClean="0"/>
          </a:p>
          <a:p>
            <a:r>
              <a:rPr lang="mi-NZ" dirty="0" smtClean="0"/>
              <a:t>Line breaks</a:t>
            </a:r>
          </a:p>
          <a:p>
            <a:pPr lvl="1"/>
            <a:r>
              <a:rPr lang="mi-NZ" dirty="0" smtClean="0">
                <a:latin typeface="Courier New" pitchFamily="49" charset="0"/>
                <a:cs typeface="Courier New" pitchFamily="49" charset="0"/>
              </a:rPr>
              <a:t>&lt;br&gt;</a:t>
            </a:r>
          </a:p>
          <a:p>
            <a:pPr lvl="1"/>
            <a:endParaRPr lang="mi-NZ" dirty="0" smtClean="0"/>
          </a:p>
          <a:p>
            <a:r>
              <a:rPr lang="mi-NZ" dirty="0" smtClean="0"/>
              <a:t>Images</a:t>
            </a:r>
          </a:p>
          <a:p>
            <a:pPr lvl="1"/>
            <a:r>
              <a:rPr lang="mi-NZ" dirty="0" smtClean="0">
                <a:latin typeface="Courier New" pitchFamily="49" charset="0"/>
                <a:cs typeface="Courier New" pitchFamily="49" charset="0"/>
              </a:rPr>
              <a:t>&lt;img&gt;</a:t>
            </a:r>
          </a:p>
          <a:p>
            <a:pPr lvl="1"/>
            <a:endParaRPr lang="mi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98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Line break</a:t>
            </a:r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mi-NZ" dirty="0" smtClean="0"/>
              <a:t>Breaks a line</a:t>
            </a:r>
            <a:endParaRPr lang="en-NZ" dirty="0" smtClean="0"/>
          </a:p>
          <a:p>
            <a:pPr lvl="1"/>
            <a:r>
              <a:rPr lang="en-NZ" dirty="0" smtClean="0"/>
              <a:t>Same as hitting the Enter key</a:t>
            </a:r>
          </a:p>
          <a:p>
            <a:pPr lvl="1"/>
            <a:r>
              <a:rPr lang="en-NZ" dirty="0" smtClean="0"/>
              <a:t>Use 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62864" y="2424221"/>
            <a:ext cx="519747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ourier New" pitchFamily="49" charset="0"/>
              </a:rPr>
              <a:t>&lt;p&gt;Hello Class&lt;/p&gt;</a:t>
            </a:r>
          </a:p>
          <a:p>
            <a:r>
              <a:rPr lang="en-US" dirty="0" smtClean="0">
                <a:latin typeface="Courier New" pitchFamily="49" charset="0"/>
              </a:rPr>
              <a:t>&lt;p&gt;Hello&lt;</a:t>
            </a:r>
            <a:r>
              <a:rPr lang="en-US" dirty="0" err="1" smtClean="0">
                <a:latin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</a:rPr>
              <a:t>&gt;Class&lt;/p&gt;</a:t>
            </a:r>
            <a:endParaRPr lang="en-US" dirty="0">
              <a:latin typeface="Courier New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967" y="3518612"/>
            <a:ext cx="4267333" cy="2654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1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Images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Pages may contain images</a:t>
            </a:r>
          </a:p>
          <a:p>
            <a:pPr lvl="1"/>
            <a:r>
              <a:rPr lang="en-GB" smtClean="0"/>
              <a:t>But images are not plain text</a:t>
            </a:r>
          </a:p>
          <a:p>
            <a:pPr lvl="1"/>
            <a:r>
              <a:rPr lang="en-GB" smtClean="0"/>
              <a:t>Can’t be inserted directly into HTML page</a:t>
            </a:r>
          </a:p>
          <a:p>
            <a:pPr lvl="1"/>
            <a:endParaRPr lang="en-GB" smtClean="0"/>
          </a:p>
          <a:p>
            <a:r>
              <a:rPr lang="en-GB" smtClean="0"/>
              <a:t>Solution</a:t>
            </a:r>
          </a:p>
          <a:p>
            <a:pPr lvl="1"/>
            <a:r>
              <a:rPr lang="en-GB" smtClean="0"/>
              <a:t>Store the image on the internet (or locally on disk)</a:t>
            </a:r>
          </a:p>
          <a:p>
            <a:pPr lvl="1"/>
            <a:r>
              <a:rPr lang="en-GB" smtClean="0"/>
              <a:t>Tag contains the address of the image</a:t>
            </a:r>
          </a:p>
          <a:p>
            <a:pPr lvl="1"/>
            <a:r>
              <a:rPr lang="en-GB" smtClean="0"/>
              <a:t>Web browser loads image when required</a:t>
            </a:r>
          </a:p>
          <a:p>
            <a:pPr lvl="1"/>
            <a:r>
              <a:rPr lang="en-GB" smtClean="0"/>
              <a:t>Only use images the browser understands</a:t>
            </a:r>
          </a:p>
          <a:p>
            <a:pPr lvl="1"/>
            <a:r>
              <a:rPr lang="en-GB" smtClean="0"/>
              <a:t>GIF, JPG, PNG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82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Image tag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</a:rPr>
              <a:t>img</a:t>
            </a:r>
            <a:r>
              <a:rPr lang="en-GB" dirty="0" smtClean="0">
                <a:latin typeface="Courier New" pitchFamily="49" charset="0"/>
              </a:rPr>
              <a:t>&gt;</a:t>
            </a:r>
            <a:endParaRPr lang="en-GB" dirty="0" smtClean="0"/>
          </a:p>
          <a:p>
            <a:pPr lvl="1" eaLnBrk="1" hangingPunct="1"/>
            <a:r>
              <a:rPr lang="en-GB" sz="1800" dirty="0" smtClean="0"/>
              <a:t>Insert an image at this location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err="1" smtClean="0">
                <a:latin typeface="Courier New" pitchFamily="49" charset="0"/>
              </a:rPr>
              <a:t>src</a:t>
            </a:r>
            <a:endParaRPr lang="en-GB" dirty="0" smtClean="0">
              <a:latin typeface="Courier New" pitchFamily="49" charset="0"/>
            </a:endParaRPr>
          </a:p>
          <a:p>
            <a:pPr lvl="1" eaLnBrk="1" hangingPunct="1"/>
            <a:r>
              <a:rPr lang="en-GB" sz="1800" dirty="0" smtClean="0"/>
              <a:t>The source file of the image</a:t>
            </a:r>
          </a:p>
          <a:p>
            <a:pPr lvl="1" eaLnBrk="1" hangingPunct="1"/>
            <a:r>
              <a:rPr lang="en-GB" sz="1800" dirty="0" smtClean="0"/>
              <a:t>Attribute that specifies the file name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alt</a:t>
            </a:r>
          </a:p>
          <a:p>
            <a:pPr lvl="1" eaLnBrk="1" hangingPunct="1"/>
            <a:r>
              <a:rPr lang="en-GB" sz="1800" dirty="0" smtClean="0"/>
              <a:t>Attribute to specify alternate text</a:t>
            </a:r>
          </a:p>
          <a:p>
            <a:pPr lvl="1" eaLnBrk="1" hangingPunct="1"/>
            <a:r>
              <a:rPr lang="en-GB" sz="1800" dirty="0" smtClean="0"/>
              <a:t>Displayed if the image can’t load</a:t>
            </a:r>
          </a:p>
          <a:p>
            <a:pPr lvl="1" eaLnBrk="1" hangingPunct="1"/>
            <a:r>
              <a:rPr lang="en-GB" sz="1800" dirty="0" smtClean="0"/>
              <a:t>Important for people with visual impairment</a:t>
            </a:r>
          </a:p>
          <a:p>
            <a:pPr lvl="2" eaLnBrk="1" hangingPunct="1"/>
            <a:endParaRPr lang="en-GB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</a:rPr>
              <a:t>img</a:t>
            </a:r>
            <a:r>
              <a:rPr lang="en-GB" dirty="0" smtClean="0">
                <a:latin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</a:rPr>
              <a:t>src</a:t>
            </a:r>
            <a:r>
              <a:rPr lang="en-GB" dirty="0" smtClean="0">
                <a:latin typeface="Courier New" pitchFamily="49" charset="0"/>
              </a:rPr>
              <a:t>=“filename” alt=“description”&gt;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4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5536</TotalTime>
  <Words>2480</Words>
  <Application>Microsoft Office PowerPoint</Application>
  <PresentationFormat>On-screen Show (4:3)</PresentationFormat>
  <Paragraphs>634</Paragraphs>
  <Slides>39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Courier New</vt:lpstr>
      <vt:lpstr>Office Theme</vt:lpstr>
      <vt:lpstr>PowerPoint Presentation</vt:lpstr>
      <vt:lpstr>Essential Tags</vt:lpstr>
      <vt:lpstr>Block-level tags</vt:lpstr>
      <vt:lpstr>HTML5  Lecture  2</vt:lpstr>
      <vt:lpstr>Inline tags</vt:lpstr>
      <vt:lpstr>Empty tags</vt:lpstr>
      <vt:lpstr>Line break</vt:lpstr>
      <vt:lpstr>Images</vt:lpstr>
      <vt:lpstr>Image tag</vt:lpstr>
      <vt:lpstr>&lt;img&gt; example</vt:lpstr>
      <vt:lpstr>Hypertext reference</vt:lpstr>
      <vt:lpstr>URLs</vt:lpstr>
      <vt:lpstr>HTML5 Exercise</vt:lpstr>
      <vt:lpstr>Validated Code</vt:lpstr>
      <vt:lpstr>Example</vt:lpstr>
      <vt:lpstr>Example page</vt:lpstr>
      <vt:lpstr>Sections</vt:lpstr>
      <vt:lpstr>&lt;section&gt; example</vt:lpstr>
      <vt:lpstr>Styles</vt:lpstr>
      <vt:lpstr>Defining a style</vt:lpstr>
      <vt:lpstr>Grouping rules</vt:lpstr>
      <vt:lpstr>Grouping rules</vt:lpstr>
      <vt:lpstr>Class selectors</vt:lpstr>
      <vt:lpstr>Example – class selector</vt:lpstr>
      <vt:lpstr>Id selectors</vt:lpstr>
      <vt:lpstr>Example – id selector</vt:lpstr>
      <vt:lpstr>PowerPoint Presentation</vt:lpstr>
      <vt:lpstr>Location of the styles</vt:lpstr>
      <vt:lpstr>External Style Sheet</vt:lpstr>
      <vt:lpstr>Internal Style Sheet</vt:lpstr>
      <vt:lpstr>Inline styles</vt:lpstr>
      <vt:lpstr>Cascading Style Sheets</vt:lpstr>
      <vt:lpstr>CSS Exercises</vt:lpstr>
      <vt:lpstr>CSS Exercises</vt:lpstr>
      <vt:lpstr>&lt;div&gt; and &lt;span&gt;</vt:lpstr>
      <vt:lpstr>Examples</vt:lpstr>
      <vt:lpstr>No CSS</vt:lpstr>
      <vt:lpstr>Same page with a style sheet</vt:lpstr>
      <vt:lpstr>Same page, different style sheet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83</cp:revision>
  <dcterms:created xsi:type="dcterms:W3CDTF">2014-09-15T11:41:16Z</dcterms:created>
  <dcterms:modified xsi:type="dcterms:W3CDTF">2016-01-22T03:23:45Z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2014-04-24T00:00:00Z</vt:filetime>
  </property>
  <property fmtid="{D5CDD505-2E9C-101B-9397-08002B2CF9AE}" pid="3" name="LastSaved">
    <vt:filetime>2014-09-14T00:00:00Z</vt:filetime>
  </property>
</Properties>
</file>