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2"/>
  </p:notesMasterIdLst>
  <p:handoutMasterIdLst>
    <p:handoutMasterId r:id="rId33"/>
  </p:handoutMasterIdLst>
  <p:sldIdLst>
    <p:sldId id="256" r:id="rId2"/>
    <p:sldId id="260" r:id="rId3"/>
    <p:sldId id="257" r:id="rId4"/>
    <p:sldId id="296" r:id="rId5"/>
    <p:sldId id="295" r:id="rId6"/>
    <p:sldId id="297" r:id="rId7"/>
    <p:sldId id="298" r:id="rId8"/>
    <p:sldId id="299" r:id="rId9"/>
    <p:sldId id="305" r:id="rId10"/>
    <p:sldId id="261" r:id="rId11"/>
    <p:sldId id="312" r:id="rId12"/>
    <p:sldId id="300" r:id="rId13"/>
    <p:sldId id="301" r:id="rId14"/>
    <p:sldId id="302" r:id="rId15"/>
    <p:sldId id="304" r:id="rId16"/>
    <p:sldId id="303" r:id="rId17"/>
    <p:sldId id="322" r:id="rId18"/>
    <p:sldId id="306" r:id="rId19"/>
    <p:sldId id="307" r:id="rId20"/>
    <p:sldId id="323" r:id="rId21"/>
    <p:sldId id="308" r:id="rId22"/>
    <p:sldId id="309" r:id="rId23"/>
    <p:sldId id="272" r:id="rId24"/>
    <p:sldId id="267" r:id="rId25"/>
    <p:sldId id="310" r:id="rId26"/>
    <p:sldId id="311" r:id="rId27"/>
    <p:sldId id="325" r:id="rId28"/>
    <p:sldId id="326" r:id="rId29"/>
    <p:sldId id="327" r:id="rId30"/>
    <p:sldId id="328" r:id="rId31"/>
  </p:sldIdLst>
  <p:sldSz cx="9144000" cy="6858000" type="screen4x3"/>
  <p:notesSz cx="6794500" cy="9931400"/>
  <p:defaultTextStyle>
    <a:defPPr>
      <a:defRPr lang="en-N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AFAFF"/>
    <a:srgbClr val="F3FAFF"/>
    <a:srgbClr val="E5F5FF"/>
    <a:srgbClr val="660066"/>
    <a:srgbClr val="000066"/>
    <a:srgbClr val="FF0000"/>
    <a:srgbClr val="FCF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455" autoAdjust="0"/>
  </p:normalViewPr>
  <p:slideViewPr>
    <p:cSldViewPr>
      <p:cViewPr varScale="1">
        <p:scale>
          <a:sx n="92" d="100"/>
          <a:sy n="92" d="100"/>
        </p:scale>
        <p:origin x="207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584" y="-78"/>
      </p:cViewPr>
      <p:guideLst>
        <p:guide orient="horz" pos="3128"/>
        <p:guide pos="2140"/>
      </p:guideLst>
    </p:cSldViewPr>
  </p:notes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0" tIns="47221" rIns="94440" bIns="47221" numCol="1" anchor="t" anchorCtr="0" compatLnSpc="1">
            <a:prstTxWarp prst="textNoShape">
              <a:avLst/>
            </a:prstTxWarp>
          </a:bodyPr>
          <a:lstStyle>
            <a:lvl1pPr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0" tIns="47221" rIns="94440" bIns="47221" numCol="1" anchor="t" anchorCtr="0" compatLnSpc="1">
            <a:prstTxWarp prst="textNoShape">
              <a:avLst/>
            </a:prstTxWarp>
          </a:bodyPr>
          <a:lstStyle>
            <a:lvl1pPr algn="r"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0" tIns="47221" rIns="94440" bIns="47221" numCol="1" anchor="b" anchorCtr="0" compatLnSpc="1">
            <a:prstTxWarp prst="textNoShape">
              <a:avLst/>
            </a:prstTxWarp>
          </a:bodyPr>
          <a:lstStyle>
            <a:lvl1pPr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40" tIns="47221" rIns="94440" bIns="47221" numCol="1" anchor="b" anchorCtr="0" compatLnSpc="1">
            <a:prstTxWarp prst="textNoShape">
              <a:avLst/>
            </a:prstTxWarp>
          </a:bodyPr>
          <a:lstStyle>
            <a:lvl1pPr algn="r" defTabSz="945108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15A98EEE-C090-41FA-98CF-2705E0D6FAD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8349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>
            <a:lvl1pPr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>
            <a:lvl1pPr algn="r"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0938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6" tIns="47759" rIns="95516" bIns="47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noProof="0" smtClean="0"/>
              <a:t>Click to edit Master text styles</a:t>
            </a:r>
          </a:p>
          <a:p>
            <a:pPr lvl="1"/>
            <a:r>
              <a:rPr lang="en-NZ" noProof="0" smtClean="0"/>
              <a:t>Second level</a:t>
            </a:r>
          </a:p>
          <a:p>
            <a:pPr lvl="2"/>
            <a:r>
              <a:rPr lang="en-NZ" noProof="0" smtClean="0"/>
              <a:t>Third level</a:t>
            </a:r>
          </a:p>
          <a:p>
            <a:pPr lvl="3"/>
            <a:r>
              <a:rPr lang="en-NZ" noProof="0" smtClean="0"/>
              <a:t>Fourth level</a:t>
            </a:r>
          </a:p>
          <a:p>
            <a:pPr lvl="4"/>
            <a:r>
              <a:rPr lang="en-NZ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610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6" tIns="47759" rIns="95516" bIns="47759" numCol="1" anchor="b" anchorCtr="0" compatLnSpc="1">
            <a:prstTxWarp prst="textNoShape">
              <a:avLst/>
            </a:prstTxWarp>
          </a:bodyPr>
          <a:lstStyle>
            <a:lvl1pPr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6100"/>
            <a:ext cx="29448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6" tIns="47759" rIns="95516" bIns="47759" numCol="1" anchor="b" anchorCtr="0" compatLnSpc="1">
            <a:prstTxWarp prst="textNoShape">
              <a:avLst/>
            </a:prstTxWarp>
          </a:bodyPr>
          <a:lstStyle>
            <a:lvl1pPr algn="r" defTabSz="95583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808E04E8-4F81-4782-9B2D-EC111BFFCD6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8952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4542E4F-8384-4BF3-A20B-9C07156CBBDF}" type="slidenum">
              <a:rPr lang="en-NZ" smtClean="0"/>
              <a:pPr defTabSz="955675"/>
              <a:t>1</a:t>
            </a:fld>
            <a:endParaRPr lang="en-N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5604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A390E8BE-B600-4C5F-9652-A5FADC75F4A9}" type="slidenum">
              <a:rPr lang="en-NZ" smtClean="0"/>
              <a:pPr defTabSz="955675"/>
              <a:t>10</a:t>
            </a:fld>
            <a:endParaRPr lang="en-NZ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5700" cy="3724275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Tags always lowercase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DO not overlap container tags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&lt;EM&gt;&lt;B&gt;text &lt;/EM&gt;&lt;/B&gt; is not acceptable</a:t>
            </a:r>
          </a:p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20282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FB3B3224-B462-4557-ADB2-2F009EADFF2D}" type="slidenum">
              <a:rPr lang="en-NZ" smtClean="0"/>
              <a:pPr defTabSz="955675"/>
              <a:t>11</a:t>
            </a:fld>
            <a:endParaRPr lang="en-NZ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Attributes always/only in opening tag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Can have more than one</a:t>
            </a:r>
          </a:p>
        </p:txBody>
      </p:sp>
    </p:spTree>
    <p:extLst>
      <p:ext uri="{BB962C8B-B14F-4D97-AF65-F5344CB8AC3E}">
        <p14:creationId xmlns:p14="http://schemas.microsoft.com/office/powerpoint/2010/main" val="3332305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6FA61946-3B4F-4579-8FE2-83FBC3F3CC9A}" type="slidenum">
              <a:rPr lang="en-NZ" smtClean="0"/>
              <a:pPr defTabSz="955675"/>
              <a:t>12</a:t>
            </a:fld>
            <a:endParaRPr lang="en-NZ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3798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B8D1B18C-E700-4295-B873-7106F47C023F}" type="slidenum">
              <a:rPr lang="en-NZ" smtClean="0"/>
              <a:pPr defTabSz="955675"/>
              <a:t>13</a:t>
            </a:fld>
            <a:endParaRPr lang="en-N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08734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E0D91F76-F3F9-4D09-98C4-7BE803DCC8C4}" type="slidenum">
              <a:rPr lang="en-NZ" smtClean="0"/>
              <a:pPr defTabSz="955675"/>
              <a:t>14</a:t>
            </a:fld>
            <a:endParaRPr lang="en-NZ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meta info in heading, style stuff in heading, heading is info for browser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Browser specific information – no content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7958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91B2866-C241-44B1-80C6-04A5A34505B4}" type="slidenum">
              <a:rPr lang="en-NZ" smtClean="0"/>
              <a:pPr defTabSz="955675"/>
              <a:t>15</a:t>
            </a:fld>
            <a:endParaRPr lang="en-NZ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646059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836ABC2A-21BA-4B6C-966F-17782B01236D}" type="slidenum">
              <a:rPr lang="en-NZ" smtClean="0"/>
              <a:pPr defTabSz="955675"/>
              <a:t>16</a:t>
            </a:fld>
            <a:endParaRPr lang="en-N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Used in bookmarks and history</a:t>
            </a:r>
          </a:p>
        </p:txBody>
      </p:sp>
    </p:spTree>
    <p:extLst>
      <p:ext uri="{BB962C8B-B14F-4D97-AF65-F5344CB8AC3E}">
        <p14:creationId xmlns:p14="http://schemas.microsoft.com/office/powerpoint/2010/main" val="40962604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F4B73E62-9D95-4173-8A8D-084019DD78ED}" type="slidenum">
              <a:rPr lang="en-NZ" smtClean="0"/>
              <a:pPr defTabSz="955675"/>
              <a:t>18</a:t>
            </a:fld>
            <a:endParaRPr lang="en-N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block level tag or in-line tag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block level goes from one side to other,</a:t>
            </a:r>
            <a:r>
              <a:rPr lang="en-US" baseline="0" dirty="0" smtClean="0"/>
              <a:t> if don’t cover the entire width, then centered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Preformatted like verbatim in latex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85495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CEC3EBEF-FEC1-4A04-8B3A-A382A5D5C592}" type="slidenum">
              <a:rPr lang="en-NZ" smtClean="0"/>
              <a:pPr defTabSz="955675"/>
              <a:t>19</a:t>
            </a:fld>
            <a:endParaRPr lang="en-NZ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9143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8E04E8-4F81-4782-9B2D-EC111BFFCD62}" type="slidenum">
              <a:rPr lang="en-NZ" smtClean="0"/>
              <a:pPr>
                <a:defRPr/>
              </a:pPr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9892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A289A923-133F-4440-97C5-4130D49B0BB6}" type="slidenum">
              <a:rPr lang="en-NZ" smtClean="0"/>
              <a:pPr defTabSz="955675"/>
              <a:t>2</a:t>
            </a:fld>
            <a:endParaRPr lang="en-N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59155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EA922586-5B8D-4367-A954-5A8021157DD3}" type="slidenum">
              <a:rPr lang="en-NZ" smtClean="0"/>
              <a:pPr defTabSz="955675"/>
              <a:t>21</a:t>
            </a:fld>
            <a:endParaRPr lang="en-NZ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All headings are bold!!</a:t>
            </a:r>
          </a:p>
        </p:txBody>
      </p:sp>
    </p:spTree>
    <p:extLst>
      <p:ext uri="{BB962C8B-B14F-4D97-AF65-F5344CB8AC3E}">
        <p14:creationId xmlns:p14="http://schemas.microsoft.com/office/powerpoint/2010/main" val="38088185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8D8549AD-6E0D-43B5-8075-7678D9C866C9}" type="slidenum">
              <a:rPr lang="en-NZ" smtClean="0"/>
              <a:pPr defTabSz="955675"/>
              <a:t>22</a:t>
            </a:fld>
            <a:endParaRPr lang="en-NZ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Spaces between each block</a:t>
            </a:r>
          </a:p>
        </p:txBody>
      </p:sp>
    </p:spTree>
    <p:extLst>
      <p:ext uri="{BB962C8B-B14F-4D97-AF65-F5344CB8AC3E}">
        <p14:creationId xmlns:p14="http://schemas.microsoft.com/office/powerpoint/2010/main" val="8941270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17C6FD21-14B1-49E3-832F-BCA2C22531EF}" type="slidenum">
              <a:rPr lang="en-NZ" smtClean="0"/>
              <a:pPr defTabSz="955675"/>
              <a:t>23</a:t>
            </a:fld>
            <a:endParaRPr lang="en-NZ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Title appears in title bar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Head contains browser specific information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Heading is part of the content it is in the body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on a test, could be given this html</a:t>
            </a:r>
            <a:r>
              <a:rPr lang="en-US" baseline="0" dirty="0" smtClean="0"/>
              <a:t> and asked to draw what it looks like and vice versa, given</a:t>
            </a:r>
          </a:p>
          <a:p>
            <a:pPr eaLnBrk="1" hangingPunct="1"/>
            <a:r>
              <a:rPr lang="en-US" baseline="0" dirty="0" smtClean="0"/>
              <a:t>a picture be asked to write the html code that generates it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31525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5629F869-1202-4882-BFAB-73ACA50C9533}" type="slidenum">
              <a:rPr lang="en-NZ" smtClean="0"/>
              <a:pPr defTabSz="955675"/>
              <a:t>24</a:t>
            </a:fld>
            <a:endParaRPr lang="en-NZ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3</a:t>
            </a:r>
            <a:r>
              <a:rPr lang="en-US" baseline="0" dirty="0" smtClean="0"/>
              <a:t> types of lists 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like enumerate and item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Space between different blocks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baseline="0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0084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F878AF65-C623-4293-88F2-CACBAA79F6B1}" type="slidenum">
              <a:rPr lang="en-NZ" smtClean="0"/>
              <a:pPr defTabSz="955675"/>
              <a:t>25</a:t>
            </a:fld>
            <a:endParaRPr lang="en-NZ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01886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57B15A0C-9FB1-4FAD-972F-10A5FF26F320}" type="slidenum">
              <a:rPr lang="en-NZ" smtClean="0"/>
              <a:pPr defTabSz="955675"/>
              <a:t>26</a:t>
            </a:fld>
            <a:endParaRPr lang="en-NZ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3 tags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Definition term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Definition description</a:t>
            </a:r>
          </a:p>
          <a:p>
            <a:pPr eaLnBrk="1" hangingPunct="1"/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different browsers show the definitions differently,</a:t>
            </a:r>
            <a:r>
              <a:rPr lang="en-US" baseline="0" dirty="0" smtClean="0"/>
              <a:t> some </a:t>
            </a:r>
            <a:r>
              <a:rPr lang="en-US" baseline="0" dirty="0" err="1" smtClean="0"/>
              <a:t>ident</a:t>
            </a:r>
            <a:r>
              <a:rPr lang="en-US" baseline="0" dirty="0" smtClean="0"/>
              <a:t>, some make bold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210905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Borders not created by default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FB6EF-D59C-44BD-95DD-3C170A8C1B0A}" type="slidenum">
              <a:rPr lang="en-NZ" smtClean="0"/>
              <a:t>27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002279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Like description list</a:t>
            </a:r>
          </a:p>
          <a:p>
            <a:endParaRPr lang="en-US" dirty="0" smtClean="0"/>
          </a:p>
          <a:p>
            <a:r>
              <a:rPr lang="en-US" dirty="0" smtClean="0"/>
              <a:t>Table row</a:t>
            </a:r>
          </a:p>
          <a:p>
            <a:r>
              <a:rPr lang="en-US" dirty="0" smtClean="0"/>
              <a:t>Table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FB6EF-D59C-44BD-95DD-3C170A8C1B0A}" type="slidenum">
              <a:rPr lang="en-NZ" smtClean="0"/>
              <a:t>28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85848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borders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8FB6EF-D59C-44BD-95DD-3C170A8C1B0A}" type="slidenum">
              <a:rPr lang="en-NZ" smtClean="0"/>
              <a:t>29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79332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6006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9E5B4CC5-CC5D-4C53-BFB1-A73A3F25ED1B}" type="slidenum">
              <a:rPr lang="en-NZ" smtClean="0"/>
              <a:pPr defTabSz="955675"/>
              <a:t>3</a:t>
            </a:fld>
            <a:endParaRPr lang="en-NZ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Plan text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Ascii</a:t>
            </a:r>
            <a:r>
              <a:rPr lang="en-US" dirty="0" smtClean="0"/>
              <a:t> - Unicode</a:t>
            </a:r>
          </a:p>
        </p:txBody>
      </p:sp>
    </p:spTree>
    <p:extLst>
      <p:ext uri="{BB962C8B-B14F-4D97-AF65-F5344CB8AC3E}">
        <p14:creationId xmlns:p14="http://schemas.microsoft.com/office/powerpoint/2010/main" val="3999269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000F5518-B636-48F3-967A-51C36475BD29}" type="slidenum">
              <a:rPr lang="en-NZ" smtClean="0"/>
              <a:pPr defTabSz="955675"/>
              <a:t>4</a:t>
            </a:fld>
            <a:endParaRPr lang="en-N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&lt;blink&gt; in </a:t>
            </a:r>
            <a:r>
              <a:rPr lang="en-US" dirty="0" err="1" smtClean="0"/>
              <a:t>netscape</a:t>
            </a:r>
            <a:r>
              <a:rPr lang="en-US" dirty="0" smtClean="0"/>
              <a:t> navigator but not in IE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this was the state in mid/late 90’s</a:t>
            </a:r>
          </a:p>
          <a:p>
            <a:pPr eaLnBrk="1" hangingPunct="1"/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each browser wanted to have an edge over the others</a:t>
            </a:r>
            <a:r>
              <a:rPr lang="en-US" baseline="0" dirty="0" smtClean="0"/>
              <a:t> by having their special unique tags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966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9B0CE45A-D48A-48C5-AFAC-806A7FEF0210}" type="slidenum">
              <a:rPr lang="en-NZ" smtClean="0"/>
              <a:pPr defTabSz="955675"/>
              <a:t>5</a:t>
            </a:fld>
            <a:endParaRPr lang="en-NZ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companies</a:t>
            </a:r>
            <a:r>
              <a:rPr lang="en-US" baseline="0" dirty="0" smtClean="0"/>
              <a:t> deliberately introduced tags that weren’t used by other companies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the goal is to make it easy for tools to parse web pages</a:t>
            </a:r>
          </a:p>
          <a:p>
            <a:pPr eaLnBrk="1" hangingPunct="1"/>
            <a:endParaRPr lang="en-US" baseline="0" dirty="0" smtClean="0"/>
          </a:p>
          <a:p>
            <a:pPr eaLnBrk="1" hangingPunct="1"/>
            <a:r>
              <a:rPr lang="en-US" baseline="0" dirty="0" smtClean="0"/>
              <a:t>many browser including IE are not standard compliant -&gt; makes web development difficult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X extensible – extra set of rules</a:t>
            </a:r>
          </a:p>
        </p:txBody>
      </p:sp>
    </p:spTree>
    <p:extLst>
      <p:ext uri="{BB962C8B-B14F-4D97-AF65-F5344CB8AC3E}">
        <p14:creationId xmlns:p14="http://schemas.microsoft.com/office/powerpoint/2010/main" val="467111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D0610A5-2724-4633-AE23-64D7417748F8}" type="slidenum">
              <a:rPr lang="en-NZ" smtClean="0"/>
              <a:pPr defTabSz="955675"/>
              <a:t>6</a:t>
            </a:fld>
            <a:endParaRPr lang="en-NZ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All files need this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DTD at top</a:t>
            </a:r>
          </a:p>
        </p:txBody>
      </p:sp>
    </p:spTree>
    <p:extLst>
      <p:ext uri="{BB962C8B-B14F-4D97-AF65-F5344CB8AC3E}">
        <p14:creationId xmlns:p14="http://schemas.microsoft.com/office/powerpoint/2010/main" val="1444805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38844271-B9B9-453A-8C39-2E90F9DACCE9}" type="slidenum">
              <a:rPr lang="en-NZ" smtClean="0"/>
              <a:pPr defTabSz="955675"/>
              <a:t>7</a:t>
            </a:fld>
            <a:endParaRPr lang="en-N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utf-8 and </a:t>
            </a:r>
            <a:r>
              <a:rPr lang="en-US" dirty="0" err="1" smtClean="0"/>
              <a:t>unicode</a:t>
            </a:r>
            <a:r>
              <a:rPr lang="en-US" dirty="0" smtClean="0"/>
              <a:t> 16 bit code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Plain text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Unicode extension of </a:t>
            </a:r>
            <a:r>
              <a:rPr lang="en-US" dirty="0" err="1" smtClean="0"/>
              <a:t>ascii</a:t>
            </a: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Utf-8 most common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1413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03D215BD-AD1A-404C-871A-9449D3DE93E9}" type="slidenum">
              <a:rPr lang="en-NZ" smtClean="0"/>
              <a:pPr defTabSz="955675"/>
              <a:t>8</a:t>
            </a:fld>
            <a:endParaRPr lang="en-NZ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6841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5675"/>
            <a:fld id="{28DB6D10-4AB7-4296-A635-ED4DDD13808F}" type="slidenum">
              <a:rPr lang="en-NZ" smtClean="0"/>
              <a:pPr defTabSz="955675"/>
              <a:t>9</a:t>
            </a:fld>
            <a:endParaRPr lang="en-NZ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9193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4940300"/>
            <a:ext cx="4584700" cy="1346200"/>
          </a:xfrm>
          <a:solidFill>
            <a:schemeClr val="bg1">
              <a:alpha val="80000"/>
            </a:schemeClr>
          </a:solidFill>
          <a:effectLst>
            <a:softEdge rad="317500"/>
          </a:effectLst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1206500" y="1638300"/>
            <a:ext cx="6756400" cy="3048000"/>
          </a:xfrm>
          <a:solidFill>
            <a:schemeClr val="bg1">
              <a:alpha val="80000"/>
            </a:schemeClr>
          </a:solidFill>
          <a:effectLst>
            <a:softEdge rad="635000"/>
          </a:effectLst>
        </p:spPr>
        <p:txBody>
          <a:bodyPr/>
          <a:lstStyle>
            <a:lvl1pPr>
              <a:defRPr sz="4400" baseline="0"/>
            </a:lvl1pPr>
          </a:lstStyle>
          <a:p>
            <a:r>
              <a:rPr lang="en-US" dirty="0" smtClean="0"/>
              <a:t>Click to edit title</a:t>
            </a:r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425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98538"/>
            <a:ext cx="4038600" cy="5491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98538"/>
            <a:ext cx="4038600" cy="2668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19525"/>
            <a:ext cx="4038600" cy="2670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00" y="113356"/>
            <a:ext cx="8961200" cy="627284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12" y="919864"/>
            <a:ext cx="8781976" cy="5466332"/>
          </a:xfrm>
        </p:spPr>
        <p:txBody>
          <a:bodyPr/>
          <a:lstStyle>
            <a:lvl1pPr>
              <a:defRPr sz="2400" b="1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1012" y="6565420"/>
            <a:ext cx="2133600" cy="245667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5420"/>
            <a:ext cx="2895600" cy="245667"/>
          </a:xfrm>
        </p:spPr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65420"/>
            <a:ext cx="2133600" cy="245667"/>
          </a:xfrm>
        </p:spPr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830252"/>
            <a:ext cx="9144000" cy="0"/>
          </a:xfrm>
          <a:prstGeom prst="line">
            <a:avLst/>
          </a:prstGeom>
          <a:ln w="1270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565420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 smtClean="0"/>
              <a:t>HTML5 01</a:t>
            </a: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8859-28EC-4FE9-A2BB-0D9E1B21184C}" type="slidenum">
              <a:rPr lang="en-NZ" smtClean="0"/>
              <a:pPr/>
              <a:t>‹#›</a:t>
            </a:fld>
            <a:endParaRPr lang="en-NZ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GB"/>
          </a:p>
        </p:txBody>
      </p:sp>
      <p:sp>
        <p:nvSpPr>
          <p:cNvPr id="17" name="Text Box 13"/>
          <p:cNvSpPr txBox="1">
            <a:spLocks noChangeArrowheads="1"/>
          </p:cNvSpPr>
          <p:nvPr userDrawn="1"/>
        </p:nvSpPr>
        <p:spPr bwMode="auto">
          <a:xfrm>
            <a:off x="5646738" y="6296025"/>
            <a:ext cx="3316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b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HTML5</a:t>
            </a:r>
          </a:p>
          <a:p>
            <a:pPr eaLnBrk="1" hangingPunct="1">
              <a:buFontTx/>
              <a:buNone/>
            </a:pPr>
            <a:endParaRPr lang="en-NZ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NZ" dirty="0" smtClean="0"/>
              <a:t>COMPSCI 111 / 111G</a:t>
            </a:r>
            <a:br>
              <a:rPr lang="en-NZ" dirty="0" smtClean="0"/>
            </a:br>
            <a:r>
              <a:rPr lang="en-US" sz="2400" i="1" dirty="0" smtClean="0"/>
              <a:t>Mastering Cyberspace:  </a:t>
            </a:r>
            <a:br>
              <a:rPr lang="en-US" sz="2400" i="1" dirty="0" smtClean="0"/>
            </a:br>
            <a:r>
              <a:rPr lang="en-US" sz="2400" i="1" dirty="0" smtClean="0"/>
              <a:t>An introduction to practical computing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Overview of tags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Markup</a:t>
            </a:r>
            <a:r>
              <a:rPr lang="en-GB" dirty="0" smtClean="0"/>
              <a:t> achieved with “tags”</a:t>
            </a:r>
          </a:p>
          <a:p>
            <a:pPr lvl="1"/>
            <a:r>
              <a:rPr lang="en-GB" dirty="0" smtClean="0"/>
              <a:t>Enclosed with angle brackets &lt; … &gt;</a:t>
            </a:r>
          </a:p>
          <a:p>
            <a:pPr lvl="1"/>
            <a:r>
              <a:rPr lang="en-GB" dirty="0" smtClean="0"/>
              <a:t>Use lower case</a:t>
            </a:r>
          </a:p>
          <a:p>
            <a:pPr lvl="1"/>
            <a:r>
              <a:rPr lang="en-GB" dirty="0" smtClean="0"/>
              <a:t>Most come in pairs &lt;tag&gt; … &lt;/tag&gt;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Tag usually applies to text between start and end tag</a:t>
            </a:r>
          </a:p>
          <a:p>
            <a:endParaRPr lang="en-GB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10</a:t>
            </a:fld>
            <a:endParaRPr lang="en-NZ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077132" y="4235508"/>
            <a:ext cx="6821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400" dirty="0">
                <a:latin typeface="Courier New" pitchFamily="49" charset="0"/>
              </a:rPr>
              <a:t>This word is in </a:t>
            </a:r>
            <a:r>
              <a:rPr lang="en-GB" sz="2400" dirty="0" smtClean="0">
                <a:latin typeface="Courier New" pitchFamily="49" charset="0"/>
              </a:rPr>
              <a:t>&lt;span&gt;italics&lt;/span&gt;</a:t>
            </a:r>
            <a:endParaRPr lang="en-GB" sz="2400" dirty="0">
              <a:latin typeface="Courier New" pitchFamily="49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4437582" y="4817986"/>
            <a:ext cx="2688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4952404"/>
            <a:ext cx="25987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7036330" y="4817986"/>
            <a:ext cx="2688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Attributes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Some tags require additional information</a:t>
            </a:r>
          </a:p>
          <a:p>
            <a:pPr lvl="1"/>
            <a:r>
              <a:rPr lang="en-NZ" dirty="0" smtClean="0"/>
              <a:t>Properties </a:t>
            </a:r>
            <a:r>
              <a:rPr lang="en-NZ" smtClean="0"/>
              <a:t>or attributes </a:t>
            </a:r>
            <a:r>
              <a:rPr lang="en-NZ" dirty="0" smtClean="0"/>
              <a:t>of the tag</a:t>
            </a:r>
          </a:p>
          <a:p>
            <a:pPr lvl="1"/>
            <a:r>
              <a:rPr lang="en-NZ" dirty="0" smtClean="0">
                <a:latin typeface="Courier New" pitchFamily="49" charset="0"/>
                <a:cs typeface="Courier New" pitchFamily="49" charset="0"/>
              </a:rPr>
              <a:t>&lt;tag property=“value”&gt; &lt;/tag&gt;</a:t>
            </a:r>
          </a:p>
          <a:p>
            <a:pPr>
              <a:buNone/>
            </a:pPr>
            <a:endParaRPr lang="en-NZ" dirty="0" smtClean="0">
              <a:latin typeface="Courier" pitchFamily="49" charset="0"/>
            </a:endParaRPr>
          </a:p>
          <a:p>
            <a:pPr lvl="1"/>
            <a:endParaRPr lang="en-NZ" dirty="0" smtClean="0"/>
          </a:p>
          <a:p>
            <a:pPr lvl="1"/>
            <a:endParaRPr lang="en-NZ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11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Nested Tags</a:t>
            </a:r>
            <a:endParaRPr 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Tags must be correctly nested</a:t>
            </a:r>
          </a:p>
          <a:p>
            <a:pPr lvl="1"/>
            <a:r>
              <a:rPr lang="en-NZ" smtClean="0"/>
              <a:t>Cannot close an open tag until all the open tags that it affects are also closed</a:t>
            </a:r>
          </a:p>
          <a:p>
            <a:endParaRPr lang="en-US" smtClean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12</a:t>
            </a:fld>
            <a:endParaRPr lang="en-NZ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152650" y="2354263"/>
            <a:ext cx="537210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>
                <a:latin typeface="Courier New" pitchFamily="49" charset="0"/>
              </a:rPr>
              <a:t>&lt;tag&gt;</a:t>
            </a:r>
          </a:p>
          <a:p>
            <a:r>
              <a:rPr lang="en-NZ">
                <a:latin typeface="Courier New" pitchFamily="49" charset="0"/>
              </a:rPr>
              <a:t>Text only affected by “tag”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&lt;tag2&gt;</a:t>
            </a:r>
          </a:p>
          <a:p>
            <a:r>
              <a:rPr lang="en-NZ">
                <a:latin typeface="Courier New" pitchFamily="49" charset="0"/>
              </a:rPr>
              <a:t>Text affected by both “tag” and “tag2”</a:t>
            </a:r>
          </a:p>
          <a:p>
            <a:r>
              <a:rPr lang="en-NZ">
                <a:latin typeface="Courier New" pitchFamily="49" charset="0"/>
              </a:rPr>
              <a:t>&lt;/tag2&gt;</a:t>
            </a:r>
          </a:p>
          <a:p>
            <a:endParaRPr lang="en-NZ">
              <a:latin typeface="Courier New" pitchFamily="49" charset="0"/>
            </a:endParaRPr>
          </a:p>
          <a:p>
            <a:r>
              <a:rPr lang="en-NZ">
                <a:latin typeface="Courier New" pitchFamily="49" charset="0"/>
              </a:rPr>
              <a:t>Text only affected by “tag”</a:t>
            </a:r>
          </a:p>
          <a:p>
            <a:r>
              <a:rPr lang="en-NZ">
                <a:latin typeface="Courier New" pitchFamily="49" charset="0"/>
              </a:rPr>
              <a:t>&lt;/tag&gt;</a:t>
            </a:r>
            <a:endParaRPr lang="en-US">
              <a:latin typeface="Courier New" pitchFamily="49" charset="0"/>
            </a:endParaRPr>
          </a:p>
        </p:txBody>
      </p:sp>
      <p:sp>
        <p:nvSpPr>
          <p:cNvPr id="14341" name="Line 12"/>
          <p:cNvSpPr>
            <a:spLocks noChangeShapeType="1"/>
          </p:cNvSpPr>
          <p:nvPr/>
        </p:nvSpPr>
        <p:spPr bwMode="auto">
          <a:xfrm flipH="1">
            <a:off x="1704975" y="3340100"/>
            <a:ext cx="3571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4342" name="Line 13"/>
          <p:cNvSpPr>
            <a:spLocks noChangeShapeType="1"/>
          </p:cNvSpPr>
          <p:nvPr/>
        </p:nvSpPr>
        <p:spPr bwMode="auto">
          <a:xfrm>
            <a:off x="1704975" y="3340100"/>
            <a:ext cx="0" cy="6270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4343" name="Line 14"/>
          <p:cNvSpPr>
            <a:spLocks noChangeShapeType="1"/>
          </p:cNvSpPr>
          <p:nvPr/>
        </p:nvSpPr>
        <p:spPr bwMode="auto">
          <a:xfrm>
            <a:off x="1704975" y="3967163"/>
            <a:ext cx="3571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4344" name="Line 15"/>
          <p:cNvSpPr>
            <a:spLocks noChangeShapeType="1"/>
          </p:cNvSpPr>
          <p:nvPr/>
        </p:nvSpPr>
        <p:spPr bwMode="auto">
          <a:xfrm flipH="1">
            <a:off x="1077913" y="2533650"/>
            <a:ext cx="9842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4345" name="Line 16"/>
          <p:cNvSpPr>
            <a:spLocks noChangeShapeType="1"/>
          </p:cNvSpPr>
          <p:nvPr/>
        </p:nvSpPr>
        <p:spPr bwMode="auto">
          <a:xfrm>
            <a:off x="1077913" y="2533650"/>
            <a:ext cx="0" cy="22399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4346" name="Line 17"/>
          <p:cNvSpPr>
            <a:spLocks noChangeShapeType="1"/>
          </p:cNvSpPr>
          <p:nvPr/>
        </p:nvSpPr>
        <p:spPr bwMode="auto">
          <a:xfrm>
            <a:off x="1077913" y="4773613"/>
            <a:ext cx="10747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Essential tags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>
                <a:latin typeface="Courier New" pitchFamily="49" charset="0"/>
              </a:rPr>
              <a:t>&lt;html&gt;</a:t>
            </a:r>
          </a:p>
          <a:p>
            <a:pPr lvl="1" eaLnBrk="1" hangingPunct="1"/>
            <a:r>
              <a:rPr lang="en-NZ" sz="1800" smtClean="0"/>
              <a:t>Encloses the entire document</a:t>
            </a:r>
          </a:p>
          <a:p>
            <a:pPr lvl="1" eaLnBrk="1" hangingPunct="1"/>
            <a:r>
              <a:rPr lang="en-NZ" sz="1800" smtClean="0"/>
              <a:t>Specifies that the document uses html</a:t>
            </a:r>
            <a:endParaRPr lang="en-US" sz="180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04975" y="2711450"/>
            <a:ext cx="5376863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>
                <a:latin typeface="Courier New" pitchFamily="49" charset="0"/>
              </a:rPr>
              <a:t>&lt;html&gt;</a:t>
            </a:r>
          </a:p>
          <a:p>
            <a:r>
              <a:rPr lang="en-NZ">
                <a:latin typeface="Courier New" pitchFamily="49" charset="0"/>
              </a:rPr>
              <a:t>.</a:t>
            </a:r>
          </a:p>
          <a:p>
            <a:r>
              <a:rPr lang="en-NZ">
                <a:latin typeface="Courier New" pitchFamily="49" charset="0"/>
              </a:rPr>
              <a:t>.</a:t>
            </a:r>
          </a:p>
          <a:p>
            <a:r>
              <a:rPr lang="en-NZ">
                <a:latin typeface="Courier New" pitchFamily="49" charset="0"/>
              </a:rPr>
              <a:t>.</a:t>
            </a:r>
          </a:p>
          <a:p>
            <a:r>
              <a:rPr lang="en-NZ">
                <a:latin typeface="Courier New" pitchFamily="49" charset="0"/>
              </a:rPr>
              <a:t>.</a:t>
            </a:r>
          </a:p>
          <a:p>
            <a:r>
              <a:rPr lang="en-NZ">
                <a:latin typeface="Courier New" pitchFamily="49" charset="0"/>
              </a:rPr>
              <a:t>.</a:t>
            </a:r>
          </a:p>
          <a:p>
            <a:r>
              <a:rPr lang="en-NZ">
                <a:latin typeface="Courier New" pitchFamily="49" charset="0"/>
              </a:rPr>
              <a:t>.</a:t>
            </a:r>
          </a:p>
          <a:p>
            <a:r>
              <a:rPr lang="en-NZ">
                <a:latin typeface="Courier New" pitchFamily="49" charset="0"/>
              </a:rPr>
              <a:t>.</a:t>
            </a:r>
          </a:p>
          <a:p>
            <a:r>
              <a:rPr lang="en-NZ">
                <a:latin typeface="Courier New" pitchFamily="49" charset="0"/>
              </a:rPr>
              <a:t>.</a:t>
            </a:r>
          </a:p>
          <a:p>
            <a:r>
              <a:rPr lang="en-NZ">
                <a:latin typeface="Courier New" pitchFamily="49" charset="0"/>
              </a:rPr>
              <a:t>&lt;/html&gt;</a:t>
            </a:r>
            <a:endParaRPr lang="en-US">
              <a:latin typeface="Courier New" pitchFamily="49" charset="0"/>
            </a:endParaRP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808038" y="2890838"/>
            <a:ext cx="0" cy="2419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>
            <a:off x="808038" y="2890838"/>
            <a:ext cx="8969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808038" y="5310188"/>
            <a:ext cx="8969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13</a:t>
            </a:fld>
            <a:endParaRPr lang="en-N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Essential tags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dirty="0" smtClean="0">
                <a:latin typeface="Courier New" pitchFamily="49" charset="0"/>
              </a:rPr>
              <a:t>&lt;head&gt;</a:t>
            </a:r>
          </a:p>
          <a:p>
            <a:pPr lvl="1" eaLnBrk="1" hangingPunct="1"/>
            <a:r>
              <a:rPr lang="en-NZ" sz="1800" dirty="0" smtClean="0"/>
              <a:t>Contains information for the browser</a:t>
            </a:r>
          </a:p>
          <a:p>
            <a:pPr lvl="2"/>
            <a:r>
              <a:rPr lang="en-NZ" dirty="0" smtClean="0"/>
              <a:t>E.g. character encoding used</a:t>
            </a:r>
          </a:p>
          <a:p>
            <a:pPr lvl="1" eaLnBrk="1" hangingPunct="1"/>
            <a:r>
              <a:rPr lang="en-NZ" sz="1800" dirty="0" smtClean="0"/>
              <a:t>Does not contain any content to be displayed on the page</a:t>
            </a:r>
          </a:p>
          <a:p>
            <a:pPr lvl="1" eaLnBrk="1" hangingPunct="1"/>
            <a:endParaRPr lang="en-US" sz="1800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704975" y="2711450"/>
            <a:ext cx="5376863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&lt;html&gt;</a:t>
            </a:r>
          </a:p>
          <a:p>
            <a:r>
              <a:rPr lang="en-NZ" dirty="0">
                <a:latin typeface="Courier New" pitchFamily="49" charset="0"/>
              </a:rPr>
              <a:t>&lt;head&gt;</a:t>
            </a:r>
          </a:p>
          <a:p>
            <a:r>
              <a:rPr lang="en-NZ" dirty="0">
                <a:latin typeface="Courier New" pitchFamily="49" charset="0"/>
              </a:rPr>
              <a:t>&lt;meta charset=“UTF-8”&gt;</a:t>
            </a:r>
          </a:p>
          <a:p>
            <a:r>
              <a:rPr lang="en-NZ" dirty="0">
                <a:latin typeface="Courier New" pitchFamily="49" charset="0"/>
              </a:rPr>
              <a:t>&lt;/head&gt;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&lt;/html&gt;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808038" y="2890838"/>
            <a:ext cx="0" cy="2419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808038" y="2890838"/>
            <a:ext cx="8969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808038" y="5310852"/>
            <a:ext cx="8969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1077913" y="3160713"/>
            <a:ext cx="0" cy="536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1077913" y="3160713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6394" name="Line 11"/>
          <p:cNvSpPr>
            <a:spLocks noChangeShapeType="1"/>
          </p:cNvSpPr>
          <p:nvPr/>
        </p:nvSpPr>
        <p:spPr bwMode="auto">
          <a:xfrm flipH="1">
            <a:off x="1077913" y="3697288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14</a:t>
            </a:fld>
            <a:endParaRPr lang="en-N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Essential tags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>
                <a:latin typeface="Courier New" pitchFamily="49" charset="0"/>
              </a:rPr>
              <a:t>&lt;body&gt;</a:t>
            </a:r>
          </a:p>
          <a:p>
            <a:pPr lvl="1" eaLnBrk="1" hangingPunct="1"/>
            <a:r>
              <a:rPr lang="en-NZ" sz="1800" smtClean="0"/>
              <a:t>Contains all the content that will appear on the page</a:t>
            </a:r>
          </a:p>
          <a:p>
            <a:pPr lvl="1" eaLnBrk="1" hangingPunct="1"/>
            <a:endParaRPr lang="en-US" sz="1800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704975" y="2711450"/>
            <a:ext cx="53768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&lt;html&gt;</a:t>
            </a:r>
          </a:p>
          <a:p>
            <a:r>
              <a:rPr lang="en-NZ" dirty="0">
                <a:latin typeface="Courier New" pitchFamily="49" charset="0"/>
              </a:rPr>
              <a:t>&lt;head&gt;</a:t>
            </a:r>
          </a:p>
          <a:p>
            <a:r>
              <a:rPr lang="en-NZ" dirty="0">
                <a:latin typeface="Courier New" pitchFamily="49" charset="0"/>
              </a:rPr>
              <a:t>&lt;meta charset=“UTF-8</a:t>
            </a:r>
            <a:r>
              <a:rPr lang="en-NZ" dirty="0" smtClean="0">
                <a:latin typeface="Courier New" pitchFamily="49" charset="0"/>
              </a:rPr>
              <a:t>”&gt;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&lt;/head&gt;</a:t>
            </a:r>
          </a:p>
          <a:p>
            <a:r>
              <a:rPr lang="en-NZ" dirty="0">
                <a:latin typeface="Courier New" pitchFamily="49" charset="0"/>
              </a:rPr>
              <a:t>&lt;body&gt;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&lt;/body&gt;</a:t>
            </a:r>
          </a:p>
          <a:p>
            <a:r>
              <a:rPr lang="en-NZ" dirty="0">
                <a:latin typeface="Courier New" pitchFamily="49" charset="0"/>
              </a:rPr>
              <a:t>&lt;/html&gt;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808038" y="2890838"/>
            <a:ext cx="0" cy="24193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808038" y="2890838"/>
            <a:ext cx="8969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808038" y="5310188"/>
            <a:ext cx="8969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1077913" y="3160713"/>
            <a:ext cx="0" cy="536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1077913" y="3160713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1077913" y="3697288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7419" name="Line 14"/>
          <p:cNvSpPr>
            <a:spLocks noChangeShapeType="1"/>
          </p:cNvSpPr>
          <p:nvPr/>
        </p:nvSpPr>
        <p:spPr bwMode="auto">
          <a:xfrm flipH="1">
            <a:off x="1077913" y="3965575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7420" name="Line 15"/>
          <p:cNvSpPr>
            <a:spLocks noChangeShapeType="1"/>
          </p:cNvSpPr>
          <p:nvPr/>
        </p:nvSpPr>
        <p:spPr bwMode="auto">
          <a:xfrm flipH="1">
            <a:off x="1077913" y="5041900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7421" name="Line 16"/>
          <p:cNvSpPr>
            <a:spLocks noChangeShapeType="1"/>
          </p:cNvSpPr>
          <p:nvPr/>
        </p:nvSpPr>
        <p:spPr bwMode="auto">
          <a:xfrm>
            <a:off x="1077913" y="3965575"/>
            <a:ext cx="0" cy="10763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15</a:t>
            </a:fld>
            <a:endParaRPr lang="en-N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Essential tags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dirty="0" smtClean="0">
                <a:latin typeface="Courier New" pitchFamily="49" charset="0"/>
              </a:rPr>
              <a:t>&lt;title&gt;</a:t>
            </a:r>
          </a:p>
          <a:p>
            <a:pPr lvl="1" eaLnBrk="1" hangingPunct="1"/>
            <a:r>
              <a:rPr lang="en-NZ" sz="1800" dirty="0" smtClean="0"/>
              <a:t>Part of the head</a:t>
            </a:r>
          </a:p>
          <a:p>
            <a:pPr lvl="1" eaLnBrk="1" hangingPunct="1"/>
            <a:r>
              <a:rPr lang="en-NZ" sz="1800" dirty="0" smtClean="0"/>
              <a:t>Specifies the title to be used by the browser</a:t>
            </a:r>
          </a:p>
          <a:p>
            <a:pPr lvl="1" eaLnBrk="1" hangingPunct="1"/>
            <a:r>
              <a:rPr lang="en-NZ" sz="1800" dirty="0" smtClean="0"/>
              <a:t>Name of the window</a:t>
            </a:r>
          </a:p>
          <a:p>
            <a:pPr lvl="1" eaLnBrk="1" hangingPunct="1"/>
            <a:r>
              <a:rPr lang="en-NZ" sz="1800" dirty="0" smtClean="0"/>
              <a:t>Used in navigation (bookmarks, history, etc.)</a:t>
            </a:r>
          </a:p>
          <a:p>
            <a:pPr lvl="1" eaLnBrk="1" hangingPunct="1"/>
            <a:endParaRPr lang="en-US" sz="1800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04975" y="3249613"/>
            <a:ext cx="5376863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&lt;html&gt;</a:t>
            </a:r>
          </a:p>
          <a:p>
            <a:r>
              <a:rPr lang="en-NZ" dirty="0">
                <a:latin typeface="Courier New" pitchFamily="49" charset="0"/>
              </a:rPr>
              <a:t>&lt;head</a:t>
            </a:r>
            <a:r>
              <a:rPr lang="en-NZ" dirty="0" smtClean="0">
                <a:latin typeface="Courier New" pitchFamily="49" charset="0"/>
              </a:rPr>
              <a:t>&gt;</a:t>
            </a:r>
          </a:p>
          <a:p>
            <a:r>
              <a:rPr lang="en-NZ" dirty="0">
                <a:latin typeface="Courier New" pitchFamily="49" charset="0"/>
              </a:rPr>
              <a:t>&lt;meta charset=“UTF-8”&gt;</a:t>
            </a:r>
          </a:p>
          <a:p>
            <a:r>
              <a:rPr lang="en-NZ" dirty="0">
                <a:latin typeface="Courier New" pitchFamily="49" charset="0"/>
              </a:rPr>
              <a:t>&lt;title&gt;Introduction to tags&lt;/title&gt;</a:t>
            </a:r>
          </a:p>
          <a:p>
            <a:r>
              <a:rPr lang="en-NZ" dirty="0">
                <a:latin typeface="Courier New" pitchFamily="49" charset="0"/>
              </a:rPr>
              <a:t>&lt;/head&gt;</a:t>
            </a:r>
          </a:p>
          <a:p>
            <a:r>
              <a:rPr lang="en-NZ" dirty="0">
                <a:latin typeface="Courier New" pitchFamily="49" charset="0"/>
              </a:rPr>
              <a:t>&lt;body&gt;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.</a:t>
            </a:r>
          </a:p>
          <a:p>
            <a:r>
              <a:rPr lang="en-NZ" dirty="0">
                <a:latin typeface="Courier New" pitchFamily="49" charset="0"/>
              </a:rPr>
              <a:t>&lt;/body&gt;</a:t>
            </a:r>
          </a:p>
          <a:p>
            <a:r>
              <a:rPr lang="en-NZ" dirty="0">
                <a:latin typeface="Courier New" pitchFamily="49" charset="0"/>
              </a:rPr>
              <a:t>&lt;/html&gt;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808038" y="3429000"/>
            <a:ext cx="0" cy="277797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>
            <a:off x="808038" y="3429000"/>
            <a:ext cx="8969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808038" y="6206972"/>
            <a:ext cx="8969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077912" y="3698875"/>
            <a:ext cx="1588" cy="828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H="1">
            <a:off x="1077913" y="3698875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H="1">
            <a:off x="1077913" y="4527550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 flipH="1">
            <a:off x="1077913" y="4806248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 flipH="1">
            <a:off x="1079500" y="5887336"/>
            <a:ext cx="6270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1077913" y="4806248"/>
            <a:ext cx="0" cy="10763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N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16</a:t>
            </a:fld>
            <a:endParaRPr lang="en-NZ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2687" y="123722"/>
            <a:ext cx="6778624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26564" algn="l">
              <a:lnSpc>
                <a:spcPct val="100000"/>
              </a:lnSpc>
            </a:pPr>
            <a:r>
              <a:rPr lang="en-NZ" spc="-30" dirty="0" smtClean="0"/>
              <a:t>HTML5 </a:t>
            </a:r>
            <a:r>
              <a:rPr spc="-5" dirty="0" smtClean="0"/>
              <a:t>E</a:t>
            </a:r>
            <a:r>
              <a:rPr spc="-85" dirty="0" smtClean="0"/>
              <a:t>x</a:t>
            </a:r>
            <a:r>
              <a:rPr dirty="0" smtClean="0"/>
              <a:t>e</a:t>
            </a:r>
            <a:r>
              <a:rPr spc="-45" dirty="0" smtClean="0"/>
              <a:t>r</a:t>
            </a:r>
            <a:r>
              <a:rPr spc="5" dirty="0" smtClean="0"/>
              <a:t>c</a:t>
            </a:r>
            <a:r>
              <a:rPr spc="-15" dirty="0" smtClean="0"/>
              <a:t>is</a:t>
            </a:r>
            <a:r>
              <a:rPr dirty="0" smtClean="0"/>
              <a:t>e</a:t>
            </a:r>
            <a:endParaRPr spc="-2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4294967295"/>
          </p:nvPr>
        </p:nvSpPr>
        <p:spPr>
          <a:xfrm>
            <a:off x="4191158" y="6592241"/>
            <a:ext cx="76136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sz="1200" dirty="0" smtClean="0"/>
              <a:t>HTML5</a:t>
            </a:r>
            <a:r>
              <a:rPr sz="1200" spc="-15" dirty="0" smtClean="0"/>
              <a:t> </a:t>
            </a:r>
            <a:r>
              <a:rPr sz="1200" dirty="0"/>
              <a:t>01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4294967295"/>
          </p:nvPr>
        </p:nvSpPr>
        <p:spPr>
          <a:xfrm>
            <a:off x="5546090" y="6246748"/>
            <a:ext cx="3521075" cy="539750"/>
          </a:xfrm>
          <a:prstGeom prst="rect">
            <a:avLst/>
          </a:prstGeom>
        </p:spPr>
        <p:txBody>
          <a:bodyPr vert="horz" wrap="square" lIns="0" tIns="345492" rIns="0" bIns="0" rtlCol="0">
            <a:spAutoFit/>
          </a:bodyPr>
          <a:lstStyle/>
          <a:p>
            <a:pPr marL="287655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17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1066800"/>
            <a:ext cx="8364855" cy="411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i="1" spc="-5" dirty="0" smtClean="0">
                <a:latin typeface="Arial"/>
                <a:cs typeface="Arial"/>
              </a:rPr>
              <a:t>E</a:t>
            </a:r>
            <a:r>
              <a:rPr sz="1800" b="1" i="1" spc="-10" dirty="0" smtClean="0">
                <a:latin typeface="Arial"/>
                <a:cs typeface="Arial"/>
              </a:rPr>
              <a:t>xe</a:t>
            </a:r>
            <a:r>
              <a:rPr sz="1800" b="1" i="1" spc="-5" dirty="0" smtClean="0">
                <a:latin typeface="Arial"/>
                <a:cs typeface="Arial"/>
              </a:rPr>
              <a:t>r</a:t>
            </a:r>
            <a:r>
              <a:rPr sz="1800" b="1" i="1" spc="-10" dirty="0" smtClean="0">
                <a:latin typeface="Arial"/>
                <a:cs typeface="Arial"/>
              </a:rPr>
              <a:t>c</a:t>
            </a:r>
            <a:r>
              <a:rPr sz="1800" b="1" i="1" dirty="0" smtClean="0">
                <a:latin typeface="Arial"/>
                <a:cs typeface="Arial"/>
              </a:rPr>
              <a:t>i</a:t>
            </a:r>
            <a:r>
              <a:rPr sz="1800" b="1" i="1" spc="-10" dirty="0" smtClean="0">
                <a:latin typeface="Arial"/>
                <a:cs typeface="Arial"/>
              </a:rPr>
              <a:t>s</a:t>
            </a:r>
            <a:r>
              <a:rPr sz="1800" b="1" i="1" dirty="0" smtClean="0">
                <a:latin typeface="Arial"/>
                <a:cs typeface="Arial"/>
              </a:rPr>
              <a:t>e</a:t>
            </a:r>
            <a:r>
              <a:rPr sz="1800" b="1" i="1" spc="10" dirty="0" smtClean="0">
                <a:latin typeface="Arial"/>
                <a:cs typeface="Arial"/>
              </a:rPr>
              <a:t> </a:t>
            </a:r>
            <a:r>
              <a:rPr sz="1800" b="1" i="1" spc="-10" dirty="0" smtClean="0">
                <a:latin typeface="Arial"/>
                <a:cs typeface="Arial"/>
              </a:rPr>
              <a:t>1</a:t>
            </a:r>
            <a:r>
              <a:rPr sz="1800" b="1" i="1" dirty="0" smtClean="0">
                <a:latin typeface="Arial"/>
                <a:cs typeface="Arial"/>
              </a:rPr>
              <a:t>: Wh</a:t>
            </a:r>
            <a:r>
              <a:rPr sz="1800" b="1" i="1" spc="-10" dirty="0" smtClean="0">
                <a:latin typeface="Arial"/>
                <a:cs typeface="Arial"/>
              </a:rPr>
              <a:t>a</a:t>
            </a:r>
            <a:r>
              <a:rPr sz="1800" b="1" i="1" dirty="0" smtClean="0">
                <a:latin typeface="Arial"/>
                <a:cs typeface="Arial"/>
              </a:rPr>
              <a:t>t do</a:t>
            </a:r>
            <a:r>
              <a:rPr sz="1800" b="1" i="1" spc="-10" dirty="0" smtClean="0">
                <a:latin typeface="Arial"/>
                <a:cs typeface="Arial"/>
              </a:rPr>
              <a:t>e</a:t>
            </a:r>
            <a:r>
              <a:rPr sz="1800" b="1" i="1" dirty="0" smtClean="0">
                <a:latin typeface="Arial"/>
                <a:cs typeface="Arial"/>
              </a:rPr>
              <a:t>s</a:t>
            </a:r>
            <a:r>
              <a:rPr sz="1800" b="1" i="1" spc="-15" dirty="0" smtClean="0">
                <a:latin typeface="Arial"/>
                <a:cs typeface="Arial"/>
              </a:rPr>
              <a:t> </a:t>
            </a:r>
            <a:r>
              <a:rPr sz="1800" b="1" i="1" spc="-5" dirty="0" smtClean="0">
                <a:latin typeface="Arial"/>
                <a:cs typeface="Arial"/>
              </a:rPr>
              <a:t>H</a:t>
            </a:r>
            <a:r>
              <a:rPr sz="1800" b="1" i="1" dirty="0" smtClean="0">
                <a:latin typeface="Arial"/>
                <a:cs typeface="Arial"/>
              </a:rPr>
              <a:t>TML</a:t>
            </a:r>
            <a:r>
              <a:rPr sz="1800" b="1" i="1" spc="-30" dirty="0" smtClean="0">
                <a:latin typeface="Arial"/>
                <a:cs typeface="Arial"/>
              </a:rPr>
              <a:t> </a:t>
            </a:r>
            <a:r>
              <a:rPr sz="1800" b="1" i="1" spc="-10" dirty="0" smtClean="0">
                <a:latin typeface="Arial"/>
                <a:cs typeface="Arial"/>
              </a:rPr>
              <a:t>s</a:t>
            </a:r>
            <a:r>
              <a:rPr sz="1800" b="1" i="1" dirty="0" smtClean="0">
                <a:latin typeface="Arial"/>
                <a:cs typeface="Arial"/>
              </a:rPr>
              <a:t>t</a:t>
            </a:r>
            <a:r>
              <a:rPr sz="1800" b="1" i="1" spc="-10" dirty="0" smtClean="0">
                <a:latin typeface="Arial"/>
                <a:cs typeface="Arial"/>
              </a:rPr>
              <a:t>a</a:t>
            </a:r>
            <a:r>
              <a:rPr sz="1800" b="1" i="1" dirty="0" smtClean="0">
                <a:latin typeface="Arial"/>
                <a:cs typeface="Arial"/>
              </a:rPr>
              <a:t>nd</a:t>
            </a:r>
            <a:r>
              <a:rPr sz="1800" b="1" i="1" spc="5" dirty="0" smtClean="0">
                <a:latin typeface="Arial"/>
                <a:cs typeface="Arial"/>
              </a:rPr>
              <a:t> </a:t>
            </a:r>
            <a:r>
              <a:rPr sz="1800" b="1" i="1" dirty="0" smtClean="0">
                <a:latin typeface="Arial"/>
                <a:cs typeface="Arial"/>
              </a:rPr>
              <a:t>fo</a:t>
            </a:r>
            <a:r>
              <a:rPr sz="1800" b="1" i="1" spc="-5" dirty="0" smtClean="0">
                <a:latin typeface="Arial"/>
                <a:cs typeface="Arial"/>
              </a:rPr>
              <a:t>r</a:t>
            </a:r>
            <a:r>
              <a:rPr sz="1800" b="1" i="1" dirty="0" smtClean="0">
                <a:latin typeface="Arial"/>
                <a:cs typeface="Arial"/>
              </a:rPr>
              <a:t>?</a:t>
            </a:r>
            <a:endParaRPr lang="en-AU" sz="1800" b="1" i="1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en-AU" i="1" dirty="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buFont typeface="Arial"/>
              <a:buChar char="•"/>
            </a:pPr>
            <a:r>
              <a:rPr lang="en-AU" b="1" i="1" dirty="0" smtClean="0">
                <a:solidFill>
                  <a:srgbClr val="FF0000"/>
                </a:solidFill>
                <a:latin typeface="Arial"/>
                <a:cs typeface="Arial"/>
              </a:rPr>
              <a:t>Hypertext </a:t>
            </a:r>
            <a:r>
              <a:rPr lang="en-AU" b="1" i="1" dirty="0" err="1" smtClean="0">
                <a:solidFill>
                  <a:srgbClr val="FF0000"/>
                </a:solidFill>
                <a:latin typeface="Arial"/>
                <a:cs typeface="Arial"/>
              </a:rPr>
              <a:t>Markup</a:t>
            </a:r>
            <a:r>
              <a:rPr lang="en-AU" b="1" i="1" dirty="0" smtClean="0">
                <a:solidFill>
                  <a:srgbClr val="FF0000"/>
                </a:solidFill>
                <a:latin typeface="Arial"/>
                <a:cs typeface="Arial"/>
              </a:rPr>
              <a:t> Language</a:t>
            </a:r>
            <a:endParaRPr lang="en-NZ" b="1" i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</a:pPr>
            <a:endParaRPr lang="en-NZ" sz="1800" b="1" i="1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i="1" spc="-5" dirty="0" smtClean="0">
                <a:latin typeface="Arial"/>
                <a:cs typeface="Arial"/>
              </a:rPr>
              <a:t>E</a:t>
            </a:r>
            <a:r>
              <a:rPr sz="1800" b="1" i="1" spc="-10" dirty="0" smtClean="0">
                <a:latin typeface="Arial"/>
                <a:cs typeface="Arial"/>
              </a:rPr>
              <a:t>xe</a:t>
            </a:r>
            <a:r>
              <a:rPr sz="1800" b="1" i="1" spc="-5" dirty="0" smtClean="0">
                <a:latin typeface="Arial"/>
                <a:cs typeface="Arial"/>
              </a:rPr>
              <a:t>r</a:t>
            </a:r>
            <a:r>
              <a:rPr sz="1800" b="1" i="1" spc="-10" dirty="0" smtClean="0">
                <a:latin typeface="Arial"/>
                <a:cs typeface="Arial"/>
              </a:rPr>
              <a:t>c</a:t>
            </a:r>
            <a:r>
              <a:rPr sz="1800" b="1" i="1" dirty="0" smtClean="0">
                <a:latin typeface="Arial"/>
                <a:cs typeface="Arial"/>
              </a:rPr>
              <a:t>i</a:t>
            </a:r>
            <a:r>
              <a:rPr sz="1800" b="1" i="1" spc="-10" dirty="0" smtClean="0">
                <a:latin typeface="Arial"/>
                <a:cs typeface="Arial"/>
              </a:rPr>
              <a:t>s</a:t>
            </a:r>
            <a:r>
              <a:rPr sz="1800" b="1" i="1" dirty="0" smtClean="0">
                <a:latin typeface="Arial"/>
                <a:cs typeface="Arial"/>
              </a:rPr>
              <a:t>e</a:t>
            </a:r>
            <a:r>
              <a:rPr sz="1800" b="1" i="1" spc="10" dirty="0" smtClean="0">
                <a:latin typeface="Arial"/>
                <a:cs typeface="Arial"/>
              </a:rPr>
              <a:t> </a:t>
            </a:r>
            <a:r>
              <a:rPr sz="1800" b="1" i="1" spc="-10" dirty="0" smtClean="0">
                <a:latin typeface="Arial"/>
                <a:cs typeface="Arial"/>
              </a:rPr>
              <a:t>2</a:t>
            </a:r>
            <a:r>
              <a:rPr sz="1800" b="1" i="1" dirty="0" smtClean="0">
                <a:latin typeface="Arial"/>
                <a:cs typeface="Arial"/>
              </a:rPr>
              <a:t>: Wh</a:t>
            </a:r>
            <a:r>
              <a:rPr sz="1800" b="1" i="1" spc="-10" dirty="0" smtClean="0">
                <a:latin typeface="Arial"/>
                <a:cs typeface="Arial"/>
              </a:rPr>
              <a:t>a</a:t>
            </a:r>
            <a:r>
              <a:rPr sz="1800" b="1" i="1" dirty="0" smtClean="0">
                <a:latin typeface="Arial"/>
                <a:cs typeface="Arial"/>
              </a:rPr>
              <a:t>t is</a:t>
            </a:r>
            <a:r>
              <a:rPr sz="1800" b="1" i="1" spc="-15" dirty="0" smtClean="0">
                <a:latin typeface="Arial"/>
                <a:cs typeface="Arial"/>
              </a:rPr>
              <a:t> </a:t>
            </a:r>
            <a:r>
              <a:rPr sz="1800" b="1" i="1" dirty="0" smtClean="0">
                <a:latin typeface="Arial"/>
                <a:cs typeface="Arial"/>
              </a:rPr>
              <a:t>a</a:t>
            </a:r>
            <a:r>
              <a:rPr sz="1800" b="1" i="1" spc="-5" dirty="0" smtClean="0">
                <a:latin typeface="Arial"/>
                <a:cs typeface="Arial"/>
              </a:rPr>
              <a:t> </a:t>
            </a:r>
            <a:r>
              <a:rPr sz="1800" b="1" i="1" dirty="0" smtClean="0">
                <a:latin typeface="Arial"/>
                <a:cs typeface="Arial"/>
              </a:rPr>
              <a:t>do</a:t>
            </a:r>
            <a:r>
              <a:rPr sz="1800" b="1" i="1" spc="-10" dirty="0" smtClean="0">
                <a:latin typeface="Arial"/>
                <a:cs typeface="Arial"/>
              </a:rPr>
              <a:t>c</a:t>
            </a:r>
            <a:r>
              <a:rPr sz="1800" b="1" i="1" dirty="0" smtClean="0">
                <a:latin typeface="Arial"/>
                <a:cs typeface="Arial"/>
              </a:rPr>
              <a:t>u</a:t>
            </a:r>
            <a:r>
              <a:rPr sz="1800" b="1" i="1" spc="-5" dirty="0" smtClean="0">
                <a:latin typeface="Arial"/>
                <a:cs typeface="Arial"/>
              </a:rPr>
              <a:t>m</a:t>
            </a:r>
            <a:r>
              <a:rPr sz="1800" b="1" i="1" spc="-10" dirty="0" smtClean="0">
                <a:latin typeface="Arial"/>
                <a:cs typeface="Arial"/>
              </a:rPr>
              <a:t>e</a:t>
            </a:r>
            <a:r>
              <a:rPr sz="1800" b="1" i="1" dirty="0" smtClean="0">
                <a:latin typeface="Arial"/>
                <a:cs typeface="Arial"/>
              </a:rPr>
              <a:t>nt t</a:t>
            </a:r>
            <a:r>
              <a:rPr sz="1800" b="1" i="1" spc="-10" dirty="0" smtClean="0">
                <a:latin typeface="Arial"/>
                <a:cs typeface="Arial"/>
              </a:rPr>
              <a:t>y</a:t>
            </a:r>
            <a:r>
              <a:rPr sz="1800" b="1" i="1" dirty="0" smtClean="0">
                <a:latin typeface="Arial"/>
                <a:cs typeface="Arial"/>
              </a:rPr>
              <a:t>pe</a:t>
            </a:r>
            <a:r>
              <a:rPr sz="1800" b="1" i="1" spc="-5" dirty="0" smtClean="0">
                <a:latin typeface="Arial"/>
                <a:cs typeface="Arial"/>
              </a:rPr>
              <a:t> </a:t>
            </a:r>
            <a:r>
              <a:rPr sz="1800" b="1" i="1" dirty="0" smtClean="0">
                <a:latin typeface="Arial"/>
                <a:cs typeface="Arial"/>
              </a:rPr>
              <a:t>d</a:t>
            </a:r>
            <a:r>
              <a:rPr sz="1800" b="1" i="1" spc="-10" dirty="0" smtClean="0">
                <a:latin typeface="Arial"/>
                <a:cs typeface="Arial"/>
              </a:rPr>
              <a:t>e</a:t>
            </a:r>
            <a:r>
              <a:rPr sz="1800" b="1" i="1" dirty="0" smtClean="0">
                <a:latin typeface="Arial"/>
                <a:cs typeface="Arial"/>
              </a:rPr>
              <a:t>finition</a:t>
            </a:r>
            <a:r>
              <a:rPr sz="1800" b="1" i="1" spc="-30" dirty="0" smtClean="0">
                <a:latin typeface="Arial"/>
                <a:cs typeface="Arial"/>
              </a:rPr>
              <a:t> </a:t>
            </a:r>
            <a:r>
              <a:rPr sz="1800" b="1" i="1" dirty="0" smtClean="0">
                <a:latin typeface="Arial"/>
                <a:cs typeface="Arial"/>
              </a:rPr>
              <a:t>u</a:t>
            </a:r>
            <a:r>
              <a:rPr sz="1800" b="1" i="1" spc="-10" dirty="0" smtClean="0">
                <a:latin typeface="Arial"/>
                <a:cs typeface="Arial"/>
              </a:rPr>
              <a:t>se</a:t>
            </a:r>
            <a:r>
              <a:rPr sz="1800" b="1" i="1" dirty="0" smtClean="0">
                <a:latin typeface="Arial"/>
                <a:cs typeface="Arial"/>
              </a:rPr>
              <a:t>d</a:t>
            </a:r>
            <a:r>
              <a:rPr sz="1800" b="1" i="1" spc="5" dirty="0" smtClean="0">
                <a:latin typeface="Arial"/>
                <a:cs typeface="Arial"/>
              </a:rPr>
              <a:t> </a:t>
            </a:r>
            <a:r>
              <a:rPr sz="1800" b="1" i="1" dirty="0" smtClean="0">
                <a:latin typeface="Arial"/>
                <a:cs typeface="Arial"/>
              </a:rPr>
              <a:t>fo</a:t>
            </a:r>
            <a:r>
              <a:rPr sz="1800" b="1" i="1" spc="-5" dirty="0" smtClean="0">
                <a:latin typeface="Arial"/>
                <a:cs typeface="Arial"/>
              </a:rPr>
              <a:t>r</a:t>
            </a:r>
            <a:r>
              <a:rPr sz="1800" b="1" i="1" dirty="0" smtClean="0">
                <a:latin typeface="Arial"/>
                <a:cs typeface="Arial"/>
              </a:rPr>
              <a:t>?</a:t>
            </a:r>
            <a:endParaRPr lang="en-AU" sz="1800" b="1" i="1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en-AU" i="1" dirty="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buFont typeface="Arial"/>
              <a:buChar char="•"/>
            </a:pPr>
            <a:r>
              <a:rPr lang="en-AU" sz="1800" b="1" i="1" dirty="0" smtClean="0">
                <a:solidFill>
                  <a:srgbClr val="FF0000"/>
                </a:solidFill>
                <a:latin typeface="Arial"/>
                <a:cs typeface="Arial"/>
              </a:rPr>
              <a:t>Defines which standard is being used for the webpage</a:t>
            </a:r>
            <a:r>
              <a:rPr sz="1800" b="1" i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en-NZ" sz="1800" b="1" i="1" spc="-5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spcBef>
                <a:spcPts val="1000"/>
              </a:spcBef>
              <a:spcAft>
                <a:spcPts val="1000"/>
              </a:spcAft>
            </a:pPr>
            <a:endParaRPr lang="en-NZ" b="1" i="1" spc="-5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i="1" spc="-5" dirty="0" smtClean="0">
                <a:latin typeface="Arial"/>
                <a:cs typeface="Arial"/>
              </a:rPr>
              <a:t>E</a:t>
            </a:r>
            <a:r>
              <a:rPr sz="1800" b="1" i="1" spc="-10" dirty="0" smtClean="0">
                <a:latin typeface="Arial"/>
                <a:cs typeface="Arial"/>
              </a:rPr>
              <a:t>xe</a:t>
            </a:r>
            <a:r>
              <a:rPr sz="1800" b="1" i="1" spc="-5" dirty="0" smtClean="0">
                <a:latin typeface="Arial"/>
                <a:cs typeface="Arial"/>
              </a:rPr>
              <a:t>r</a:t>
            </a:r>
            <a:r>
              <a:rPr sz="1800" b="1" i="1" spc="-10" dirty="0" smtClean="0">
                <a:latin typeface="Arial"/>
                <a:cs typeface="Arial"/>
              </a:rPr>
              <a:t>c</a:t>
            </a:r>
            <a:r>
              <a:rPr sz="1800" b="1" i="1" dirty="0" smtClean="0">
                <a:latin typeface="Arial"/>
                <a:cs typeface="Arial"/>
              </a:rPr>
              <a:t>i</a:t>
            </a:r>
            <a:r>
              <a:rPr sz="1800" b="1" i="1" spc="-10" dirty="0" smtClean="0">
                <a:latin typeface="Arial"/>
                <a:cs typeface="Arial"/>
              </a:rPr>
              <a:t>s</a:t>
            </a:r>
            <a:r>
              <a:rPr sz="1800" b="1" i="1" dirty="0" smtClean="0">
                <a:latin typeface="Arial"/>
                <a:cs typeface="Arial"/>
              </a:rPr>
              <a:t>e</a:t>
            </a:r>
            <a:r>
              <a:rPr sz="1800" b="1" i="1" spc="10" dirty="0" smtClean="0">
                <a:latin typeface="Arial"/>
                <a:cs typeface="Arial"/>
              </a:rPr>
              <a:t> </a:t>
            </a:r>
            <a:r>
              <a:rPr sz="1800" b="1" i="1" spc="-10" dirty="0" smtClean="0">
                <a:latin typeface="Arial"/>
                <a:cs typeface="Arial"/>
              </a:rPr>
              <a:t>3</a:t>
            </a:r>
            <a:r>
              <a:rPr sz="1800" b="1" i="1" dirty="0" smtClean="0">
                <a:latin typeface="Arial"/>
                <a:cs typeface="Arial"/>
              </a:rPr>
              <a:t>: Wh</a:t>
            </a:r>
            <a:r>
              <a:rPr sz="1800" b="1" i="1" spc="-10" dirty="0" smtClean="0">
                <a:latin typeface="Arial"/>
                <a:cs typeface="Arial"/>
              </a:rPr>
              <a:t>a</a:t>
            </a:r>
            <a:r>
              <a:rPr sz="1800" b="1" i="1" dirty="0" smtClean="0">
                <a:latin typeface="Arial"/>
                <a:cs typeface="Arial"/>
              </a:rPr>
              <a:t>t is</a:t>
            </a:r>
            <a:r>
              <a:rPr sz="1800" b="1" i="1" spc="-15" dirty="0" smtClean="0">
                <a:latin typeface="Arial"/>
                <a:cs typeface="Arial"/>
              </a:rPr>
              <a:t> </a:t>
            </a:r>
            <a:r>
              <a:rPr sz="1800" b="1" i="1" dirty="0" smtClean="0">
                <a:latin typeface="Arial"/>
                <a:cs typeface="Arial"/>
              </a:rPr>
              <a:t>“white</a:t>
            </a:r>
            <a:r>
              <a:rPr sz="1800" b="1" i="1" spc="-15" dirty="0" smtClean="0">
                <a:latin typeface="Arial"/>
                <a:cs typeface="Arial"/>
              </a:rPr>
              <a:t> </a:t>
            </a:r>
            <a:r>
              <a:rPr sz="1800" b="1" i="1" spc="-10" dirty="0" smtClean="0">
                <a:latin typeface="Arial"/>
                <a:cs typeface="Arial"/>
              </a:rPr>
              <a:t>s</a:t>
            </a:r>
            <a:r>
              <a:rPr sz="1800" b="1" i="1" dirty="0" smtClean="0">
                <a:latin typeface="Arial"/>
                <a:cs typeface="Arial"/>
              </a:rPr>
              <a:t>p</a:t>
            </a:r>
            <a:r>
              <a:rPr sz="1800" b="1" i="1" spc="-10" dirty="0" smtClean="0">
                <a:latin typeface="Arial"/>
                <a:cs typeface="Arial"/>
              </a:rPr>
              <a:t>ace</a:t>
            </a:r>
            <a:r>
              <a:rPr sz="1800" b="1" i="1" dirty="0" smtClean="0">
                <a:latin typeface="Arial"/>
                <a:cs typeface="Arial"/>
              </a:rPr>
              <a:t>”?</a:t>
            </a:r>
            <a:endParaRPr lang="en-AU" sz="1800" b="1" i="1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en-AU" i="1" dirty="0">
              <a:latin typeface="Arial"/>
              <a:cs typeface="Arial"/>
            </a:endParaRPr>
          </a:p>
          <a:p>
            <a:pPr marL="298450" indent="-285750">
              <a:lnSpc>
                <a:spcPct val="100000"/>
              </a:lnSpc>
              <a:buFont typeface="Arial"/>
              <a:buChar char="•"/>
            </a:pPr>
            <a:r>
              <a:rPr lang="en-AU" sz="1800" b="1" i="1" dirty="0" smtClean="0">
                <a:solidFill>
                  <a:srgbClr val="FF0000"/>
                </a:solidFill>
                <a:latin typeface="Arial"/>
                <a:cs typeface="Arial"/>
              </a:rPr>
              <a:t>Characters or series of white space characters that define horizontal or vertical spaces</a:t>
            </a:r>
            <a:endParaRPr lang="en-NZ" sz="1800" b="1" i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lang="en-NZ" b="1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363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Block-level tags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smtClean="0"/>
              <a:t>Define the structure of a “block”</a:t>
            </a:r>
          </a:p>
          <a:p>
            <a:pPr lvl="1" eaLnBrk="1" hangingPunct="1"/>
            <a:r>
              <a:rPr lang="en-NZ" sz="1800" smtClean="0"/>
              <a:t>Headings</a:t>
            </a:r>
          </a:p>
          <a:p>
            <a:pPr lvl="1" eaLnBrk="1" hangingPunct="1"/>
            <a:r>
              <a:rPr lang="en-NZ" sz="1800" smtClean="0"/>
              <a:t>Paragraphs</a:t>
            </a:r>
          </a:p>
          <a:p>
            <a:pPr lvl="1" eaLnBrk="1" hangingPunct="1"/>
            <a:r>
              <a:rPr lang="en-NZ" sz="1800" smtClean="0"/>
              <a:t>Lists</a:t>
            </a:r>
          </a:p>
          <a:p>
            <a:pPr lvl="1" eaLnBrk="1" hangingPunct="1"/>
            <a:r>
              <a:rPr lang="en-NZ" sz="1800" smtClean="0"/>
              <a:t>Tables</a:t>
            </a:r>
          </a:p>
          <a:p>
            <a:pPr lvl="1" eaLnBrk="1" hangingPunct="1"/>
            <a:r>
              <a:rPr lang="en-NZ" sz="1800" smtClean="0"/>
              <a:t>Preformatted text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840288" y="1636713"/>
            <a:ext cx="3495675" cy="4570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5019675" y="1905000"/>
            <a:ext cx="3136900" cy="35877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019675" y="2533650"/>
            <a:ext cx="3136900" cy="1074738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184900" y="3787775"/>
            <a:ext cx="806450" cy="536575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5019675" y="4503738"/>
            <a:ext cx="3136900" cy="6286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5019675" y="5310188"/>
            <a:ext cx="3136900" cy="71755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18</a:t>
            </a:fld>
            <a:endParaRPr lang="en-N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Paragraphs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NZ" dirty="0" smtClean="0">
                <a:latin typeface="Courier New" pitchFamily="49" charset="0"/>
              </a:rPr>
              <a:t>&lt;p&gt;</a:t>
            </a:r>
          </a:p>
          <a:p>
            <a:pPr lvl="1" eaLnBrk="1" hangingPunct="1"/>
            <a:r>
              <a:rPr lang="en-NZ" sz="1800" dirty="0" smtClean="0"/>
              <a:t>Defines a paragraph of text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1255713" y="1995488"/>
            <a:ext cx="6453187" cy="36933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&lt;html&gt;</a:t>
            </a:r>
          </a:p>
          <a:p>
            <a:r>
              <a:rPr lang="en-NZ" dirty="0">
                <a:latin typeface="Courier New" pitchFamily="49" charset="0"/>
              </a:rPr>
              <a:t>&lt;head</a:t>
            </a:r>
            <a:r>
              <a:rPr lang="en-NZ" dirty="0" smtClean="0">
                <a:latin typeface="Courier New" pitchFamily="49" charset="0"/>
              </a:rPr>
              <a:t>&gt;</a:t>
            </a:r>
          </a:p>
          <a:p>
            <a:r>
              <a:rPr lang="en-NZ" dirty="0">
                <a:latin typeface="Courier New" pitchFamily="49" charset="0"/>
              </a:rPr>
              <a:t>&lt;meta charset=“UTF-8</a:t>
            </a:r>
            <a:r>
              <a:rPr lang="en-NZ" dirty="0" smtClean="0">
                <a:latin typeface="Courier New" pitchFamily="49" charset="0"/>
              </a:rPr>
              <a:t>”&gt;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&lt;title&gt;Introduction to tags&lt;/title&gt;</a:t>
            </a:r>
          </a:p>
          <a:p>
            <a:r>
              <a:rPr lang="en-NZ" dirty="0">
                <a:latin typeface="Courier New" pitchFamily="49" charset="0"/>
              </a:rPr>
              <a:t>&lt;/head&gt;</a:t>
            </a:r>
          </a:p>
          <a:p>
            <a:r>
              <a:rPr lang="en-NZ" dirty="0">
                <a:latin typeface="Courier New" pitchFamily="49" charset="0"/>
              </a:rPr>
              <a:t>&lt;body&gt;</a:t>
            </a:r>
          </a:p>
          <a:p>
            <a:r>
              <a:rPr lang="en-NZ" dirty="0">
                <a:latin typeface="Courier New" pitchFamily="49" charset="0"/>
              </a:rPr>
              <a:t>&lt;p&gt;This is a very simple web page&lt;/p&gt;</a:t>
            </a:r>
          </a:p>
          <a:p>
            <a:r>
              <a:rPr lang="en-NZ" dirty="0">
                <a:latin typeface="Courier New" pitchFamily="49" charset="0"/>
              </a:rPr>
              <a:t>&lt;p&gt;</a:t>
            </a:r>
          </a:p>
          <a:p>
            <a:r>
              <a:rPr lang="en-NZ" dirty="0">
                <a:latin typeface="Courier New" pitchFamily="49" charset="0"/>
              </a:rPr>
              <a:t>It contains two different paragraphs</a:t>
            </a:r>
          </a:p>
          <a:p>
            <a:r>
              <a:rPr lang="en-NZ" dirty="0">
                <a:latin typeface="Courier New" pitchFamily="49" charset="0"/>
              </a:rPr>
              <a:t>of text.</a:t>
            </a:r>
          </a:p>
          <a:p>
            <a:r>
              <a:rPr lang="en-NZ" dirty="0">
                <a:latin typeface="Courier New" pitchFamily="49" charset="0"/>
              </a:rPr>
              <a:t>&lt;/p&gt;</a:t>
            </a:r>
          </a:p>
          <a:p>
            <a:r>
              <a:rPr lang="en-NZ" dirty="0">
                <a:latin typeface="Courier New" pitchFamily="49" charset="0"/>
              </a:rPr>
              <a:t>&lt;/body&gt;</a:t>
            </a:r>
          </a:p>
          <a:p>
            <a:r>
              <a:rPr lang="en-NZ" dirty="0">
                <a:latin typeface="Courier New" pitchFamily="49" charset="0"/>
              </a:rPr>
              <a:t>&lt;/html&gt;</a:t>
            </a:r>
            <a:endParaRPr lang="en-US" dirty="0">
              <a:latin typeface="Courier New" pitchFamily="49" charset="0"/>
            </a:endParaRPr>
          </a:p>
        </p:txBody>
      </p:sp>
      <p:pic>
        <p:nvPicPr>
          <p:cNvPr id="2048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59100" y="5199458"/>
            <a:ext cx="321945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19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09600" y="1219200"/>
            <a:ext cx="7924800" cy="1981200"/>
          </a:xfrm>
          <a:prstGeom prst="rect">
            <a:avLst/>
          </a:prstGeom>
          <a:solidFill>
            <a:srgbClr val="EAEAEA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Markup Languages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GB" smtClean="0"/>
          </a:p>
          <a:p>
            <a:pPr eaLnBrk="1" hangingPunct="1">
              <a:buFontTx/>
              <a:buNone/>
            </a:pPr>
            <a:endParaRPr lang="en-GB" smtClean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286000" y="3429000"/>
            <a:ext cx="6096000" cy="116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GB" sz="1400" b="0" dirty="0" smtClean="0">
                <a:latin typeface="Courier" pitchFamily="49" charset="0"/>
              </a:rPr>
              <a:t>&lt;h1&gt;Formatting.&lt;/h1</a:t>
            </a:r>
            <a:r>
              <a:rPr lang="en-GB" sz="1400" b="0" dirty="0">
                <a:latin typeface="Courier" pitchFamily="49" charset="0"/>
              </a:rPr>
              <a:t>&gt; </a:t>
            </a:r>
            <a:r>
              <a:rPr lang="en-GB" sz="1400" b="0" dirty="0" smtClean="0">
                <a:latin typeface="Courier" pitchFamily="49" charset="0"/>
              </a:rPr>
              <a:t>&lt;p&gt;</a:t>
            </a:r>
            <a:r>
              <a:rPr lang="en-GB" sz="1400" b="0" dirty="0" smtClean="0">
                <a:latin typeface="Courier" pitchFamily="49" charset="0"/>
              </a:rPr>
              <a:t>Plain </a:t>
            </a:r>
            <a:r>
              <a:rPr lang="en-GB" sz="1400" b="0" dirty="0">
                <a:latin typeface="Courier" pitchFamily="49" charset="0"/>
              </a:rPr>
              <a:t>text contains all the content which will appear on the page</a:t>
            </a:r>
            <a:r>
              <a:rPr lang="en-GB" sz="1400" b="0" dirty="0" smtClean="0">
                <a:latin typeface="Courier" pitchFamily="49" charset="0"/>
              </a:rPr>
              <a:t>.&lt;/p&gt;  </a:t>
            </a:r>
            <a:endParaRPr lang="en-GB" sz="1400" b="0" dirty="0">
              <a:latin typeface="Courier" pitchFamily="49" charset="0"/>
            </a:endParaRPr>
          </a:p>
          <a:p>
            <a:pPr eaLnBrk="0" hangingPunct="0"/>
            <a:r>
              <a:rPr lang="en-GB" sz="1400" b="0" dirty="0" smtClean="0">
                <a:latin typeface="Courier" pitchFamily="49" charset="0"/>
              </a:rPr>
              <a:t>&lt;p&gt; </a:t>
            </a:r>
            <a:r>
              <a:rPr lang="en-GB" sz="1400" b="0" dirty="0">
                <a:latin typeface="Courier" pitchFamily="49" charset="0"/>
              </a:rPr>
              <a:t>Using a variety of formatting styles makes the text much </a:t>
            </a:r>
            <a:r>
              <a:rPr lang="en-GB" sz="1400" b="0" dirty="0" smtClean="0">
                <a:latin typeface="Courier" pitchFamily="49" charset="0"/>
              </a:rPr>
              <a:t>&lt;</a:t>
            </a:r>
            <a:r>
              <a:rPr lang="en-GB" sz="1400" b="0" dirty="0" err="1" smtClean="0">
                <a:latin typeface="Courier" pitchFamily="49" charset="0"/>
              </a:rPr>
              <a:t>em</a:t>
            </a:r>
            <a:r>
              <a:rPr lang="en-GB" sz="1400" b="0" dirty="0" smtClean="0">
                <a:latin typeface="Courier" pitchFamily="49" charset="0"/>
              </a:rPr>
              <a:t>&gt;easier </a:t>
            </a:r>
            <a:r>
              <a:rPr lang="en-GB" sz="1400" b="0" dirty="0">
                <a:latin typeface="Courier" pitchFamily="49" charset="0"/>
              </a:rPr>
              <a:t>to read</a:t>
            </a:r>
            <a:r>
              <a:rPr lang="en-GB" sz="1400" b="0" dirty="0" smtClean="0">
                <a:latin typeface="Courier" pitchFamily="49" charset="0"/>
              </a:rPr>
              <a:t>&lt;/</a:t>
            </a:r>
            <a:r>
              <a:rPr lang="en-GB" sz="1400" b="0" dirty="0" err="1" smtClean="0">
                <a:latin typeface="Courier" pitchFamily="49" charset="0"/>
              </a:rPr>
              <a:t>em</a:t>
            </a:r>
            <a:r>
              <a:rPr lang="en-GB" sz="1400" b="0" dirty="0" smtClean="0">
                <a:latin typeface="Courier" pitchFamily="49" charset="0"/>
              </a:rPr>
              <a:t>&gt; </a:t>
            </a:r>
            <a:r>
              <a:rPr lang="en-GB" sz="1400" b="0" dirty="0">
                <a:latin typeface="Courier" pitchFamily="49" charset="0"/>
              </a:rPr>
              <a:t>and can be used to </a:t>
            </a:r>
            <a:r>
              <a:rPr lang="en-GB" sz="1400" b="0" dirty="0" smtClean="0">
                <a:latin typeface="Courier" pitchFamily="49" charset="0"/>
              </a:rPr>
              <a:t>&lt;</a:t>
            </a:r>
            <a:r>
              <a:rPr lang="en-GB" sz="1400" b="0" dirty="0" err="1" smtClean="0">
                <a:latin typeface="Courier" pitchFamily="49" charset="0"/>
              </a:rPr>
              <a:t>em</a:t>
            </a:r>
            <a:r>
              <a:rPr lang="en-GB" sz="1400" b="0" dirty="0" smtClean="0">
                <a:latin typeface="Courier" pitchFamily="49" charset="0"/>
              </a:rPr>
              <a:t>&gt;emphasise </a:t>
            </a:r>
            <a:r>
              <a:rPr lang="en-GB" sz="1400" b="0" dirty="0">
                <a:latin typeface="Courier" pitchFamily="49" charset="0"/>
              </a:rPr>
              <a:t>points</a:t>
            </a:r>
            <a:r>
              <a:rPr lang="en-GB" sz="1400" b="0" dirty="0" smtClean="0">
                <a:latin typeface="Courier" pitchFamily="49" charset="0"/>
              </a:rPr>
              <a:t>.&lt;/</a:t>
            </a:r>
            <a:r>
              <a:rPr lang="en-GB" sz="1400" b="0" dirty="0" err="1" smtClean="0">
                <a:latin typeface="Courier" pitchFamily="49" charset="0"/>
              </a:rPr>
              <a:t>em</a:t>
            </a:r>
            <a:r>
              <a:rPr lang="en-GB" sz="1400" b="0" dirty="0" smtClean="0">
                <a:latin typeface="Courier" pitchFamily="49" charset="0"/>
              </a:rPr>
              <a:t>&gt;&lt;/p&gt;</a:t>
            </a:r>
            <a:endParaRPr lang="en-GB" sz="1600" b="0" dirty="0">
              <a:latin typeface="Courier" pitchFamily="49" charset="0"/>
            </a:endParaRPr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838200" y="1219200"/>
            <a:ext cx="7010400" cy="1905000"/>
            <a:chOff x="432" y="1344"/>
            <a:chExt cx="4416" cy="1200"/>
          </a:xfrm>
        </p:grpSpPr>
        <p:sp>
          <p:nvSpPr>
            <p:cNvPr id="5133" name="Oval 7"/>
            <p:cNvSpPr>
              <a:spLocks noChangeArrowheads="1"/>
            </p:cNvSpPr>
            <p:nvPr/>
          </p:nvSpPr>
          <p:spPr bwMode="auto">
            <a:xfrm>
              <a:off x="1248" y="1632"/>
              <a:ext cx="960" cy="192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Text Box 8"/>
            <p:cNvSpPr txBox="1">
              <a:spLocks noChangeArrowheads="1"/>
            </p:cNvSpPr>
            <p:nvPr/>
          </p:nvSpPr>
          <p:spPr bwMode="auto">
            <a:xfrm>
              <a:off x="1296" y="1632"/>
              <a:ext cx="3552" cy="82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en-GB" sz="1600" b="0">
                  <a:latin typeface="Courier" pitchFamily="49" charset="0"/>
                </a:rPr>
                <a:t>Formatting.  Plain text contains all the content which will appear on the page.  Using a variety of formatting styles makes the text much easier to read and can be used to emphasise points.</a:t>
              </a:r>
              <a:endParaRPr lang="en-GB" sz="2400" b="0">
                <a:latin typeface="Times New Roman" pitchFamily="18" charset="0"/>
              </a:endParaRPr>
            </a:p>
          </p:txBody>
        </p:sp>
        <p:sp>
          <p:nvSpPr>
            <p:cNvPr id="5135" name="Text Box 9"/>
            <p:cNvSpPr txBox="1">
              <a:spLocks noChangeArrowheads="1"/>
            </p:cNvSpPr>
            <p:nvPr/>
          </p:nvSpPr>
          <p:spPr bwMode="auto">
            <a:xfrm>
              <a:off x="1488" y="1344"/>
              <a:ext cx="55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400">
                  <a:latin typeface="Arial" charset="0"/>
                </a:rPr>
                <a:t>Heading</a:t>
              </a:r>
            </a:p>
          </p:txBody>
        </p:sp>
        <p:sp>
          <p:nvSpPr>
            <p:cNvPr id="5136" name="Line 10"/>
            <p:cNvSpPr>
              <a:spLocks noChangeShapeType="1"/>
            </p:cNvSpPr>
            <p:nvPr/>
          </p:nvSpPr>
          <p:spPr bwMode="auto">
            <a:xfrm flipV="1">
              <a:off x="1776" y="1488"/>
              <a:ext cx="0" cy="14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5137" name="Text Box 11"/>
            <p:cNvSpPr txBox="1">
              <a:spLocks noChangeArrowheads="1"/>
            </p:cNvSpPr>
            <p:nvPr/>
          </p:nvSpPr>
          <p:spPr bwMode="auto">
            <a:xfrm>
              <a:off x="432" y="1872"/>
              <a:ext cx="669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400" dirty="0">
                  <a:latin typeface="Arial" charset="0"/>
                </a:rPr>
                <a:t>Paragraph</a:t>
              </a:r>
            </a:p>
          </p:txBody>
        </p:sp>
        <p:sp>
          <p:nvSpPr>
            <p:cNvPr id="5138" name="Oval 12"/>
            <p:cNvSpPr>
              <a:spLocks noChangeArrowheads="1"/>
            </p:cNvSpPr>
            <p:nvPr/>
          </p:nvSpPr>
          <p:spPr bwMode="auto">
            <a:xfrm>
              <a:off x="2352" y="2112"/>
              <a:ext cx="1248" cy="192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Oval 13"/>
            <p:cNvSpPr>
              <a:spLocks noChangeArrowheads="1"/>
            </p:cNvSpPr>
            <p:nvPr/>
          </p:nvSpPr>
          <p:spPr bwMode="auto">
            <a:xfrm>
              <a:off x="1488" y="2256"/>
              <a:ext cx="1392" cy="192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0" name="Line 14"/>
            <p:cNvSpPr>
              <a:spLocks noChangeShapeType="1"/>
            </p:cNvSpPr>
            <p:nvPr/>
          </p:nvSpPr>
          <p:spPr bwMode="auto">
            <a:xfrm flipH="1" flipV="1">
              <a:off x="3264" y="2304"/>
              <a:ext cx="96" cy="14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5141" name="Line 15"/>
            <p:cNvSpPr>
              <a:spLocks noChangeShapeType="1"/>
            </p:cNvSpPr>
            <p:nvPr/>
          </p:nvSpPr>
          <p:spPr bwMode="auto">
            <a:xfrm flipH="1" flipV="1">
              <a:off x="2832" y="2400"/>
              <a:ext cx="528" cy="4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5142" name="Text Box 16"/>
            <p:cNvSpPr txBox="1">
              <a:spLocks noChangeArrowheads="1"/>
            </p:cNvSpPr>
            <p:nvPr/>
          </p:nvSpPr>
          <p:spPr bwMode="auto">
            <a:xfrm>
              <a:off x="3408" y="2352"/>
              <a:ext cx="706" cy="19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400">
                  <a:latin typeface="Arial" charset="0"/>
                </a:rPr>
                <a:t>Emphasise</a:t>
              </a:r>
            </a:p>
          </p:txBody>
        </p:sp>
        <p:sp>
          <p:nvSpPr>
            <p:cNvPr id="5143" name="Line 17"/>
            <p:cNvSpPr>
              <a:spLocks noChangeShapeType="1"/>
            </p:cNvSpPr>
            <p:nvPr/>
          </p:nvSpPr>
          <p:spPr bwMode="auto">
            <a:xfrm flipH="1" flipV="1">
              <a:off x="1104" y="2016"/>
              <a:ext cx="192" cy="48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NZ"/>
            </a:p>
          </p:txBody>
        </p:sp>
      </p:grpSp>
      <p:sp>
        <p:nvSpPr>
          <p:cNvPr id="5127" name="Text Box 18"/>
          <p:cNvSpPr txBox="1">
            <a:spLocks noChangeArrowheads="1"/>
          </p:cNvSpPr>
          <p:nvPr/>
        </p:nvSpPr>
        <p:spPr bwMode="auto">
          <a:xfrm>
            <a:off x="685800" y="3429000"/>
            <a:ext cx="1276350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>
                <a:latin typeface="Arial" charset="0"/>
              </a:rPr>
              <a:t>Markup Tags</a:t>
            </a:r>
          </a:p>
          <a:p>
            <a:pPr algn="ctr" eaLnBrk="0" hangingPunct="0"/>
            <a:r>
              <a:rPr lang="en-GB" sz="1400">
                <a:latin typeface="Arial" charset="0"/>
              </a:rPr>
              <a:t>(HTML)</a:t>
            </a:r>
          </a:p>
        </p:txBody>
      </p:sp>
      <p:sp>
        <p:nvSpPr>
          <p:cNvPr id="5128" name="Line 19"/>
          <p:cNvSpPr>
            <a:spLocks noChangeShapeType="1"/>
          </p:cNvSpPr>
          <p:nvPr/>
        </p:nvSpPr>
        <p:spPr bwMode="auto">
          <a:xfrm>
            <a:off x="1981200" y="3581400"/>
            <a:ext cx="3048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5129" name="Line 20"/>
          <p:cNvSpPr>
            <a:spLocks noChangeShapeType="1"/>
          </p:cNvSpPr>
          <p:nvPr/>
        </p:nvSpPr>
        <p:spPr bwMode="auto">
          <a:xfrm>
            <a:off x="1981200" y="3581400"/>
            <a:ext cx="381000" cy="457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5130" name="Line 21"/>
          <p:cNvSpPr>
            <a:spLocks noChangeShapeType="1"/>
          </p:cNvSpPr>
          <p:nvPr/>
        </p:nvSpPr>
        <p:spPr bwMode="auto">
          <a:xfrm>
            <a:off x="1981200" y="3581400"/>
            <a:ext cx="1066800" cy="533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  <p:sp>
        <p:nvSpPr>
          <p:cNvPr id="5131" name="Text Box 22"/>
          <p:cNvSpPr txBox="1">
            <a:spLocks noChangeArrowheads="1"/>
          </p:cNvSpPr>
          <p:nvPr/>
        </p:nvSpPr>
        <p:spPr bwMode="auto">
          <a:xfrm>
            <a:off x="2286000" y="4752975"/>
            <a:ext cx="4614468" cy="12618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600" dirty="0">
                <a:latin typeface="Times New Roman" pitchFamily="18" charset="0"/>
              </a:rPr>
              <a:t>Formatting</a:t>
            </a:r>
            <a:endParaRPr lang="en-GB" sz="1200" dirty="0">
              <a:latin typeface="Times New Roman" pitchFamily="18" charset="0"/>
            </a:endParaRPr>
          </a:p>
          <a:p>
            <a:pPr eaLnBrk="0" hangingPunct="0"/>
            <a:endParaRPr lang="en-GB" sz="1200" b="0" dirty="0" smtClean="0">
              <a:latin typeface="Times New Roman" pitchFamily="18" charset="0"/>
            </a:endParaRPr>
          </a:p>
          <a:p>
            <a:pPr eaLnBrk="0" hangingPunct="0"/>
            <a:r>
              <a:rPr lang="en-GB" sz="1200" b="0" dirty="0" smtClean="0">
                <a:latin typeface="Times New Roman" pitchFamily="18" charset="0"/>
              </a:rPr>
              <a:t>Plain </a:t>
            </a:r>
            <a:r>
              <a:rPr lang="en-GB" sz="1200" b="0" dirty="0">
                <a:latin typeface="Times New Roman" pitchFamily="18" charset="0"/>
              </a:rPr>
              <a:t>text contains all the content which will appear on the page.</a:t>
            </a:r>
          </a:p>
          <a:p>
            <a:pPr eaLnBrk="0" hangingPunct="0"/>
            <a:endParaRPr lang="en-GB" sz="1200" b="0" dirty="0">
              <a:latin typeface="Times New Roman" pitchFamily="18" charset="0"/>
            </a:endParaRPr>
          </a:p>
          <a:p>
            <a:pPr eaLnBrk="0" hangingPunct="0"/>
            <a:r>
              <a:rPr lang="en-GB" sz="1200" b="0" dirty="0">
                <a:latin typeface="Times New Roman" pitchFamily="18" charset="0"/>
              </a:rPr>
              <a:t>Using a variety of formatting styles makes the text much </a:t>
            </a:r>
            <a:r>
              <a:rPr lang="en-GB" sz="1200" b="0" i="1" dirty="0">
                <a:latin typeface="Times New Roman" pitchFamily="18" charset="0"/>
              </a:rPr>
              <a:t>easier to read</a:t>
            </a:r>
            <a:r>
              <a:rPr lang="en-GB" sz="1200" b="0" dirty="0">
                <a:latin typeface="Times New Roman" pitchFamily="18" charset="0"/>
              </a:rPr>
              <a:t> </a:t>
            </a:r>
          </a:p>
          <a:p>
            <a:pPr eaLnBrk="0" hangingPunct="0"/>
            <a:r>
              <a:rPr lang="en-GB" sz="1200" b="0" dirty="0">
                <a:latin typeface="Times New Roman" pitchFamily="18" charset="0"/>
              </a:rPr>
              <a:t>and can be used to </a:t>
            </a:r>
            <a:r>
              <a:rPr lang="en-GB" sz="1200" b="0" i="1" dirty="0">
                <a:latin typeface="Times New Roman" pitchFamily="18" charset="0"/>
              </a:rPr>
              <a:t>emphasise points.</a:t>
            </a:r>
            <a:endParaRPr lang="en-GB" sz="1400" b="0" dirty="0">
              <a:latin typeface="Times New Roman" pitchFamily="18" charset="0"/>
            </a:endParaRPr>
          </a:p>
        </p:txBody>
      </p:sp>
      <p:sp>
        <p:nvSpPr>
          <p:cNvPr id="5132" name="Text Box 23"/>
          <p:cNvSpPr txBox="1">
            <a:spLocks noChangeArrowheads="1"/>
          </p:cNvSpPr>
          <p:nvPr/>
        </p:nvSpPr>
        <p:spPr bwMode="auto">
          <a:xfrm>
            <a:off x="685800" y="5105400"/>
            <a:ext cx="1198563" cy="5175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400">
                <a:latin typeface="Arial" charset="0"/>
              </a:rPr>
              <a:t>Final </a:t>
            </a:r>
          </a:p>
          <a:p>
            <a:pPr algn="ctr" eaLnBrk="0" hangingPunct="0"/>
            <a:r>
              <a:rPr lang="en-GB" sz="1400">
                <a:latin typeface="Arial" charset="0"/>
              </a:rPr>
              <a:t>Appearance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</a:t>
            </a:fld>
            <a:endParaRPr lang="en-NZ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7282529" y="1314450"/>
            <a:ext cx="1062038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400" dirty="0">
                <a:latin typeface="Arial" charset="0"/>
              </a:rPr>
              <a:t>Paragraph</a:t>
            </a:r>
          </a:p>
        </p:txBody>
      </p:sp>
      <p:sp>
        <p:nvSpPr>
          <p:cNvPr id="27" name="Line 17"/>
          <p:cNvSpPr>
            <a:spLocks noChangeShapeType="1"/>
          </p:cNvSpPr>
          <p:nvPr/>
        </p:nvSpPr>
        <p:spPr bwMode="auto">
          <a:xfrm flipH="1">
            <a:off x="7081135" y="1576424"/>
            <a:ext cx="201393" cy="99976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HTML5 Exercise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spc="-5" dirty="0">
                <a:latin typeface="Arial"/>
                <a:cs typeface="Arial"/>
              </a:rPr>
              <a:t>E</a:t>
            </a:r>
            <a:r>
              <a:rPr lang="en-US" i="1" spc="-10" dirty="0">
                <a:latin typeface="Arial"/>
                <a:cs typeface="Arial"/>
              </a:rPr>
              <a:t>xe</a:t>
            </a:r>
            <a:r>
              <a:rPr lang="en-US" i="1" spc="-5" dirty="0">
                <a:latin typeface="Arial"/>
                <a:cs typeface="Arial"/>
              </a:rPr>
              <a:t>r</a:t>
            </a:r>
            <a:r>
              <a:rPr lang="en-US" i="1" spc="-10" dirty="0">
                <a:latin typeface="Arial"/>
                <a:cs typeface="Arial"/>
              </a:rPr>
              <a:t>c</a:t>
            </a:r>
            <a:r>
              <a:rPr lang="en-US" i="1" dirty="0">
                <a:latin typeface="Arial"/>
                <a:cs typeface="Arial"/>
              </a:rPr>
              <a:t>i</a:t>
            </a:r>
            <a:r>
              <a:rPr lang="en-US" i="1" spc="-10" dirty="0">
                <a:latin typeface="Arial"/>
                <a:cs typeface="Arial"/>
              </a:rPr>
              <a:t>s</a:t>
            </a:r>
            <a:r>
              <a:rPr lang="en-US" i="1" dirty="0">
                <a:latin typeface="Arial"/>
                <a:cs typeface="Arial"/>
              </a:rPr>
              <a:t>e</a:t>
            </a:r>
            <a:r>
              <a:rPr lang="en-US" i="1" spc="10" dirty="0">
                <a:latin typeface="Arial"/>
                <a:cs typeface="Arial"/>
              </a:rPr>
              <a:t> </a:t>
            </a:r>
            <a:r>
              <a:rPr lang="en-US" i="1" spc="-10" dirty="0">
                <a:latin typeface="Arial"/>
                <a:cs typeface="Arial"/>
              </a:rPr>
              <a:t>4</a:t>
            </a:r>
            <a:r>
              <a:rPr lang="en-US" i="1" dirty="0">
                <a:latin typeface="Arial"/>
                <a:cs typeface="Arial"/>
              </a:rPr>
              <a:t>: </a:t>
            </a:r>
            <a:r>
              <a:rPr lang="en-US" i="1" spc="-5" dirty="0">
                <a:latin typeface="Arial"/>
                <a:cs typeface="Arial"/>
              </a:rPr>
              <a:t>Cr</a:t>
            </a:r>
            <a:r>
              <a:rPr lang="en-US" i="1" spc="-10" dirty="0">
                <a:latin typeface="Arial"/>
                <a:cs typeface="Arial"/>
              </a:rPr>
              <a:t>ea</a:t>
            </a:r>
            <a:r>
              <a:rPr lang="en-US" i="1" dirty="0">
                <a:latin typeface="Arial"/>
                <a:cs typeface="Arial"/>
              </a:rPr>
              <a:t>te</a:t>
            </a:r>
            <a:r>
              <a:rPr lang="en-US" i="1" spc="20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a</a:t>
            </a:r>
            <a:r>
              <a:rPr lang="en-US" i="1" spc="-5" dirty="0">
                <a:latin typeface="Arial"/>
                <a:cs typeface="Arial"/>
              </a:rPr>
              <a:t> </a:t>
            </a:r>
            <a:r>
              <a:rPr lang="en-US" i="1" spc="-10" dirty="0">
                <a:latin typeface="Arial"/>
                <a:cs typeface="Arial"/>
              </a:rPr>
              <a:t>c</a:t>
            </a:r>
            <a:r>
              <a:rPr lang="en-US" i="1" dirty="0">
                <a:latin typeface="Arial"/>
                <a:cs typeface="Arial"/>
              </a:rPr>
              <a:t>o</a:t>
            </a:r>
            <a:r>
              <a:rPr lang="en-US" i="1" spc="-5" dirty="0">
                <a:latin typeface="Arial"/>
                <a:cs typeface="Arial"/>
              </a:rPr>
              <a:t>m</a:t>
            </a:r>
            <a:r>
              <a:rPr lang="en-US" i="1" dirty="0">
                <a:latin typeface="Arial"/>
                <a:cs typeface="Arial"/>
              </a:rPr>
              <a:t>pl</a:t>
            </a:r>
            <a:r>
              <a:rPr lang="en-US" i="1" spc="-10" dirty="0">
                <a:latin typeface="Arial"/>
                <a:cs typeface="Arial"/>
              </a:rPr>
              <a:t>e</a:t>
            </a:r>
            <a:r>
              <a:rPr lang="en-US" i="1" dirty="0">
                <a:latin typeface="Arial"/>
                <a:cs typeface="Arial"/>
              </a:rPr>
              <a:t>te</a:t>
            </a:r>
            <a:r>
              <a:rPr lang="en-US" i="1" spc="-5" dirty="0">
                <a:latin typeface="Arial"/>
                <a:cs typeface="Arial"/>
              </a:rPr>
              <a:t> </a:t>
            </a:r>
            <a:r>
              <a:rPr lang="en-US" i="1" spc="-5" dirty="0" smtClean="0">
                <a:latin typeface="Arial"/>
                <a:cs typeface="Arial"/>
              </a:rPr>
              <a:t>H</a:t>
            </a:r>
            <a:r>
              <a:rPr lang="en-US" i="1" dirty="0" smtClean="0">
                <a:latin typeface="Arial"/>
                <a:cs typeface="Arial"/>
              </a:rPr>
              <a:t>TML5</a:t>
            </a:r>
            <a:r>
              <a:rPr lang="en-US" i="1" spc="-45" dirty="0" smtClean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do</a:t>
            </a:r>
            <a:r>
              <a:rPr lang="en-US" i="1" spc="-10" dirty="0">
                <a:latin typeface="Arial"/>
                <a:cs typeface="Arial"/>
              </a:rPr>
              <a:t>c</a:t>
            </a:r>
            <a:r>
              <a:rPr lang="en-US" i="1" dirty="0">
                <a:latin typeface="Arial"/>
                <a:cs typeface="Arial"/>
              </a:rPr>
              <a:t>u</a:t>
            </a:r>
            <a:r>
              <a:rPr lang="en-US" i="1" spc="-5" dirty="0">
                <a:latin typeface="Arial"/>
                <a:cs typeface="Arial"/>
              </a:rPr>
              <a:t>m</a:t>
            </a:r>
            <a:r>
              <a:rPr lang="en-US" i="1" spc="-10" dirty="0">
                <a:latin typeface="Arial"/>
                <a:cs typeface="Arial"/>
              </a:rPr>
              <a:t>e</a:t>
            </a:r>
            <a:r>
              <a:rPr lang="en-US" i="1" dirty="0">
                <a:latin typeface="Arial"/>
                <a:cs typeface="Arial"/>
              </a:rPr>
              <a:t>nt with</a:t>
            </a:r>
            <a:r>
              <a:rPr lang="en-US" i="1" spc="-20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the</a:t>
            </a:r>
            <a:r>
              <a:rPr lang="en-US" i="1" spc="-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title</a:t>
            </a:r>
            <a:r>
              <a:rPr lang="en-US" i="1" spc="-1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“</a:t>
            </a:r>
            <a:r>
              <a:rPr lang="en-US" i="1" spc="-5" dirty="0">
                <a:latin typeface="Arial"/>
                <a:cs typeface="Arial"/>
              </a:rPr>
              <a:t>S</a:t>
            </a:r>
            <a:r>
              <a:rPr lang="en-US" i="1" dirty="0">
                <a:latin typeface="Arial"/>
                <a:cs typeface="Arial"/>
              </a:rPr>
              <a:t>i</a:t>
            </a:r>
            <a:r>
              <a:rPr lang="en-US" i="1" spc="-5" dirty="0">
                <a:latin typeface="Arial"/>
                <a:cs typeface="Arial"/>
              </a:rPr>
              <a:t>m</a:t>
            </a:r>
            <a:r>
              <a:rPr lang="en-US" i="1" dirty="0">
                <a:latin typeface="Arial"/>
                <a:cs typeface="Arial"/>
              </a:rPr>
              <a:t>ple</a:t>
            </a:r>
            <a:r>
              <a:rPr lang="en-US" i="1" spc="-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p</a:t>
            </a:r>
            <a:r>
              <a:rPr lang="en-US" i="1" spc="-10" dirty="0">
                <a:latin typeface="Arial"/>
                <a:cs typeface="Arial"/>
              </a:rPr>
              <a:t>a</a:t>
            </a:r>
            <a:r>
              <a:rPr lang="en-US" i="1" dirty="0">
                <a:latin typeface="Arial"/>
                <a:cs typeface="Arial"/>
              </a:rPr>
              <a:t>g</a:t>
            </a:r>
            <a:r>
              <a:rPr lang="en-US" i="1" spc="-10" dirty="0">
                <a:latin typeface="Arial"/>
                <a:cs typeface="Arial"/>
              </a:rPr>
              <a:t>e</a:t>
            </a:r>
            <a:r>
              <a:rPr lang="en-US" i="1" dirty="0">
                <a:latin typeface="Arial"/>
                <a:cs typeface="Arial"/>
              </a:rPr>
              <a:t>”. The</a:t>
            </a:r>
            <a:r>
              <a:rPr lang="en-US" i="1" spc="-1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only</a:t>
            </a:r>
            <a:r>
              <a:rPr lang="en-US" i="1" spc="-1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t</a:t>
            </a:r>
            <a:r>
              <a:rPr lang="en-US" i="1" spc="-5" dirty="0">
                <a:latin typeface="Arial"/>
                <a:cs typeface="Arial"/>
              </a:rPr>
              <a:t>ex</a:t>
            </a:r>
            <a:r>
              <a:rPr lang="en-US" i="1" dirty="0">
                <a:latin typeface="Arial"/>
                <a:cs typeface="Arial"/>
              </a:rPr>
              <a:t>t</a:t>
            </a:r>
            <a:r>
              <a:rPr lang="en-US" i="1" spc="1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th</a:t>
            </a:r>
            <a:r>
              <a:rPr lang="en-US" i="1" spc="-5" dirty="0">
                <a:latin typeface="Arial"/>
                <a:cs typeface="Arial"/>
              </a:rPr>
              <a:t>a</a:t>
            </a:r>
            <a:r>
              <a:rPr lang="en-US" i="1" dirty="0">
                <a:latin typeface="Arial"/>
                <a:cs typeface="Arial"/>
              </a:rPr>
              <a:t>t</a:t>
            </a:r>
            <a:r>
              <a:rPr lang="en-US" i="1" spc="-10" dirty="0">
                <a:latin typeface="Arial"/>
                <a:cs typeface="Arial"/>
              </a:rPr>
              <a:t> </a:t>
            </a:r>
            <a:r>
              <a:rPr lang="en-US" i="1" spc="-5" dirty="0">
                <a:latin typeface="Arial"/>
                <a:cs typeface="Arial"/>
              </a:rPr>
              <a:t>s</a:t>
            </a:r>
            <a:r>
              <a:rPr lang="en-US" i="1" dirty="0">
                <a:latin typeface="Arial"/>
                <a:cs typeface="Arial"/>
              </a:rPr>
              <a:t>hould</a:t>
            </a:r>
            <a:r>
              <a:rPr lang="en-US" i="1" spc="-5" dirty="0">
                <a:latin typeface="Arial"/>
                <a:cs typeface="Arial"/>
              </a:rPr>
              <a:t> a</a:t>
            </a:r>
            <a:r>
              <a:rPr lang="en-US" i="1" dirty="0">
                <a:latin typeface="Arial"/>
                <a:cs typeface="Arial"/>
              </a:rPr>
              <a:t>pp</a:t>
            </a:r>
            <a:r>
              <a:rPr lang="en-US" i="1" spc="-5" dirty="0">
                <a:latin typeface="Arial"/>
                <a:cs typeface="Arial"/>
              </a:rPr>
              <a:t>ea</a:t>
            </a:r>
            <a:r>
              <a:rPr lang="en-US" i="1" dirty="0">
                <a:latin typeface="Arial"/>
                <a:cs typeface="Arial"/>
              </a:rPr>
              <a:t>r</a:t>
            </a:r>
            <a:r>
              <a:rPr lang="en-US" i="1" spc="-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on</a:t>
            </a:r>
            <a:r>
              <a:rPr lang="en-US" i="1" spc="-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the</a:t>
            </a:r>
            <a:r>
              <a:rPr lang="en-US" i="1" spc="-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p</a:t>
            </a:r>
            <a:r>
              <a:rPr lang="en-US" i="1" spc="-5" dirty="0">
                <a:latin typeface="Arial"/>
                <a:cs typeface="Arial"/>
              </a:rPr>
              <a:t>a</a:t>
            </a:r>
            <a:r>
              <a:rPr lang="en-US" i="1" dirty="0">
                <a:latin typeface="Arial"/>
                <a:cs typeface="Arial"/>
              </a:rPr>
              <a:t>ge</a:t>
            </a:r>
            <a:r>
              <a:rPr lang="en-US" i="1" spc="-1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is</a:t>
            </a:r>
            <a:r>
              <a:rPr lang="en-US" i="1" spc="-5" dirty="0">
                <a:latin typeface="Arial"/>
                <a:cs typeface="Arial"/>
              </a:rPr>
              <a:t> </a:t>
            </a:r>
            <a:r>
              <a:rPr lang="en-US" i="1" dirty="0">
                <a:latin typeface="Arial"/>
                <a:cs typeface="Arial"/>
              </a:rPr>
              <a:t>“</a:t>
            </a:r>
            <a:r>
              <a:rPr lang="en-US" i="1" spc="-5" dirty="0">
                <a:latin typeface="Arial"/>
                <a:cs typeface="Arial"/>
              </a:rPr>
              <a:t>He</a:t>
            </a:r>
            <a:r>
              <a:rPr lang="en-US" i="1" dirty="0">
                <a:latin typeface="Arial"/>
                <a:cs typeface="Arial"/>
              </a:rPr>
              <a:t>llo</a:t>
            </a:r>
            <a:r>
              <a:rPr lang="en-US" i="1" spc="-5" dirty="0">
                <a:latin typeface="Arial"/>
                <a:cs typeface="Arial"/>
              </a:rPr>
              <a:t> </a:t>
            </a:r>
            <a:r>
              <a:rPr lang="en-US" i="1" spc="-35" dirty="0">
                <a:latin typeface="Arial"/>
                <a:cs typeface="Arial"/>
              </a:rPr>
              <a:t>W</a:t>
            </a:r>
            <a:r>
              <a:rPr lang="en-US" i="1" dirty="0">
                <a:latin typeface="Arial"/>
                <a:cs typeface="Arial"/>
              </a:rPr>
              <a:t>o</a:t>
            </a:r>
            <a:r>
              <a:rPr lang="en-US" i="1" spc="-5" dirty="0">
                <a:latin typeface="Arial"/>
                <a:cs typeface="Arial"/>
              </a:rPr>
              <a:t>r</a:t>
            </a:r>
            <a:r>
              <a:rPr lang="en-US" i="1" dirty="0">
                <a:latin typeface="Arial"/>
                <a:cs typeface="Arial"/>
              </a:rPr>
              <a:t>ld</a:t>
            </a:r>
            <a:r>
              <a:rPr lang="en-US" i="1" dirty="0" smtClean="0">
                <a:latin typeface="Arial"/>
                <a:cs typeface="Arial"/>
              </a:rPr>
              <a:t>”.</a:t>
            </a:r>
          </a:p>
          <a:p>
            <a:endParaRPr lang="en-US" i="1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NZ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US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NZ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&lt;meta charset=“UTF-8”</a:t>
            </a:r>
            <a:r>
              <a:rPr lang="en-NZ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b="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title&gt;Simple Page&lt;/title&gt;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/head&gt;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body&gt;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p&gt;Hello World&lt;/p&gt;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/body&gt;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b="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  <a:p>
            <a:pPr marL="0" indent="0">
              <a:buNone/>
            </a:pPr>
            <a:endParaRPr lang="en-US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i="1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20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478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Headings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/>
              <a:t>Six levels of headings</a:t>
            </a:r>
            <a:endParaRPr lang="en-GB" b="0" dirty="0" smtClean="0"/>
          </a:p>
          <a:p>
            <a:pPr lvl="1" eaLnBrk="1" hangingPunct="1"/>
            <a:r>
              <a:rPr lang="en-GB" sz="1800" b="1" dirty="0" smtClean="0">
                <a:latin typeface="Courier New" pitchFamily="49" charset="0"/>
              </a:rPr>
              <a:t>&lt;h1&gt;</a:t>
            </a:r>
            <a:r>
              <a:rPr lang="en-GB" sz="1800" dirty="0" smtClean="0"/>
              <a:t>		</a:t>
            </a:r>
            <a:r>
              <a:rPr lang="en-GB" sz="3600" b="1" dirty="0" smtClean="0"/>
              <a:t>First level heading</a:t>
            </a:r>
          </a:p>
          <a:p>
            <a:pPr lvl="1" eaLnBrk="1" hangingPunct="1"/>
            <a:r>
              <a:rPr lang="en-GB" sz="1800" b="1" dirty="0" smtClean="0">
                <a:latin typeface="Courier New" pitchFamily="49" charset="0"/>
              </a:rPr>
              <a:t>&lt;h2&gt;</a:t>
            </a:r>
            <a:r>
              <a:rPr lang="en-GB" sz="1800" dirty="0" smtClean="0"/>
              <a:t>		</a:t>
            </a:r>
            <a:r>
              <a:rPr lang="en-GB" sz="3000" b="1" dirty="0" smtClean="0"/>
              <a:t>Second level heading</a:t>
            </a:r>
          </a:p>
          <a:p>
            <a:pPr lvl="1" eaLnBrk="1" hangingPunct="1"/>
            <a:r>
              <a:rPr lang="en-GB" sz="1800" b="1" dirty="0" smtClean="0">
                <a:latin typeface="Courier New" pitchFamily="49" charset="0"/>
              </a:rPr>
              <a:t>&lt;h3&gt;</a:t>
            </a:r>
            <a:r>
              <a:rPr lang="en-GB" sz="1800" dirty="0" smtClean="0"/>
              <a:t>		</a:t>
            </a:r>
            <a:r>
              <a:rPr lang="en-GB" sz="2400" b="1" dirty="0" smtClean="0"/>
              <a:t>Third level heading</a:t>
            </a:r>
          </a:p>
          <a:p>
            <a:pPr lvl="1" eaLnBrk="1" hangingPunct="1"/>
            <a:r>
              <a:rPr lang="en-GB" sz="1800" b="1" dirty="0" smtClean="0">
                <a:latin typeface="Courier New" pitchFamily="49" charset="0"/>
              </a:rPr>
              <a:t>&lt;h4&gt;</a:t>
            </a:r>
            <a:r>
              <a:rPr lang="en-GB" sz="1800" dirty="0" smtClean="0"/>
              <a:t>		</a:t>
            </a:r>
            <a:r>
              <a:rPr lang="en-GB" sz="1800" b="1" dirty="0" smtClean="0"/>
              <a:t>Fourth level heading</a:t>
            </a:r>
          </a:p>
          <a:p>
            <a:pPr lvl="1" eaLnBrk="1" hangingPunct="1"/>
            <a:r>
              <a:rPr lang="en-GB" sz="1800" b="1" dirty="0" smtClean="0">
                <a:latin typeface="Courier New" pitchFamily="49" charset="0"/>
              </a:rPr>
              <a:t>&lt;h5&gt;</a:t>
            </a:r>
            <a:r>
              <a:rPr lang="en-GB" sz="1800" dirty="0" smtClean="0"/>
              <a:t>		</a:t>
            </a:r>
            <a:r>
              <a:rPr lang="en-GB" sz="1600" b="1" dirty="0" smtClean="0"/>
              <a:t>Fifth level heading</a:t>
            </a:r>
          </a:p>
          <a:p>
            <a:pPr lvl="1" eaLnBrk="1" hangingPunct="1"/>
            <a:r>
              <a:rPr lang="en-GB" sz="1800" b="1" dirty="0" smtClean="0">
                <a:latin typeface="Courier New" pitchFamily="49" charset="0"/>
              </a:rPr>
              <a:t>&lt;h6&gt;</a:t>
            </a:r>
            <a:r>
              <a:rPr lang="en-GB" sz="1800" dirty="0" smtClean="0"/>
              <a:t>		</a:t>
            </a:r>
            <a:r>
              <a:rPr lang="en-GB" sz="1200" b="1" dirty="0" smtClean="0"/>
              <a:t>Sixth level heading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dirty="0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Headings</a:t>
            </a:r>
            <a:endParaRPr lang="en-US" smtClean="0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255713" y="1009650"/>
            <a:ext cx="6453187" cy="36933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NZ" dirty="0">
                <a:latin typeface="Courier New" pitchFamily="49" charset="0"/>
              </a:rPr>
              <a:t>&lt;html&gt;</a:t>
            </a:r>
          </a:p>
          <a:p>
            <a:r>
              <a:rPr lang="en-NZ" dirty="0">
                <a:latin typeface="Courier New" pitchFamily="49" charset="0"/>
              </a:rPr>
              <a:t>&lt;head</a:t>
            </a:r>
            <a:r>
              <a:rPr lang="en-NZ" dirty="0" smtClean="0">
                <a:latin typeface="Courier New" pitchFamily="49" charset="0"/>
              </a:rPr>
              <a:t>&gt;</a:t>
            </a:r>
          </a:p>
          <a:p>
            <a:r>
              <a:rPr lang="en-NZ" dirty="0">
                <a:latin typeface="Courier New" pitchFamily="49" charset="0"/>
              </a:rPr>
              <a:t>&lt;meta charset=“UTF-8</a:t>
            </a:r>
            <a:r>
              <a:rPr lang="en-NZ" dirty="0" smtClean="0">
                <a:latin typeface="Courier New" pitchFamily="49" charset="0"/>
              </a:rPr>
              <a:t>”&gt;</a:t>
            </a:r>
            <a:endParaRPr lang="en-NZ" dirty="0">
              <a:latin typeface="Courier New" pitchFamily="49" charset="0"/>
            </a:endParaRPr>
          </a:p>
          <a:p>
            <a:r>
              <a:rPr lang="en-NZ" dirty="0">
                <a:latin typeface="Courier New" pitchFamily="49" charset="0"/>
              </a:rPr>
              <a:t>&lt;title&gt;Introduction to tags&lt;/title&gt;</a:t>
            </a:r>
          </a:p>
          <a:p>
            <a:r>
              <a:rPr lang="en-NZ" dirty="0">
                <a:latin typeface="Courier New" pitchFamily="49" charset="0"/>
              </a:rPr>
              <a:t>&lt;/head&gt;</a:t>
            </a:r>
          </a:p>
          <a:p>
            <a:r>
              <a:rPr lang="en-NZ" dirty="0">
                <a:latin typeface="Courier New" pitchFamily="49" charset="0"/>
              </a:rPr>
              <a:t>&lt;body&gt;</a:t>
            </a:r>
          </a:p>
          <a:p>
            <a:r>
              <a:rPr lang="en-NZ" dirty="0">
                <a:latin typeface="Courier New" pitchFamily="49" charset="0"/>
              </a:rPr>
              <a:t>&lt;h1&gt;A very simple web page&lt;/h1&gt;</a:t>
            </a:r>
          </a:p>
          <a:p>
            <a:r>
              <a:rPr lang="en-NZ" dirty="0">
                <a:latin typeface="Courier New" pitchFamily="49" charset="0"/>
              </a:rPr>
              <a:t>&lt;p&gt;It contains two paragraphs and two headings&lt;/p&gt;</a:t>
            </a:r>
          </a:p>
          <a:p>
            <a:r>
              <a:rPr lang="en-NZ" dirty="0">
                <a:latin typeface="Courier New" pitchFamily="49" charset="0"/>
              </a:rPr>
              <a:t>&lt;h2&gt;Second section&lt;/h2&gt;</a:t>
            </a:r>
          </a:p>
          <a:p>
            <a:r>
              <a:rPr lang="en-NZ" dirty="0">
                <a:latin typeface="Courier New" pitchFamily="49" charset="0"/>
              </a:rPr>
              <a:t>&lt;p&gt;This section is less important&lt;/p&gt;</a:t>
            </a:r>
          </a:p>
          <a:p>
            <a:r>
              <a:rPr lang="en-NZ" dirty="0">
                <a:latin typeface="Courier New" pitchFamily="49" charset="0"/>
              </a:rPr>
              <a:t>&lt;/body&gt;</a:t>
            </a:r>
          </a:p>
          <a:p>
            <a:r>
              <a:rPr lang="en-NZ" dirty="0">
                <a:latin typeface="Courier New" pitchFamily="49" charset="0"/>
              </a:rPr>
              <a:t>&lt;/html&gt;</a:t>
            </a:r>
            <a:endParaRPr lang="en-US" dirty="0">
              <a:latin typeface="Courier New" pitchFamily="49" charset="0"/>
            </a:endParaRPr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7820" y="4145896"/>
            <a:ext cx="3136420" cy="2277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Example of Head, Heading and Title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GB" sz="1600" dirty="0" smtClean="0">
                <a:latin typeface="Courier New" pitchFamily="49" charset="0"/>
              </a:rPr>
              <a:t>&lt;html&gt;</a:t>
            </a:r>
            <a:endParaRPr lang="en-GB" sz="16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dirty="0" smtClean="0">
                <a:latin typeface="Courier New" pitchFamily="49" charset="0"/>
              </a:rPr>
              <a:t>&lt;head&gt;</a:t>
            </a:r>
          </a:p>
          <a:p>
            <a:pPr>
              <a:buNone/>
            </a:pPr>
            <a:r>
              <a:rPr lang="en-NZ" sz="1600" dirty="0" smtClean="0">
                <a:latin typeface="Courier New" pitchFamily="49" charset="0"/>
              </a:rPr>
              <a:t>	&lt;</a:t>
            </a:r>
            <a:r>
              <a:rPr lang="en-NZ" sz="1600" dirty="0">
                <a:latin typeface="Courier New" pitchFamily="49" charset="0"/>
              </a:rPr>
              <a:t>meta charset=“UTF-8</a:t>
            </a:r>
            <a:r>
              <a:rPr lang="en-NZ" sz="1600" dirty="0" smtClean="0">
                <a:latin typeface="Courier New" pitchFamily="49" charset="0"/>
              </a:rPr>
              <a:t>”&gt;</a:t>
            </a:r>
            <a:endParaRPr lang="en-GB" sz="1600" dirty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dirty="0" smtClean="0">
                <a:latin typeface="Courier New" pitchFamily="49" charset="0"/>
              </a:rPr>
              <a:t>	&lt;</a:t>
            </a:r>
            <a:r>
              <a:rPr lang="en-GB" sz="1600" dirty="0" smtClean="0">
                <a:latin typeface="Courier New" pitchFamily="49" charset="0"/>
              </a:rPr>
              <a:t>title&gt;</a:t>
            </a:r>
            <a:r>
              <a:rPr lang="en-GB" sz="1600" b="0" dirty="0" smtClean="0">
                <a:latin typeface="Courier New" pitchFamily="49" charset="0"/>
              </a:rPr>
              <a:t> Titles, headings and heads</a:t>
            </a:r>
            <a:r>
              <a:rPr lang="en-GB" sz="1600" dirty="0" smtClean="0">
                <a:latin typeface="Courier New" pitchFamily="49" charset="0"/>
              </a:rPr>
              <a:t>&lt;/title</a:t>
            </a:r>
            <a:r>
              <a:rPr lang="en-GB" sz="1600" dirty="0" smtClean="0">
                <a:latin typeface="Courier New" pitchFamily="49" charset="0"/>
              </a:rPr>
              <a:t>&gt;</a:t>
            </a:r>
          </a:p>
          <a:p>
            <a:pPr eaLnBrk="1" hangingPunct="1">
              <a:buFontTx/>
              <a:buNone/>
            </a:pPr>
            <a:r>
              <a:rPr lang="en-GB" sz="1600" dirty="0" smtClean="0">
                <a:latin typeface="Courier New" pitchFamily="49" charset="0"/>
              </a:rPr>
              <a:t>&lt;/</a:t>
            </a:r>
            <a:r>
              <a:rPr lang="en-GB" sz="1600" dirty="0" smtClean="0">
                <a:latin typeface="Courier New" pitchFamily="49" charset="0"/>
              </a:rPr>
              <a:t>head&gt;</a:t>
            </a:r>
            <a:endParaRPr lang="en-GB" sz="16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dirty="0" smtClean="0">
                <a:latin typeface="Courier New" pitchFamily="49" charset="0"/>
              </a:rPr>
              <a:t>&lt;body&gt;</a:t>
            </a:r>
            <a:endParaRPr lang="en-GB" sz="16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b="0" dirty="0" smtClean="0">
                <a:latin typeface="Courier New" pitchFamily="49" charset="0"/>
              </a:rPr>
              <a:t>	</a:t>
            </a:r>
            <a:r>
              <a:rPr lang="en-GB" sz="1600" dirty="0" smtClean="0">
                <a:latin typeface="Courier New" pitchFamily="49" charset="0"/>
              </a:rPr>
              <a:t>&lt;h1&gt;</a:t>
            </a:r>
            <a:r>
              <a:rPr lang="en-GB" sz="1600" b="0" dirty="0" smtClean="0">
                <a:latin typeface="Courier New" pitchFamily="49" charset="0"/>
              </a:rPr>
              <a:t>Title</a:t>
            </a:r>
            <a:r>
              <a:rPr lang="en-GB" sz="1600" dirty="0" smtClean="0">
                <a:latin typeface="Courier New" pitchFamily="49" charset="0"/>
              </a:rPr>
              <a:t>&lt;/h1&gt;</a:t>
            </a:r>
            <a:endParaRPr lang="en-GB" sz="16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b="0" dirty="0" smtClean="0">
                <a:latin typeface="Courier New" pitchFamily="49" charset="0"/>
              </a:rPr>
              <a:t>	&lt;p&gt;The title is part of the document head&lt;/p&gt;</a:t>
            </a:r>
          </a:p>
          <a:p>
            <a:pPr eaLnBrk="1" hangingPunct="1">
              <a:buFontTx/>
              <a:buNone/>
            </a:pPr>
            <a:endParaRPr lang="en-GB" sz="16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b="0" dirty="0" smtClean="0">
                <a:latin typeface="Courier New" pitchFamily="49" charset="0"/>
              </a:rPr>
              <a:t>	&lt;</a:t>
            </a:r>
            <a:r>
              <a:rPr lang="en-GB" sz="1600" dirty="0" smtClean="0">
                <a:latin typeface="Courier New" pitchFamily="49" charset="0"/>
              </a:rPr>
              <a:t>h2&gt;</a:t>
            </a:r>
            <a:r>
              <a:rPr lang="en-GB" sz="1600" b="0" dirty="0" smtClean="0">
                <a:latin typeface="Courier New" pitchFamily="49" charset="0"/>
              </a:rPr>
              <a:t>Head</a:t>
            </a:r>
            <a:r>
              <a:rPr lang="en-GB" sz="1600" dirty="0" smtClean="0">
                <a:latin typeface="Courier New" pitchFamily="49" charset="0"/>
              </a:rPr>
              <a:t>&lt;/h2&gt;</a:t>
            </a:r>
            <a:endParaRPr lang="en-GB" sz="16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b="0" dirty="0" smtClean="0">
                <a:latin typeface="Courier New" pitchFamily="49" charset="0"/>
              </a:rPr>
              <a:t>	&lt;p&gt;The head is not shown on the page&lt;/p&gt;</a:t>
            </a:r>
          </a:p>
          <a:p>
            <a:pPr eaLnBrk="1" hangingPunct="1">
              <a:buFontTx/>
              <a:buNone/>
            </a:pPr>
            <a:endParaRPr lang="en-GB" sz="16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b="0" dirty="0" smtClean="0">
                <a:latin typeface="Courier New" pitchFamily="49" charset="0"/>
              </a:rPr>
              <a:t>	</a:t>
            </a:r>
            <a:r>
              <a:rPr lang="en-GB" sz="1600" dirty="0" smtClean="0">
                <a:latin typeface="Courier New" pitchFamily="49" charset="0"/>
              </a:rPr>
              <a:t>&lt;h2&gt;</a:t>
            </a:r>
            <a:r>
              <a:rPr lang="en-GB" sz="1600" b="0" dirty="0" smtClean="0">
                <a:latin typeface="Courier New" pitchFamily="49" charset="0"/>
              </a:rPr>
              <a:t>Heading</a:t>
            </a:r>
            <a:r>
              <a:rPr lang="en-GB" sz="1600" dirty="0" smtClean="0">
                <a:latin typeface="Courier New" pitchFamily="49" charset="0"/>
              </a:rPr>
              <a:t>&lt;/h2&gt;</a:t>
            </a:r>
            <a:endParaRPr lang="en-GB" sz="16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b="0" dirty="0" smtClean="0">
                <a:latin typeface="Courier New" pitchFamily="49" charset="0"/>
              </a:rPr>
              <a:t>	</a:t>
            </a:r>
            <a:r>
              <a:rPr lang="en-GB" sz="1600" dirty="0" smtClean="0">
                <a:latin typeface="Courier New" pitchFamily="49" charset="0"/>
              </a:rPr>
              <a:t>&lt;p&gt;</a:t>
            </a:r>
            <a:r>
              <a:rPr lang="en-GB" sz="1600" b="0" dirty="0" smtClean="0">
                <a:latin typeface="Courier New" pitchFamily="49" charset="0"/>
              </a:rPr>
              <a:t>These come in different sizes </a:t>
            </a:r>
          </a:p>
          <a:p>
            <a:pPr eaLnBrk="1" hangingPunct="1">
              <a:buFontTx/>
              <a:buNone/>
            </a:pPr>
            <a:r>
              <a:rPr lang="en-GB" sz="1600" b="0" dirty="0" smtClean="0">
                <a:latin typeface="Courier New" pitchFamily="49" charset="0"/>
              </a:rPr>
              <a:t>	and make up the content of the page.  </a:t>
            </a:r>
          </a:p>
          <a:p>
            <a:pPr eaLnBrk="1" hangingPunct="1">
              <a:buFontTx/>
              <a:buNone/>
            </a:pPr>
            <a:r>
              <a:rPr lang="en-GB" sz="1600" b="0" dirty="0" smtClean="0">
                <a:latin typeface="Courier New" pitchFamily="49" charset="0"/>
              </a:rPr>
              <a:t>	They should therefore be used only </a:t>
            </a:r>
          </a:p>
          <a:p>
            <a:pPr eaLnBrk="1" hangingPunct="1">
              <a:buFontTx/>
              <a:buNone/>
            </a:pPr>
            <a:r>
              <a:rPr lang="en-GB" sz="1600" b="0" dirty="0" smtClean="0">
                <a:latin typeface="Courier New" pitchFamily="49" charset="0"/>
              </a:rPr>
              <a:t>	in the body.</a:t>
            </a:r>
            <a:r>
              <a:rPr lang="en-GB" sz="1600" dirty="0" smtClean="0">
                <a:latin typeface="Courier New" pitchFamily="49" charset="0"/>
              </a:rPr>
              <a:t>&lt;/p&gt;</a:t>
            </a:r>
          </a:p>
          <a:p>
            <a:pPr eaLnBrk="1" hangingPunct="1">
              <a:buFontTx/>
              <a:buNone/>
            </a:pPr>
            <a:r>
              <a:rPr lang="en-GB" sz="1600" dirty="0" smtClean="0">
                <a:latin typeface="Courier New" pitchFamily="49" charset="0"/>
              </a:rPr>
              <a:t>	&lt;p&gt;</a:t>
            </a:r>
            <a:r>
              <a:rPr lang="en-GB" sz="1600" b="0" dirty="0" smtClean="0">
                <a:latin typeface="Courier New" pitchFamily="49" charset="0"/>
              </a:rPr>
              <a:t>Do not get confused</a:t>
            </a:r>
            <a:r>
              <a:rPr lang="en-GB" sz="1600" dirty="0" smtClean="0">
                <a:latin typeface="Courier New" pitchFamily="49" charset="0"/>
              </a:rPr>
              <a:t>&lt;/p&gt;</a:t>
            </a:r>
          </a:p>
          <a:p>
            <a:pPr eaLnBrk="1" hangingPunct="1">
              <a:buFontTx/>
              <a:buNone/>
            </a:pPr>
            <a:r>
              <a:rPr lang="en-GB" sz="1600" dirty="0" smtClean="0">
                <a:latin typeface="Courier New" pitchFamily="49" charset="0"/>
              </a:rPr>
              <a:t>&lt;/body&gt;</a:t>
            </a:r>
            <a:endParaRPr lang="en-GB" sz="1600" b="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</a:pPr>
            <a:r>
              <a:rPr lang="en-GB" sz="1600" dirty="0" smtClean="0">
                <a:latin typeface="Courier New" pitchFamily="49" charset="0"/>
              </a:rPr>
              <a:t>&lt;/html&gt;</a:t>
            </a:r>
          </a:p>
        </p:txBody>
      </p:sp>
      <p:pic>
        <p:nvPicPr>
          <p:cNvPr id="2355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0226" y="1816100"/>
            <a:ext cx="234315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Ordered Lists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Ordered Lists </a:t>
            </a:r>
          </a:p>
          <a:p>
            <a:pPr lvl="1" eaLnBrk="1" hangingPunct="1"/>
            <a:r>
              <a:rPr lang="en-GB" sz="1800" smtClean="0"/>
              <a:t>Automatically numbered</a:t>
            </a:r>
          </a:p>
          <a:p>
            <a:pPr lvl="1" eaLnBrk="1" hangingPunct="1"/>
            <a:r>
              <a:rPr lang="en-GB" sz="1800" b="1" smtClean="0">
                <a:latin typeface="Courier New" pitchFamily="49" charset="0"/>
              </a:rPr>
              <a:t>&lt;ol&gt; … &lt;/ol&gt;</a:t>
            </a:r>
            <a:r>
              <a:rPr lang="en-GB" sz="1800" smtClean="0"/>
              <a:t>	Contains the entire list</a:t>
            </a:r>
          </a:p>
          <a:p>
            <a:pPr lvl="1" eaLnBrk="1" hangingPunct="1"/>
            <a:r>
              <a:rPr lang="en-GB" sz="1800" b="1" smtClean="0">
                <a:latin typeface="Courier New" pitchFamily="49" charset="0"/>
              </a:rPr>
              <a:t>&lt;li&gt; … &lt;/li&gt;</a:t>
            </a:r>
            <a:r>
              <a:rPr lang="en-GB" sz="1800" smtClean="0"/>
              <a:t>	Used for each list item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987425" y="2981325"/>
            <a:ext cx="51974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ourier New" pitchFamily="49" charset="0"/>
              </a:rPr>
              <a:t>&lt;p&gt;Structure of an HTML document&lt;/p&gt;</a:t>
            </a:r>
          </a:p>
          <a:p>
            <a:r>
              <a:rPr lang="it-IT">
                <a:latin typeface="Courier New" pitchFamily="49" charset="0"/>
              </a:rPr>
              <a:t>&lt;ol&gt;</a:t>
            </a:r>
          </a:p>
          <a:p>
            <a:r>
              <a:rPr lang="it-IT">
                <a:latin typeface="Courier New" pitchFamily="49" charset="0"/>
              </a:rPr>
              <a:t>&lt;li&gt;HTML&lt;/li&gt;</a:t>
            </a:r>
          </a:p>
          <a:p>
            <a:r>
              <a:rPr lang="it-IT">
                <a:latin typeface="Courier New" pitchFamily="49" charset="0"/>
              </a:rPr>
              <a:t>&lt;li&gt;HEAD&lt;/li&gt;</a:t>
            </a:r>
          </a:p>
          <a:p>
            <a:r>
              <a:rPr lang="it-IT">
                <a:latin typeface="Courier New" pitchFamily="49" charset="0"/>
              </a:rPr>
              <a:t>&lt;li&gt;BODY&lt;/li&gt;</a:t>
            </a:r>
          </a:p>
          <a:p>
            <a:r>
              <a:rPr lang="it-IT">
                <a:latin typeface="Courier New" pitchFamily="49" charset="0"/>
              </a:rPr>
              <a:t>&lt;/ol&gt;</a:t>
            </a:r>
            <a:endParaRPr lang="en-US">
              <a:latin typeface="Courier New" pitchFamily="49" charset="0"/>
            </a:endParaRPr>
          </a:p>
        </p:txBody>
      </p:sp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0900" y="3532188"/>
            <a:ext cx="3135313" cy="2584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24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Unordered Lists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smtClean="0"/>
              <a:t>Unordered Lists </a:t>
            </a:r>
          </a:p>
          <a:p>
            <a:pPr lvl="1" eaLnBrk="1" hangingPunct="1"/>
            <a:r>
              <a:rPr lang="en-GB" sz="1800" smtClean="0"/>
              <a:t>Bullet Points</a:t>
            </a:r>
          </a:p>
          <a:p>
            <a:pPr lvl="1" eaLnBrk="1" hangingPunct="1"/>
            <a:r>
              <a:rPr lang="en-GB" sz="1800" b="1" smtClean="0">
                <a:latin typeface="Courier New" pitchFamily="49" charset="0"/>
              </a:rPr>
              <a:t>&lt;ul&gt; … &lt;/ul&gt;</a:t>
            </a:r>
            <a:r>
              <a:rPr lang="en-GB" sz="1800" smtClean="0"/>
              <a:t>	Contains the entire list</a:t>
            </a:r>
          </a:p>
          <a:p>
            <a:pPr lvl="1" eaLnBrk="1" hangingPunct="1"/>
            <a:r>
              <a:rPr lang="en-GB" sz="1800" b="1" smtClean="0">
                <a:latin typeface="Courier New" pitchFamily="49" charset="0"/>
              </a:rPr>
              <a:t>&lt;li&gt; … &lt;/li&gt;</a:t>
            </a:r>
            <a:r>
              <a:rPr lang="en-GB" sz="1800" smtClean="0"/>
              <a:t>	Used for each list item</a:t>
            </a:r>
          </a:p>
          <a:p>
            <a:pPr eaLnBrk="1" hangingPunct="1">
              <a:buFontTx/>
              <a:buNone/>
            </a:pPr>
            <a:endParaRPr lang="en-GB" smtClean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87425" y="2981325"/>
            <a:ext cx="5197475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ourier New" pitchFamily="49" charset="0"/>
              </a:rPr>
              <a:t>&lt;p&gt;Structure of an HTML document&lt;/p&gt;</a:t>
            </a:r>
          </a:p>
          <a:p>
            <a:r>
              <a:rPr lang="it-IT">
                <a:latin typeface="Courier New" pitchFamily="49" charset="0"/>
              </a:rPr>
              <a:t>&lt;ul&gt;</a:t>
            </a:r>
          </a:p>
          <a:p>
            <a:r>
              <a:rPr lang="it-IT">
                <a:latin typeface="Courier New" pitchFamily="49" charset="0"/>
              </a:rPr>
              <a:t>&lt;li&gt;HTML&lt;/li&gt;</a:t>
            </a:r>
          </a:p>
          <a:p>
            <a:r>
              <a:rPr lang="it-IT">
                <a:latin typeface="Courier New" pitchFamily="49" charset="0"/>
              </a:rPr>
              <a:t>&lt;li&gt;HEAD&lt;/li&gt;</a:t>
            </a:r>
          </a:p>
          <a:p>
            <a:r>
              <a:rPr lang="it-IT">
                <a:latin typeface="Courier New" pitchFamily="49" charset="0"/>
              </a:rPr>
              <a:t>&lt;li&gt;BODY&lt;/li&gt;</a:t>
            </a:r>
          </a:p>
          <a:p>
            <a:r>
              <a:rPr lang="it-IT">
                <a:latin typeface="Courier New" pitchFamily="49" charset="0"/>
              </a:rPr>
              <a:t>&lt;/ul&gt;</a:t>
            </a:r>
            <a:endParaRPr lang="en-US">
              <a:latin typeface="Courier New" pitchFamily="49" charset="0"/>
            </a:endParaRPr>
          </a:p>
        </p:txBody>
      </p:sp>
      <p:pic>
        <p:nvPicPr>
          <p:cNvPr id="2560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1388" y="3517900"/>
            <a:ext cx="3136900" cy="2584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25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Description </a:t>
            </a:r>
            <a:r>
              <a:rPr lang="en-GB" dirty="0" smtClean="0"/>
              <a:t>Lists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/>
              <a:t>Terms and explanations</a:t>
            </a:r>
          </a:p>
          <a:p>
            <a:pPr lvl="1" eaLnBrk="1" hangingPunct="1"/>
            <a:r>
              <a:rPr lang="en-GB" sz="1800" b="1" dirty="0" smtClean="0">
                <a:latin typeface="Courier New" pitchFamily="49" charset="0"/>
              </a:rPr>
              <a:t>&lt;dl&gt; … &lt;/dl&gt;</a:t>
            </a:r>
            <a:r>
              <a:rPr lang="en-GB" sz="1800" dirty="0" smtClean="0"/>
              <a:t>	Contains the entire list</a:t>
            </a:r>
          </a:p>
          <a:p>
            <a:pPr lvl="1" eaLnBrk="1" hangingPunct="1"/>
            <a:r>
              <a:rPr lang="en-GB" sz="1800" b="1" dirty="0" smtClean="0">
                <a:latin typeface="Courier New" pitchFamily="49" charset="0"/>
              </a:rPr>
              <a:t>&lt;</a:t>
            </a:r>
            <a:r>
              <a:rPr lang="en-GB" sz="1800" b="1" dirty="0" err="1" smtClean="0">
                <a:latin typeface="Courier New" pitchFamily="49" charset="0"/>
              </a:rPr>
              <a:t>dt</a:t>
            </a:r>
            <a:r>
              <a:rPr lang="en-GB" sz="1800" b="1" dirty="0" smtClean="0">
                <a:latin typeface="Courier New" pitchFamily="49" charset="0"/>
              </a:rPr>
              <a:t>&gt; … &lt;/</a:t>
            </a:r>
            <a:r>
              <a:rPr lang="en-GB" sz="1800" b="1" dirty="0" err="1" smtClean="0">
                <a:latin typeface="Courier New" pitchFamily="49" charset="0"/>
              </a:rPr>
              <a:t>dt</a:t>
            </a:r>
            <a:r>
              <a:rPr lang="en-GB" sz="1800" b="1" dirty="0" smtClean="0">
                <a:latin typeface="Courier New" pitchFamily="49" charset="0"/>
              </a:rPr>
              <a:t>&gt;</a:t>
            </a:r>
            <a:r>
              <a:rPr lang="en-GB" sz="1800" dirty="0" smtClean="0"/>
              <a:t>	</a:t>
            </a:r>
            <a:r>
              <a:rPr lang="en-GB" sz="1800" dirty="0" smtClean="0"/>
              <a:t>Defines a term in a description list</a:t>
            </a:r>
            <a:endParaRPr lang="en-GB" sz="1800" dirty="0" smtClean="0"/>
          </a:p>
          <a:p>
            <a:pPr lvl="1" eaLnBrk="1" hangingPunct="1"/>
            <a:r>
              <a:rPr lang="en-GB" sz="1800" b="1" dirty="0" smtClean="0">
                <a:latin typeface="Courier New" pitchFamily="49" charset="0"/>
              </a:rPr>
              <a:t>&lt;</a:t>
            </a:r>
            <a:r>
              <a:rPr lang="en-GB" sz="1800" b="1" dirty="0" err="1" smtClean="0">
                <a:latin typeface="Courier New" pitchFamily="49" charset="0"/>
              </a:rPr>
              <a:t>dd</a:t>
            </a:r>
            <a:r>
              <a:rPr lang="en-GB" sz="1800" b="1" dirty="0" smtClean="0">
                <a:latin typeface="Courier New" pitchFamily="49" charset="0"/>
              </a:rPr>
              <a:t>&gt; … &lt;/</a:t>
            </a:r>
            <a:r>
              <a:rPr lang="en-GB" sz="1800" b="1" dirty="0" err="1" smtClean="0">
                <a:latin typeface="Courier New" pitchFamily="49" charset="0"/>
              </a:rPr>
              <a:t>dd</a:t>
            </a:r>
            <a:r>
              <a:rPr lang="en-GB" sz="1800" b="1" dirty="0" smtClean="0">
                <a:latin typeface="Courier New" pitchFamily="49" charset="0"/>
              </a:rPr>
              <a:t>&gt;</a:t>
            </a:r>
            <a:r>
              <a:rPr lang="en-GB" sz="1800" dirty="0" smtClean="0"/>
              <a:t>	</a:t>
            </a:r>
            <a:r>
              <a:rPr lang="en-GB" dirty="0" smtClean="0"/>
              <a:t>Is used to describe a term in a description list</a:t>
            </a:r>
            <a:endParaRPr lang="en-GB" sz="1800" dirty="0" smtClean="0"/>
          </a:p>
          <a:p>
            <a:pPr lvl="1" eaLnBrk="1" hangingPunct="1"/>
            <a:endParaRPr lang="en-GB" sz="1800" dirty="0" smtClean="0"/>
          </a:p>
          <a:p>
            <a:pPr eaLnBrk="1" hangingPunct="1">
              <a:buFontTx/>
              <a:buNone/>
            </a:pPr>
            <a:endParaRPr lang="en-GB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87425" y="2622550"/>
            <a:ext cx="5197475" cy="1474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ourier New" pitchFamily="49" charset="0"/>
              </a:rPr>
              <a:t>&lt;p&gt;Some definitions&lt;/p&gt;</a:t>
            </a:r>
          </a:p>
          <a:p>
            <a:r>
              <a:rPr lang="it-IT">
                <a:latin typeface="Courier New" pitchFamily="49" charset="0"/>
              </a:rPr>
              <a:t>&lt;dl&gt;</a:t>
            </a:r>
          </a:p>
          <a:p>
            <a:r>
              <a:rPr lang="it-IT">
                <a:latin typeface="Courier New" pitchFamily="49" charset="0"/>
              </a:rPr>
              <a:t>&lt;dt&gt;HTML&lt;/dt&gt;</a:t>
            </a:r>
          </a:p>
          <a:p>
            <a:r>
              <a:rPr lang="it-IT">
                <a:latin typeface="Courier New" pitchFamily="49" charset="0"/>
              </a:rPr>
              <a:t>&lt;dd&gt;Hypertext Markup Language&lt;/dd&gt;</a:t>
            </a:r>
          </a:p>
          <a:p>
            <a:r>
              <a:rPr lang="it-IT">
                <a:latin typeface="Courier New" pitchFamily="49" charset="0"/>
              </a:rPr>
              <a:t>&lt;/dl&gt;</a:t>
            </a:r>
            <a:endParaRPr lang="en-US">
              <a:latin typeface="Courier New" pitchFamily="49" charset="0"/>
            </a:endParaRPr>
          </a:p>
        </p:txBody>
      </p:sp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76675"/>
            <a:ext cx="3136900" cy="2366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26</a:t>
            </a:fld>
            <a:endParaRPr lang="en-N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400" y="149999"/>
            <a:ext cx="89612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59990" algn="l">
              <a:lnSpc>
                <a:spcPct val="100000"/>
              </a:lnSpc>
            </a:pPr>
            <a:r>
              <a:rPr lang="en-NZ" spc="-275" dirty="0" smtClean="0"/>
              <a:t>                    </a:t>
            </a:r>
            <a:r>
              <a:rPr spc="-275" dirty="0" smtClean="0"/>
              <a:t>T</a:t>
            </a:r>
            <a:r>
              <a:rPr spc="-25" dirty="0" smtClean="0"/>
              <a:t>a</a:t>
            </a:r>
            <a:r>
              <a:rPr spc="-15" dirty="0" smtClean="0"/>
              <a:t>bl</a:t>
            </a:r>
            <a:r>
              <a:rPr spc="-5" dirty="0" smtClean="0"/>
              <a:t>es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259751" y="929007"/>
            <a:ext cx="4394200" cy="1069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latin typeface="Courier New"/>
                <a:cs typeface="Courier New"/>
              </a:rPr>
              <a:t>&lt;table&gt;</a:t>
            </a:r>
            <a:endParaRPr sz="2400">
              <a:latin typeface="Courier New"/>
              <a:cs typeface="Courier New"/>
            </a:endParaRPr>
          </a:p>
          <a:p>
            <a:pPr marL="756285" indent="-286385">
              <a:lnSpc>
                <a:spcPct val="100000"/>
              </a:lnSpc>
              <a:spcBef>
                <a:spcPts val="60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U</a:t>
            </a:r>
            <a:r>
              <a:rPr sz="1800" spc="-10" dirty="0">
                <a:latin typeface="Calibri"/>
                <a:cs typeface="Calibri"/>
              </a:rPr>
              <a:t>se</a:t>
            </a:r>
            <a:r>
              <a:rPr sz="1800" dirty="0">
                <a:latin typeface="Calibri"/>
                <a:cs typeface="Calibri"/>
              </a:rPr>
              <a:t>d </a:t>
            </a:r>
            <a:r>
              <a:rPr sz="1800" spc="-2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o 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rm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ab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dirty="0">
                <a:latin typeface="Calibri"/>
                <a:cs typeface="Calibri"/>
              </a:rPr>
              <a:t>es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f 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10" dirty="0">
                <a:latin typeface="Calibri"/>
                <a:cs typeface="Calibri"/>
              </a:rPr>
              <a:t>n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5" dirty="0">
                <a:latin typeface="Calibri"/>
                <a:cs typeface="Calibri"/>
              </a:rPr>
              <a:t>rm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tio</a:t>
            </a:r>
            <a:r>
              <a:rPr sz="1800" dirty="0">
                <a:latin typeface="Calibri"/>
                <a:cs typeface="Calibri"/>
              </a:rPr>
              <a:t>n</a:t>
            </a:r>
            <a:endParaRPr sz="1800">
              <a:latin typeface="Calibri"/>
              <a:cs typeface="Calibri"/>
            </a:endParaRPr>
          </a:p>
          <a:p>
            <a:pPr marL="756285" indent="-28638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756920" algn="l"/>
              </a:tabLst>
            </a:pPr>
            <a:r>
              <a:rPr sz="1800" spc="-20" dirty="0">
                <a:latin typeface="Calibri"/>
                <a:cs typeface="Calibri"/>
              </a:rPr>
              <a:t>B</a:t>
            </a:r>
            <a:r>
              <a:rPr sz="1800" spc="-10" dirty="0">
                <a:latin typeface="Calibri"/>
                <a:cs typeface="Calibri"/>
              </a:rPr>
              <a:t>y 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20" dirty="0">
                <a:latin typeface="Calibri"/>
                <a:cs typeface="Calibri"/>
              </a:rPr>
              <a:t>e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au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h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b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d</a:t>
            </a:r>
            <a:r>
              <a:rPr sz="1800" spc="-10" dirty="0">
                <a:latin typeface="Calibri"/>
                <a:cs typeface="Calibri"/>
              </a:rPr>
              <a:t>e</a:t>
            </a:r>
            <a:r>
              <a:rPr sz="1800" spc="-50" dirty="0">
                <a:latin typeface="Calibri"/>
                <a:cs typeface="Calibri"/>
              </a:rPr>
              <a:t>r</a:t>
            </a:r>
            <a:r>
              <a:rPr sz="1800" dirty="0">
                <a:latin typeface="Calibri"/>
                <a:cs typeface="Calibri"/>
              </a:rPr>
              <a:t>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sh</a:t>
            </a:r>
            <a:r>
              <a:rPr sz="1800" spc="-15" dirty="0">
                <a:latin typeface="Calibri"/>
                <a:cs typeface="Calibri"/>
              </a:rPr>
              <a:t>o</a:t>
            </a:r>
            <a:r>
              <a:rPr sz="1800" spc="-20" dirty="0">
                <a:latin typeface="Calibri"/>
                <a:cs typeface="Calibri"/>
              </a:rPr>
              <a:t>w</a:t>
            </a:r>
            <a:r>
              <a:rPr sz="1800" dirty="0">
                <a:latin typeface="Calibri"/>
                <a:cs typeface="Calibri"/>
              </a:rPr>
              <a:t>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28800" y="2286000"/>
            <a:ext cx="5294853" cy="3836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9190" y="2287390"/>
            <a:ext cx="5585059" cy="40385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4294967295"/>
          </p:nvPr>
        </p:nvSpPr>
        <p:spPr>
          <a:xfrm>
            <a:off x="4191158" y="6592241"/>
            <a:ext cx="154579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NZ" b="0" dirty="0" smtClean="0">
                <a:latin typeface="+mn-lt"/>
              </a:rPr>
              <a:t>HTML 5 01</a:t>
            </a:r>
            <a:endParaRPr b="0" dirty="0">
              <a:latin typeface="+mn-l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4294967295"/>
          </p:nvPr>
        </p:nvSpPr>
        <p:spPr>
          <a:xfrm>
            <a:off x="8397747" y="6592241"/>
            <a:ext cx="221615" cy="194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27</a:t>
            </a:fld>
            <a:endParaRPr sz="1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153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3515">
              <a:lnSpc>
                <a:spcPct val="100000"/>
              </a:lnSpc>
            </a:pPr>
            <a:r>
              <a:rPr spc="-275" dirty="0"/>
              <a:t>T</a:t>
            </a:r>
            <a:r>
              <a:rPr spc="-25" dirty="0"/>
              <a:t>a</a:t>
            </a:r>
            <a:r>
              <a:rPr spc="-5" dirty="0"/>
              <a:t>g</a:t>
            </a:r>
            <a:r>
              <a:rPr spc="-15" dirty="0"/>
              <a:t>s</a:t>
            </a:r>
            <a:r>
              <a:rPr spc="5" dirty="0"/>
              <a:t> </a:t>
            </a:r>
            <a:r>
              <a:rPr spc="-35" dirty="0"/>
              <a:t>r</a:t>
            </a:r>
            <a:r>
              <a:rPr spc="-25" dirty="0"/>
              <a:t>equ</a:t>
            </a:r>
            <a:r>
              <a:rPr spc="-5" dirty="0"/>
              <a:t>i</a:t>
            </a:r>
            <a:r>
              <a:rPr spc="-35" dirty="0"/>
              <a:t>r</a:t>
            </a:r>
            <a:r>
              <a:rPr spc="-5" dirty="0"/>
              <a:t>e</a:t>
            </a:r>
            <a:r>
              <a:rPr dirty="0"/>
              <a:t>d</a:t>
            </a:r>
            <a:r>
              <a:rPr spc="-10" dirty="0"/>
              <a:t> </a:t>
            </a:r>
            <a:r>
              <a:rPr spc="-55" dirty="0"/>
              <a:t>t</a:t>
            </a:r>
            <a:r>
              <a:rPr spc="-20" dirty="0"/>
              <a:t>o</a:t>
            </a:r>
            <a:r>
              <a:rPr spc="10" dirty="0"/>
              <a:t> </a:t>
            </a:r>
            <a:r>
              <a:rPr spc="-60" dirty="0"/>
              <a:t>f</a:t>
            </a:r>
            <a:r>
              <a:rPr spc="-25" dirty="0"/>
              <a:t>o</a:t>
            </a:r>
            <a:r>
              <a:rPr dirty="0"/>
              <a:t>r</a:t>
            </a:r>
            <a:r>
              <a:rPr spc="-5" dirty="0"/>
              <a:t>m</a:t>
            </a:r>
            <a:r>
              <a:rPr spc="-40" dirty="0"/>
              <a:t>a</a:t>
            </a:r>
            <a:r>
              <a:rPr spc="-15" dirty="0"/>
              <a:t>t</a:t>
            </a:r>
            <a:r>
              <a:rPr spc="-10" dirty="0"/>
              <a:t> </a:t>
            </a:r>
            <a:r>
              <a:rPr spc="-275" dirty="0"/>
              <a:t>T</a:t>
            </a:r>
            <a:r>
              <a:rPr spc="-25" dirty="0"/>
              <a:t>a</a:t>
            </a:r>
            <a:r>
              <a:rPr spc="-15" dirty="0"/>
              <a:t>bl</a:t>
            </a:r>
            <a:r>
              <a:rPr spc="-5" dirty="0"/>
              <a:t>es</a:t>
            </a:r>
          </a:p>
        </p:txBody>
      </p:sp>
      <p:sp>
        <p:nvSpPr>
          <p:cNvPr id="5" name="object 5"/>
          <p:cNvSpPr/>
          <p:nvPr/>
        </p:nvSpPr>
        <p:spPr>
          <a:xfrm>
            <a:off x="1066800" y="3276600"/>
            <a:ext cx="2743200" cy="2362200"/>
          </a:xfrm>
          <a:custGeom>
            <a:avLst/>
            <a:gdLst/>
            <a:ahLst/>
            <a:cxnLst/>
            <a:rect l="l" t="t" r="r" b="b"/>
            <a:pathLst>
              <a:path w="2743200" h="2362200">
                <a:moveTo>
                  <a:pt x="0" y="0"/>
                </a:moveTo>
                <a:lnTo>
                  <a:pt x="2743200" y="0"/>
                </a:lnTo>
                <a:lnTo>
                  <a:pt x="2743200" y="2362200"/>
                </a:lnTo>
                <a:lnTo>
                  <a:pt x="0" y="2362200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6800" y="3276600"/>
            <a:ext cx="2743200" cy="2362200"/>
          </a:xfrm>
          <a:custGeom>
            <a:avLst/>
            <a:gdLst/>
            <a:ahLst/>
            <a:cxnLst/>
            <a:rect l="l" t="t" r="r" b="b"/>
            <a:pathLst>
              <a:path w="2743200" h="2362200">
                <a:moveTo>
                  <a:pt x="0" y="0"/>
                </a:moveTo>
                <a:lnTo>
                  <a:pt x="2743200" y="0"/>
                </a:lnTo>
                <a:lnTo>
                  <a:pt x="2743200" y="2362200"/>
                </a:lnTo>
                <a:lnTo>
                  <a:pt x="0" y="23622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43000" y="3352800"/>
            <a:ext cx="1676400" cy="762000"/>
          </a:xfrm>
          <a:custGeom>
            <a:avLst/>
            <a:gdLst/>
            <a:ahLst/>
            <a:cxnLst/>
            <a:rect l="l" t="t" r="r" b="b"/>
            <a:pathLst>
              <a:path w="1676400" h="762000">
                <a:moveTo>
                  <a:pt x="0" y="0"/>
                </a:moveTo>
                <a:lnTo>
                  <a:pt x="1676400" y="0"/>
                </a:lnTo>
                <a:lnTo>
                  <a:pt x="1676400" y="762000"/>
                </a:lnTo>
                <a:lnTo>
                  <a:pt x="0" y="76200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43000" y="3352800"/>
            <a:ext cx="1676400" cy="762000"/>
          </a:xfrm>
          <a:custGeom>
            <a:avLst/>
            <a:gdLst/>
            <a:ahLst/>
            <a:cxnLst/>
            <a:rect l="l" t="t" r="r" b="b"/>
            <a:pathLst>
              <a:path w="1676400" h="762000">
                <a:moveTo>
                  <a:pt x="0" y="0"/>
                </a:moveTo>
                <a:lnTo>
                  <a:pt x="1676400" y="0"/>
                </a:lnTo>
                <a:lnTo>
                  <a:pt x="1676400" y="762000"/>
                </a:lnTo>
                <a:lnTo>
                  <a:pt x="0" y="762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95600" y="3352800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838200" y="0"/>
                </a:lnTo>
                <a:lnTo>
                  <a:pt x="838200" y="762000"/>
                </a:lnTo>
                <a:lnTo>
                  <a:pt x="0" y="76200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95600" y="3352800"/>
            <a:ext cx="838200" cy="762000"/>
          </a:xfrm>
          <a:custGeom>
            <a:avLst/>
            <a:gdLst/>
            <a:ahLst/>
            <a:cxnLst/>
            <a:rect l="l" t="t" r="r" b="b"/>
            <a:pathLst>
              <a:path w="838200" h="762000">
                <a:moveTo>
                  <a:pt x="0" y="0"/>
                </a:moveTo>
                <a:lnTo>
                  <a:pt x="838200" y="0"/>
                </a:lnTo>
                <a:lnTo>
                  <a:pt x="838200" y="762000"/>
                </a:lnTo>
                <a:lnTo>
                  <a:pt x="0" y="7620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3000" y="4572000"/>
            <a:ext cx="1676400" cy="304800"/>
          </a:xfrm>
          <a:custGeom>
            <a:avLst/>
            <a:gdLst/>
            <a:ahLst/>
            <a:cxnLst/>
            <a:rect l="l" t="t" r="r" b="b"/>
            <a:pathLst>
              <a:path w="1676400" h="304800">
                <a:moveTo>
                  <a:pt x="0" y="0"/>
                </a:moveTo>
                <a:lnTo>
                  <a:pt x="1676400" y="0"/>
                </a:lnTo>
                <a:lnTo>
                  <a:pt x="167640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43000" y="4572000"/>
            <a:ext cx="1676400" cy="304800"/>
          </a:xfrm>
          <a:custGeom>
            <a:avLst/>
            <a:gdLst/>
            <a:ahLst/>
            <a:cxnLst/>
            <a:rect l="l" t="t" r="r" b="b"/>
            <a:pathLst>
              <a:path w="1676400" h="304800">
                <a:moveTo>
                  <a:pt x="0" y="0"/>
                </a:moveTo>
                <a:lnTo>
                  <a:pt x="1676400" y="0"/>
                </a:lnTo>
                <a:lnTo>
                  <a:pt x="167640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43000" y="4953000"/>
            <a:ext cx="1676400" cy="609600"/>
          </a:xfrm>
          <a:custGeom>
            <a:avLst/>
            <a:gdLst/>
            <a:ahLst/>
            <a:cxnLst/>
            <a:rect l="l" t="t" r="r" b="b"/>
            <a:pathLst>
              <a:path w="1676400" h="609600">
                <a:moveTo>
                  <a:pt x="0" y="0"/>
                </a:moveTo>
                <a:lnTo>
                  <a:pt x="1676400" y="0"/>
                </a:lnTo>
                <a:lnTo>
                  <a:pt x="1676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43000" y="4953000"/>
            <a:ext cx="1676400" cy="609600"/>
          </a:xfrm>
          <a:custGeom>
            <a:avLst/>
            <a:gdLst/>
            <a:ahLst/>
            <a:cxnLst/>
            <a:rect l="l" t="t" r="r" b="b"/>
            <a:pathLst>
              <a:path w="1676400" h="609600">
                <a:moveTo>
                  <a:pt x="0" y="0"/>
                </a:moveTo>
                <a:lnTo>
                  <a:pt x="1676400" y="0"/>
                </a:lnTo>
                <a:lnTo>
                  <a:pt x="16764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95600" y="4953000"/>
            <a:ext cx="838200" cy="609600"/>
          </a:xfrm>
          <a:custGeom>
            <a:avLst/>
            <a:gdLst/>
            <a:ahLst/>
            <a:cxnLst/>
            <a:rect l="l" t="t" r="r" b="b"/>
            <a:pathLst>
              <a:path w="838200" h="609600">
                <a:moveTo>
                  <a:pt x="0" y="0"/>
                </a:moveTo>
                <a:lnTo>
                  <a:pt x="838200" y="0"/>
                </a:lnTo>
                <a:lnTo>
                  <a:pt x="8382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95600" y="4953000"/>
            <a:ext cx="838200" cy="609600"/>
          </a:xfrm>
          <a:custGeom>
            <a:avLst/>
            <a:gdLst/>
            <a:ahLst/>
            <a:cxnLst/>
            <a:rect l="l" t="t" r="r" b="b"/>
            <a:pathLst>
              <a:path w="838200" h="609600">
                <a:moveTo>
                  <a:pt x="0" y="0"/>
                </a:moveTo>
                <a:lnTo>
                  <a:pt x="838200" y="0"/>
                </a:lnTo>
                <a:lnTo>
                  <a:pt x="83820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95600" y="4572000"/>
            <a:ext cx="838200" cy="304800"/>
          </a:xfrm>
          <a:custGeom>
            <a:avLst/>
            <a:gdLst/>
            <a:ahLst/>
            <a:cxnLst/>
            <a:rect l="l" t="t" r="r" b="b"/>
            <a:pathLst>
              <a:path w="838200" h="304800">
                <a:moveTo>
                  <a:pt x="0" y="0"/>
                </a:moveTo>
                <a:lnTo>
                  <a:pt x="838200" y="0"/>
                </a:lnTo>
                <a:lnTo>
                  <a:pt x="83820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95600" y="4572000"/>
            <a:ext cx="838200" cy="304800"/>
          </a:xfrm>
          <a:custGeom>
            <a:avLst/>
            <a:gdLst/>
            <a:ahLst/>
            <a:cxnLst/>
            <a:rect l="l" t="t" r="r" b="b"/>
            <a:pathLst>
              <a:path w="838200" h="304800">
                <a:moveTo>
                  <a:pt x="0" y="0"/>
                </a:moveTo>
                <a:lnTo>
                  <a:pt x="838200" y="0"/>
                </a:lnTo>
                <a:lnTo>
                  <a:pt x="83820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3400" y="3962400"/>
            <a:ext cx="3962400" cy="762000"/>
          </a:xfrm>
          <a:custGeom>
            <a:avLst/>
            <a:gdLst/>
            <a:ahLst/>
            <a:cxnLst/>
            <a:rect l="l" t="t" r="r" b="b"/>
            <a:pathLst>
              <a:path w="3962400" h="762000">
                <a:moveTo>
                  <a:pt x="1981200" y="0"/>
                </a:moveTo>
                <a:lnTo>
                  <a:pt x="1818711" y="1262"/>
                </a:lnTo>
                <a:lnTo>
                  <a:pt x="1659840" y="4986"/>
                </a:lnTo>
                <a:lnTo>
                  <a:pt x="1505096" y="11072"/>
                </a:lnTo>
                <a:lnTo>
                  <a:pt x="1354989" y="19423"/>
                </a:lnTo>
                <a:lnTo>
                  <a:pt x="1210029" y="29940"/>
                </a:lnTo>
                <a:lnTo>
                  <a:pt x="1070726" y="42525"/>
                </a:lnTo>
                <a:lnTo>
                  <a:pt x="937590" y="57081"/>
                </a:lnTo>
                <a:lnTo>
                  <a:pt x="811131" y="73509"/>
                </a:lnTo>
                <a:lnTo>
                  <a:pt x="691858" y="91711"/>
                </a:lnTo>
                <a:lnTo>
                  <a:pt x="580282" y="111590"/>
                </a:lnTo>
                <a:lnTo>
                  <a:pt x="476912" y="133046"/>
                </a:lnTo>
                <a:lnTo>
                  <a:pt x="382258" y="155983"/>
                </a:lnTo>
                <a:lnTo>
                  <a:pt x="296830" y="180302"/>
                </a:lnTo>
                <a:lnTo>
                  <a:pt x="221138" y="205906"/>
                </a:lnTo>
                <a:lnTo>
                  <a:pt x="155693" y="232695"/>
                </a:lnTo>
                <a:lnTo>
                  <a:pt x="101003" y="260572"/>
                </a:lnTo>
                <a:lnTo>
                  <a:pt x="57579" y="289439"/>
                </a:lnTo>
                <a:lnTo>
                  <a:pt x="25930" y="319198"/>
                </a:lnTo>
                <a:lnTo>
                  <a:pt x="0" y="381000"/>
                </a:lnTo>
                <a:lnTo>
                  <a:pt x="6567" y="412248"/>
                </a:lnTo>
                <a:lnTo>
                  <a:pt x="57579" y="472560"/>
                </a:lnTo>
                <a:lnTo>
                  <a:pt x="101003" y="501427"/>
                </a:lnTo>
                <a:lnTo>
                  <a:pt x="155693" y="529304"/>
                </a:lnTo>
                <a:lnTo>
                  <a:pt x="221138" y="556093"/>
                </a:lnTo>
                <a:lnTo>
                  <a:pt x="296830" y="581697"/>
                </a:lnTo>
                <a:lnTo>
                  <a:pt x="382258" y="606016"/>
                </a:lnTo>
                <a:lnTo>
                  <a:pt x="476912" y="628953"/>
                </a:lnTo>
                <a:lnTo>
                  <a:pt x="580282" y="650409"/>
                </a:lnTo>
                <a:lnTo>
                  <a:pt x="691858" y="670288"/>
                </a:lnTo>
                <a:lnTo>
                  <a:pt x="811131" y="688490"/>
                </a:lnTo>
                <a:lnTo>
                  <a:pt x="937590" y="704918"/>
                </a:lnTo>
                <a:lnTo>
                  <a:pt x="1070726" y="719474"/>
                </a:lnTo>
                <a:lnTo>
                  <a:pt x="1210029" y="732059"/>
                </a:lnTo>
                <a:lnTo>
                  <a:pt x="1354989" y="742576"/>
                </a:lnTo>
                <a:lnTo>
                  <a:pt x="1505096" y="750927"/>
                </a:lnTo>
                <a:lnTo>
                  <a:pt x="1659840" y="757013"/>
                </a:lnTo>
                <a:lnTo>
                  <a:pt x="1818711" y="760737"/>
                </a:lnTo>
                <a:lnTo>
                  <a:pt x="1981200" y="762000"/>
                </a:lnTo>
                <a:lnTo>
                  <a:pt x="2143688" y="760737"/>
                </a:lnTo>
                <a:lnTo>
                  <a:pt x="2302559" y="757013"/>
                </a:lnTo>
                <a:lnTo>
                  <a:pt x="2457303" y="750927"/>
                </a:lnTo>
                <a:lnTo>
                  <a:pt x="2607410" y="742576"/>
                </a:lnTo>
                <a:lnTo>
                  <a:pt x="2752370" y="732059"/>
                </a:lnTo>
                <a:lnTo>
                  <a:pt x="2891673" y="719474"/>
                </a:lnTo>
                <a:lnTo>
                  <a:pt x="3024809" y="704918"/>
                </a:lnTo>
                <a:lnTo>
                  <a:pt x="3151268" y="688490"/>
                </a:lnTo>
                <a:lnTo>
                  <a:pt x="3270541" y="670288"/>
                </a:lnTo>
                <a:lnTo>
                  <a:pt x="3382117" y="650409"/>
                </a:lnTo>
                <a:lnTo>
                  <a:pt x="3485487" y="628953"/>
                </a:lnTo>
                <a:lnTo>
                  <a:pt x="3580141" y="606016"/>
                </a:lnTo>
                <a:lnTo>
                  <a:pt x="3665569" y="581697"/>
                </a:lnTo>
                <a:lnTo>
                  <a:pt x="3741261" y="556093"/>
                </a:lnTo>
                <a:lnTo>
                  <a:pt x="3806706" y="529304"/>
                </a:lnTo>
                <a:lnTo>
                  <a:pt x="3861396" y="501427"/>
                </a:lnTo>
                <a:lnTo>
                  <a:pt x="3904820" y="472560"/>
                </a:lnTo>
                <a:lnTo>
                  <a:pt x="3936469" y="442801"/>
                </a:lnTo>
                <a:lnTo>
                  <a:pt x="3962400" y="381000"/>
                </a:lnTo>
                <a:lnTo>
                  <a:pt x="3955832" y="349751"/>
                </a:lnTo>
                <a:lnTo>
                  <a:pt x="3904820" y="289439"/>
                </a:lnTo>
                <a:lnTo>
                  <a:pt x="3861396" y="260572"/>
                </a:lnTo>
                <a:lnTo>
                  <a:pt x="3806706" y="232695"/>
                </a:lnTo>
                <a:lnTo>
                  <a:pt x="3741261" y="205906"/>
                </a:lnTo>
                <a:lnTo>
                  <a:pt x="3665569" y="180302"/>
                </a:lnTo>
                <a:lnTo>
                  <a:pt x="3580141" y="155983"/>
                </a:lnTo>
                <a:lnTo>
                  <a:pt x="3485487" y="133046"/>
                </a:lnTo>
                <a:lnTo>
                  <a:pt x="3382117" y="111590"/>
                </a:lnTo>
                <a:lnTo>
                  <a:pt x="3270541" y="91711"/>
                </a:lnTo>
                <a:lnTo>
                  <a:pt x="3151268" y="73509"/>
                </a:lnTo>
                <a:lnTo>
                  <a:pt x="3024809" y="57081"/>
                </a:lnTo>
                <a:lnTo>
                  <a:pt x="2891673" y="42525"/>
                </a:lnTo>
                <a:lnTo>
                  <a:pt x="2752370" y="29940"/>
                </a:lnTo>
                <a:lnTo>
                  <a:pt x="2607410" y="19423"/>
                </a:lnTo>
                <a:lnTo>
                  <a:pt x="2457303" y="11072"/>
                </a:lnTo>
                <a:lnTo>
                  <a:pt x="2302559" y="4986"/>
                </a:lnTo>
                <a:lnTo>
                  <a:pt x="2143688" y="1262"/>
                </a:lnTo>
                <a:lnTo>
                  <a:pt x="1981200" y="0"/>
                </a:lnTo>
                <a:close/>
              </a:path>
            </a:pathLst>
          </a:custGeom>
          <a:solidFill>
            <a:srgbClr val="80008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3400" y="3962400"/>
            <a:ext cx="3962400" cy="762000"/>
          </a:xfrm>
          <a:custGeom>
            <a:avLst/>
            <a:gdLst/>
            <a:ahLst/>
            <a:cxnLst/>
            <a:rect l="l" t="t" r="r" b="b"/>
            <a:pathLst>
              <a:path w="3962400" h="762000">
                <a:moveTo>
                  <a:pt x="0" y="381000"/>
                </a:moveTo>
                <a:lnTo>
                  <a:pt x="25930" y="319198"/>
                </a:lnTo>
                <a:lnTo>
                  <a:pt x="57579" y="289439"/>
                </a:lnTo>
                <a:lnTo>
                  <a:pt x="101003" y="260572"/>
                </a:lnTo>
                <a:lnTo>
                  <a:pt x="155693" y="232695"/>
                </a:lnTo>
                <a:lnTo>
                  <a:pt x="221138" y="205906"/>
                </a:lnTo>
                <a:lnTo>
                  <a:pt x="296830" y="180302"/>
                </a:lnTo>
                <a:lnTo>
                  <a:pt x="382258" y="155983"/>
                </a:lnTo>
                <a:lnTo>
                  <a:pt x="476912" y="133046"/>
                </a:lnTo>
                <a:lnTo>
                  <a:pt x="580282" y="111590"/>
                </a:lnTo>
                <a:lnTo>
                  <a:pt x="691858" y="91711"/>
                </a:lnTo>
                <a:lnTo>
                  <a:pt x="811131" y="73509"/>
                </a:lnTo>
                <a:lnTo>
                  <a:pt x="937590" y="57081"/>
                </a:lnTo>
                <a:lnTo>
                  <a:pt x="1070726" y="42525"/>
                </a:lnTo>
                <a:lnTo>
                  <a:pt x="1210029" y="29940"/>
                </a:lnTo>
                <a:lnTo>
                  <a:pt x="1354989" y="19423"/>
                </a:lnTo>
                <a:lnTo>
                  <a:pt x="1505096" y="11072"/>
                </a:lnTo>
                <a:lnTo>
                  <a:pt x="1659840" y="4986"/>
                </a:lnTo>
                <a:lnTo>
                  <a:pt x="1818711" y="1262"/>
                </a:lnTo>
                <a:lnTo>
                  <a:pt x="1981200" y="0"/>
                </a:lnTo>
                <a:lnTo>
                  <a:pt x="2143688" y="1262"/>
                </a:lnTo>
                <a:lnTo>
                  <a:pt x="2302559" y="4986"/>
                </a:lnTo>
                <a:lnTo>
                  <a:pt x="2457303" y="11072"/>
                </a:lnTo>
                <a:lnTo>
                  <a:pt x="2607410" y="19423"/>
                </a:lnTo>
                <a:lnTo>
                  <a:pt x="2752370" y="29940"/>
                </a:lnTo>
                <a:lnTo>
                  <a:pt x="2891673" y="42525"/>
                </a:lnTo>
                <a:lnTo>
                  <a:pt x="3024809" y="57081"/>
                </a:lnTo>
                <a:lnTo>
                  <a:pt x="3151268" y="73509"/>
                </a:lnTo>
                <a:lnTo>
                  <a:pt x="3270541" y="91711"/>
                </a:lnTo>
                <a:lnTo>
                  <a:pt x="3382117" y="111590"/>
                </a:lnTo>
                <a:lnTo>
                  <a:pt x="3485487" y="133046"/>
                </a:lnTo>
                <a:lnTo>
                  <a:pt x="3580141" y="155983"/>
                </a:lnTo>
                <a:lnTo>
                  <a:pt x="3665569" y="180302"/>
                </a:lnTo>
                <a:lnTo>
                  <a:pt x="3741261" y="205906"/>
                </a:lnTo>
                <a:lnTo>
                  <a:pt x="3806706" y="232695"/>
                </a:lnTo>
                <a:lnTo>
                  <a:pt x="3861396" y="260572"/>
                </a:lnTo>
                <a:lnTo>
                  <a:pt x="3904820" y="289439"/>
                </a:lnTo>
                <a:lnTo>
                  <a:pt x="3936469" y="319198"/>
                </a:lnTo>
                <a:lnTo>
                  <a:pt x="3962400" y="381000"/>
                </a:lnTo>
                <a:lnTo>
                  <a:pt x="3955832" y="412248"/>
                </a:lnTo>
                <a:lnTo>
                  <a:pt x="3904820" y="472560"/>
                </a:lnTo>
                <a:lnTo>
                  <a:pt x="3861396" y="501427"/>
                </a:lnTo>
                <a:lnTo>
                  <a:pt x="3806706" y="529304"/>
                </a:lnTo>
                <a:lnTo>
                  <a:pt x="3741261" y="556093"/>
                </a:lnTo>
                <a:lnTo>
                  <a:pt x="3665569" y="581697"/>
                </a:lnTo>
                <a:lnTo>
                  <a:pt x="3580141" y="606016"/>
                </a:lnTo>
                <a:lnTo>
                  <a:pt x="3485487" y="628953"/>
                </a:lnTo>
                <a:lnTo>
                  <a:pt x="3382117" y="650409"/>
                </a:lnTo>
                <a:lnTo>
                  <a:pt x="3270541" y="670288"/>
                </a:lnTo>
                <a:lnTo>
                  <a:pt x="3151268" y="688490"/>
                </a:lnTo>
                <a:lnTo>
                  <a:pt x="3024809" y="704918"/>
                </a:lnTo>
                <a:lnTo>
                  <a:pt x="2891673" y="719474"/>
                </a:lnTo>
                <a:lnTo>
                  <a:pt x="2752370" y="732059"/>
                </a:lnTo>
                <a:lnTo>
                  <a:pt x="2607410" y="742576"/>
                </a:lnTo>
                <a:lnTo>
                  <a:pt x="2457303" y="750927"/>
                </a:lnTo>
                <a:lnTo>
                  <a:pt x="2302559" y="757013"/>
                </a:lnTo>
                <a:lnTo>
                  <a:pt x="2143688" y="760737"/>
                </a:lnTo>
                <a:lnTo>
                  <a:pt x="1981200" y="762000"/>
                </a:lnTo>
                <a:lnTo>
                  <a:pt x="1818711" y="760737"/>
                </a:lnTo>
                <a:lnTo>
                  <a:pt x="1659840" y="757013"/>
                </a:lnTo>
                <a:lnTo>
                  <a:pt x="1505096" y="750927"/>
                </a:lnTo>
                <a:lnTo>
                  <a:pt x="1354989" y="742576"/>
                </a:lnTo>
                <a:lnTo>
                  <a:pt x="1210029" y="732059"/>
                </a:lnTo>
                <a:lnTo>
                  <a:pt x="1070726" y="719474"/>
                </a:lnTo>
                <a:lnTo>
                  <a:pt x="937590" y="704918"/>
                </a:lnTo>
                <a:lnTo>
                  <a:pt x="811131" y="688490"/>
                </a:lnTo>
                <a:lnTo>
                  <a:pt x="691858" y="670288"/>
                </a:lnTo>
                <a:lnTo>
                  <a:pt x="580282" y="650409"/>
                </a:lnTo>
                <a:lnTo>
                  <a:pt x="476912" y="628953"/>
                </a:lnTo>
                <a:lnTo>
                  <a:pt x="382258" y="606016"/>
                </a:lnTo>
                <a:lnTo>
                  <a:pt x="296830" y="581697"/>
                </a:lnTo>
                <a:lnTo>
                  <a:pt x="221138" y="556093"/>
                </a:lnTo>
                <a:lnTo>
                  <a:pt x="155693" y="529304"/>
                </a:lnTo>
                <a:lnTo>
                  <a:pt x="101003" y="501427"/>
                </a:lnTo>
                <a:lnTo>
                  <a:pt x="57579" y="472560"/>
                </a:lnTo>
                <a:lnTo>
                  <a:pt x="25930" y="442801"/>
                </a:lnTo>
                <a:lnTo>
                  <a:pt x="0" y="381000"/>
                </a:lnTo>
                <a:close/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95600" y="4191000"/>
            <a:ext cx="838200" cy="304800"/>
          </a:xfrm>
          <a:custGeom>
            <a:avLst/>
            <a:gdLst/>
            <a:ahLst/>
            <a:cxnLst/>
            <a:rect l="l" t="t" r="r" b="b"/>
            <a:pathLst>
              <a:path w="838200" h="304800">
                <a:moveTo>
                  <a:pt x="0" y="0"/>
                </a:moveTo>
                <a:lnTo>
                  <a:pt x="838200" y="0"/>
                </a:lnTo>
                <a:lnTo>
                  <a:pt x="83820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895600" y="4191000"/>
            <a:ext cx="838200" cy="304800"/>
          </a:xfrm>
          <a:custGeom>
            <a:avLst/>
            <a:gdLst/>
            <a:ahLst/>
            <a:cxnLst/>
            <a:rect l="l" t="t" r="r" b="b"/>
            <a:pathLst>
              <a:path w="838200" h="304800">
                <a:moveTo>
                  <a:pt x="0" y="0"/>
                </a:moveTo>
                <a:lnTo>
                  <a:pt x="838200" y="0"/>
                </a:lnTo>
                <a:lnTo>
                  <a:pt x="83820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43000" y="4191000"/>
            <a:ext cx="1676400" cy="304800"/>
          </a:xfrm>
          <a:custGeom>
            <a:avLst/>
            <a:gdLst/>
            <a:ahLst/>
            <a:cxnLst/>
            <a:rect l="l" t="t" r="r" b="b"/>
            <a:pathLst>
              <a:path w="1676400" h="304800">
                <a:moveTo>
                  <a:pt x="0" y="0"/>
                </a:moveTo>
                <a:lnTo>
                  <a:pt x="1676400" y="0"/>
                </a:lnTo>
                <a:lnTo>
                  <a:pt x="167640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143000" y="4191000"/>
            <a:ext cx="1676400" cy="304800"/>
          </a:xfrm>
          <a:custGeom>
            <a:avLst/>
            <a:gdLst/>
            <a:ahLst/>
            <a:cxnLst/>
            <a:rect l="l" t="t" r="r" b="b"/>
            <a:pathLst>
              <a:path w="1676400" h="304800">
                <a:moveTo>
                  <a:pt x="0" y="0"/>
                </a:moveTo>
                <a:lnTo>
                  <a:pt x="1676400" y="0"/>
                </a:lnTo>
                <a:lnTo>
                  <a:pt x="167640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953548" y="3429000"/>
            <a:ext cx="542290" cy="542290"/>
          </a:xfrm>
          <a:custGeom>
            <a:avLst/>
            <a:gdLst/>
            <a:ahLst/>
            <a:cxnLst/>
            <a:rect l="l" t="t" r="r" b="b"/>
            <a:pathLst>
              <a:path w="542289" h="542289">
                <a:moveTo>
                  <a:pt x="542251" y="0"/>
                </a:moveTo>
                <a:lnTo>
                  <a:pt x="0" y="542251"/>
                </a:lnTo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86193" y="3917364"/>
            <a:ext cx="121285" cy="121285"/>
          </a:xfrm>
          <a:custGeom>
            <a:avLst/>
            <a:gdLst/>
            <a:ahLst/>
            <a:cxnLst/>
            <a:rect l="l" t="t" r="r" b="b"/>
            <a:pathLst>
              <a:path w="121285" h="121285">
                <a:moveTo>
                  <a:pt x="40411" y="0"/>
                </a:moveTo>
                <a:lnTo>
                  <a:pt x="0" y="121234"/>
                </a:lnTo>
                <a:lnTo>
                  <a:pt x="121234" y="80822"/>
                </a:lnTo>
                <a:lnTo>
                  <a:pt x="40411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62200" y="4343400"/>
            <a:ext cx="2209800" cy="914400"/>
          </a:xfrm>
          <a:custGeom>
            <a:avLst/>
            <a:gdLst/>
            <a:ahLst/>
            <a:cxnLst/>
            <a:rect l="l" t="t" r="r" b="b"/>
            <a:pathLst>
              <a:path w="2209800" h="914400">
                <a:moveTo>
                  <a:pt x="0" y="0"/>
                </a:moveTo>
                <a:lnTo>
                  <a:pt x="2209800" y="914400"/>
                </a:lnTo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276600" y="4343400"/>
            <a:ext cx="1295400" cy="914400"/>
          </a:xfrm>
          <a:custGeom>
            <a:avLst/>
            <a:gdLst/>
            <a:ahLst/>
            <a:cxnLst/>
            <a:rect l="l" t="t" r="r" b="b"/>
            <a:pathLst>
              <a:path w="1295400" h="914400">
                <a:moveTo>
                  <a:pt x="0" y="0"/>
                </a:moveTo>
                <a:lnTo>
                  <a:pt x="1295400" y="914400"/>
                </a:lnTo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286000" y="4267529"/>
            <a:ext cx="151765" cy="152400"/>
          </a:xfrm>
          <a:custGeom>
            <a:avLst/>
            <a:gdLst/>
            <a:ahLst/>
            <a:cxnLst/>
            <a:rect l="l" t="t" r="r" b="b"/>
            <a:pathLst>
              <a:path w="151764" h="152400">
                <a:moveTo>
                  <a:pt x="69062" y="0"/>
                </a:moveTo>
                <a:lnTo>
                  <a:pt x="30185" y="15124"/>
                </a:lnTo>
                <a:lnTo>
                  <a:pt x="5343" y="47781"/>
                </a:lnTo>
                <a:lnTo>
                  <a:pt x="0" y="75870"/>
                </a:lnTo>
                <a:lnTo>
                  <a:pt x="641" y="85786"/>
                </a:lnTo>
                <a:lnTo>
                  <a:pt x="16749" y="123189"/>
                </a:lnTo>
                <a:lnTo>
                  <a:pt x="50395" y="146934"/>
                </a:lnTo>
                <a:lnTo>
                  <a:pt x="79828" y="151985"/>
                </a:lnTo>
                <a:lnTo>
                  <a:pt x="92955" y="150189"/>
                </a:lnTo>
                <a:lnTo>
                  <a:pt x="126615" y="131689"/>
                </a:lnTo>
                <a:lnTo>
                  <a:pt x="147392" y="95660"/>
                </a:lnTo>
                <a:lnTo>
                  <a:pt x="151354" y="63262"/>
                </a:lnTo>
                <a:lnTo>
                  <a:pt x="147887" y="50172"/>
                </a:lnTo>
                <a:lnTo>
                  <a:pt x="124506" y="17988"/>
                </a:lnTo>
                <a:lnTo>
                  <a:pt x="85039" y="1153"/>
                </a:lnTo>
                <a:lnTo>
                  <a:pt x="69062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286000" y="4267529"/>
            <a:ext cx="151765" cy="152400"/>
          </a:xfrm>
          <a:custGeom>
            <a:avLst/>
            <a:gdLst/>
            <a:ahLst/>
            <a:cxnLst/>
            <a:rect l="l" t="t" r="r" b="b"/>
            <a:pathLst>
              <a:path w="151764" h="152400">
                <a:moveTo>
                  <a:pt x="0" y="75870"/>
                </a:moveTo>
                <a:lnTo>
                  <a:pt x="11636" y="35375"/>
                </a:lnTo>
                <a:lnTo>
                  <a:pt x="41927" y="7792"/>
                </a:lnTo>
                <a:lnTo>
                  <a:pt x="69062" y="0"/>
                </a:lnTo>
                <a:lnTo>
                  <a:pt x="85039" y="1153"/>
                </a:lnTo>
                <a:lnTo>
                  <a:pt x="124506" y="17988"/>
                </a:lnTo>
                <a:lnTo>
                  <a:pt x="147887" y="50172"/>
                </a:lnTo>
                <a:lnTo>
                  <a:pt x="151354" y="63262"/>
                </a:lnTo>
                <a:lnTo>
                  <a:pt x="150499" y="80231"/>
                </a:lnTo>
                <a:lnTo>
                  <a:pt x="135246" y="121491"/>
                </a:lnTo>
                <a:lnTo>
                  <a:pt x="105265" y="146140"/>
                </a:lnTo>
                <a:lnTo>
                  <a:pt x="79828" y="151985"/>
                </a:lnTo>
                <a:lnTo>
                  <a:pt x="64548" y="150697"/>
                </a:lnTo>
                <a:lnTo>
                  <a:pt x="26290" y="132940"/>
                </a:lnTo>
                <a:lnTo>
                  <a:pt x="3719" y="99372"/>
                </a:lnTo>
                <a:lnTo>
                  <a:pt x="0" y="75870"/>
                </a:lnTo>
                <a:close/>
              </a:path>
            </a:pathLst>
          </a:custGeom>
          <a:ln w="12700">
            <a:solidFill>
              <a:srgbClr val="CC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00400" y="4267529"/>
            <a:ext cx="151765" cy="152400"/>
          </a:xfrm>
          <a:custGeom>
            <a:avLst/>
            <a:gdLst/>
            <a:ahLst/>
            <a:cxnLst/>
            <a:rect l="l" t="t" r="r" b="b"/>
            <a:pathLst>
              <a:path w="151764" h="152400">
                <a:moveTo>
                  <a:pt x="69062" y="0"/>
                </a:moveTo>
                <a:lnTo>
                  <a:pt x="30185" y="15124"/>
                </a:lnTo>
                <a:lnTo>
                  <a:pt x="5343" y="47781"/>
                </a:lnTo>
                <a:lnTo>
                  <a:pt x="0" y="75870"/>
                </a:lnTo>
                <a:lnTo>
                  <a:pt x="641" y="85786"/>
                </a:lnTo>
                <a:lnTo>
                  <a:pt x="16749" y="123189"/>
                </a:lnTo>
                <a:lnTo>
                  <a:pt x="50395" y="146934"/>
                </a:lnTo>
                <a:lnTo>
                  <a:pt x="79828" y="151985"/>
                </a:lnTo>
                <a:lnTo>
                  <a:pt x="92955" y="150189"/>
                </a:lnTo>
                <a:lnTo>
                  <a:pt x="126615" y="131689"/>
                </a:lnTo>
                <a:lnTo>
                  <a:pt x="147392" y="95660"/>
                </a:lnTo>
                <a:lnTo>
                  <a:pt x="151354" y="63262"/>
                </a:lnTo>
                <a:lnTo>
                  <a:pt x="147887" y="50172"/>
                </a:lnTo>
                <a:lnTo>
                  <a:pt x="124506" y="17988"/>
                </a:lnTo>
                <a:lnTo>
                  <a:pt x="85039" y="1153"/>
                </a:lnTo>
                <a:lnTo>
                  <a:pt x="69062" y="0"/>
                </a:lnTo>
                <a:close/>
              </a:path>
            </a:pathLst>
          </a:custGeom>
          <a:solidFill>
            <a:srgbClr val="CC0000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200400" y="4267529"/>
            <a:ext cx="151765" cy="152400"/>
          </a:xfrm>
          <a:custGeom>
            <a:avLst/>
            <a:gdLst/>
            <a:ahLst/>
            <a:cxnLst/>
            <a:rect l="l" t="t" r="r" b="b"/>
            <a:pathLst>
              <a:path w="151764" h="152400">
                <a:moveTo>
                  <a:pt x="0" y="75870"/>
                </a:moveTo>
                <a:lnTo>
                  <a:pt x="11636" y="35375"/>
                </a:lnTo>
                <a:lnTo>
                  <a:pt x="41927" y="7792"/>
                </a:lnTo>
                <a:lnTo>
                  <a:pt x="69062" y="0"/>
                </a:lnTo>
                <a:lnTo>
                  <a:pt x="85039" y="1153"/>
                </a:lnTo>
                <a:lnTo>
                  <a:pt x="124506" y="17988"/>
                </a:lnTo>
                <a:lnTo>
                  <a:pt x="147887" y="50172"/>
                </a:lnTo>
                <a:lnTo>
                  <a:pt x="151354" y="63262"/>
                </a:lnTo>
                <a:lnTo>
                  <a:pt x="150499" y="80231"/>
                </a:lnTo>
                <a:lnTo>
                  <a:pt x="135246" y="121491"/>
                </a:lnTo>
                <a:lnTo>
                  <a:pt x="105265" y="146140"/>
                </a:lnTo>
                <a:lnTo>
                  <a:pt x="79828" y="151985"/>
                </a:lnTo>
                <a:lnTo>
                  <a:pt x="64548" y="150697"/>
                </a:lnTo>
                <a:lnTo>
                  <a:pt x="26290" y="132940"/>
                </a:lnTo>
                <a:lnTo>
                  <a:pt x="3719" y="99372"/>
                </a:lnTo>
                <a:lnTo>
                  <a:pt x="0" y="75870"/>
                </a:lnTo>
                <a:close/>
              </a:path>
            </a:pathLst>
          </a:custGeom>
          <a:ln w="12700">
            <a:solidFill>
              <a:srgbClr val="CC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67400" y="3810000"/>
            <a:ext cx="2470150" cy="1228725"/>
          </a:xfrm>
          <a:custGeom>
            <a:avLst/>
            <a:gdLst/>
            <a:ahLst/>
            <a:cxnLst/>
            <a:rect l="l" t="t" r="r" b="b"/>
            <a:pathLst>
              <a:path w="2470150" h="1228725">
                <a:moveTo>
                  <a:pt x="0" y="0"/>
                </a:moveTo>
                <a:lnTo>
                  <a:pt x="2470150" y="0"/>
                </a:lnTo>
                <a:lnTo>
                  <a:pt x="2470150" y="1228725"/>
                </a:lnTo>
                <a:lnTo>
                  <a:pt x="0" y="1228725"/>
                </a:lnTo>
                <a:lnTo>
                  <a:pt x="0" y="0"/>
                </a:lnTo>
                <a:close/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574540" y="3240023"/>
            <a:ext cx="3646170" cy="2190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0" dirty="0">
                <a:latin typeface="Arial"/>
                <a:cs typeface="Arial"/>
              </a:rPr>
              <a:t>ow</a:t>
            </a:r>
            <a:endParaRPr sz="1800">
              <a:latin typeface="Arial"/>
              <a:cs typeface="Arial"/>
            </a:endParaRPr>
          </a:p>
          <a:p>
            <a:pPr>
              <a:lnSpc>
                <a:spcPts val="2600"/>
              </a:lnSpc>
              <a:spcBef>
                <a:spcPts val="39"/>
              </a:spcBef>
            </a:pPr>
            <a:endParaRPr sz="2600"/>
          </a:p>
          <a:p>
            <a:pPr marR="462915" algn="ct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&lt;tr&gt;</a:t>
            </a:r>
            <a:endParaRPr sz="1800">
              <a:latin typeface="Arial"/>
              <a:cs typeface="Arial"/>
            </a:endParaRPr>
          </a:p>
          <a:p>
            <a:pPr marL="2298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&lt;t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&gt;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…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&lt;/t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&gt;</a:t>
            </a:r>
            <a:endParaRPr sz="1800">
              <a:latin typeface="Arial"/>
              <a:cs typeface="Arial"/>
            </a:endParaRPr>
          </a:p>
          <a:p>
            <a:pPr marL="2298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&lt;t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&gt;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…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&lt;/t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&gt;</a:t>
            </a:r>
            <a:endParaRPr sz="1800">
              <a:latin typeface="Arial"/>
              <a:cs typeface="Arial"/>
            </a:endParaRPr>
          </a:p>
          <a:p>
            <a:pPr marL="12700" indent="13716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&lt;/tr&gt;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495800" y="4343400"/>
            <a:ext cx="1371600" cy="0"/>
          </a:xfrm>
          <a:custGeom>
            <a:avLst/>
            <a:gdLst/>
            <a:ahLst/>
            <a:cxnLst/>
            <a:rect l="l" t="t" r="r" b="b"/>
            <a:pathLst>
              <a:path w="1371600">
                <a:moveTo>
                  <a:pt x="0" y="0"/>
                </a:moveTo>
                <a:lnTo>
                  <a:pt x="1371600" y="0"/>
                </a:lnTo>
              </a:path>
            </a:pathLst>
          </a:custGeom>
          <a:ln w="38100">
            <a:solidFill>
              <a:srgbClr val="CC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4294967295"/>
          </p:nvPr>
        </p:nvSpPr>
        <p:spPr>
          <a:xfrm>
            <a:off x="4191318" y="6614465"/>
            <a:ext cx="1545638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NZ" b="0" dirty="0" smtClean="0">
                <a:latin typeface="+mn-lt"/>
              </a:rPr>
              <a:t>HTML5 </a:t>
            </a:r>
            <a:r>
              <a:rPr lang="en-NZ" b="0" dirty="0" smtClean="0">
                <a:latin typeface="+mn-lt"/>
              </a:rPr>
              <a:t>01</a:t>
            </a:r>
            <a:endParaRPr b="0" dirty="0">
              <a:latin typeface="+mn-lt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4294967295"/>
          </p:nvPr>
        </p:nvSpPr>
        <p:spPr>
          <a:xfrm>
            <a:off x="8397747" y="6592241"/>
            <a:ext cx="221615" cy="194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28</a:t>
            </a:fld>
            <a:endParaRPr sz="12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/>
          </p:nvPr>
        </p:nvGraphicFramePr>
        <p:xfrm>
          <a:off x="237526" y="836602"/>
          <a:ext cx="8754074" cy="15419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2418"/>
                <a:gridCol w="2481456"/>
                <a:gridCol w="5410200"/>
              </a:tblGrid>
              <a:tr h="533948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sz="2400" b="1" spc="-18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ags</a:t>
                      </a:r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66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endParaRPr sz="2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66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29564">
                <a:tc>
                  <a:txBody>
                    <a:bodyPr/>
                    <a:lstStyle/>
                    <a:p>
                      <a:pPr marR="73025" algn="r">
                        <a:lnSpc>
                          <a:spcPct val="100000"/>
                        </a:lnSpc>
                      </a:pPr>
                      <a:r>
                        <a:rPr sz="1800" dirty="0" smtClean="0">
                          <a:latin typeface="Arial"/>
                          <a:cs typeface="Arial"/>
                        </a:rPr>
                        <a:t>–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ab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&gt;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…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&lt;/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ab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 smtClean="0">
                          <a:latin typeface="Calibri"/>
                          <a:cs typeface="Calibri"/>
                        </a:rPr>
                        <a:t>&gt;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356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Su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unds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he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30" dirty="0" smtClean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 smtClean="0">
                          <a:latin typeface="Calibri"/>
                          <a:cs typeface="Calibri"/>
                        </a:rPr>
                        <a:t>ab</a:t>
                      </a:r>
                      <a:r>
                        <a:rPr sz="1800" spc="-10" dirty="0" smtClean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 smtClean="0">
                          <a:latin typeface="Calibri"/>
                          <a:cs typeface="Calibri"/>
                        </a:rPr>
                        <a:t>e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329184">
                <a:tc>
                  <a:txBody>
                    <a:bodyPr/>
                    <a:lstStyle/>
                    <a:p>
                      <a:pPr marR="73025" algn="r">
                        <a:lnSpc>
                          <a:spcPct val="100000"/>
                        </a:lnSpc>
                      </a:pPr>
                      <a:r>
                        <a:rPr sz="1800" dirty="0" smtClean="0">
                          <a:latin typeface="Arial"/>
                          <a:cs typeface="Arial"/>
                        </a:rPr>
                        <a:t>–</a:t>
                      </a:r>
                      <a:endParaRPr sz="18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tr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&gt;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…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&lt;/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tr&gt;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293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Ide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ti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es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he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ab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</a:p>
                  </a:txBody>
                  <a:tcPr marL="0" marR="0" marT="0" marB="0"/>
                </a:tc>
              </a:tr>
              <a:tr h="349285">
                <a:tc>
                  <a:txBody>
                    <a:bodyPr/>
                    <a:lstStyle/>
                    <a:p>
                      <a:pPr marR="73025" algn="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–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&lt;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d&gt;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…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&lt;/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d&gt;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83565">
                        <a:lnSpc>
                          <a:spcPct val="100000"/>
                        </a:lnSpc>
                      </a:pPr>
                      <a:r>
                        <a:rPr sz="1800" spc="-3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h e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eme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f d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he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w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76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3280">
              <a:lnSpc>
                <a:spcPct val="100000"/>
              </a:lnSpc>
            </a:pPr>
            <a:r>
              <a:rPr spc="-25" dirty="0"/>
              <a:t>A</a:t>
            </a:r>
            <a:r>
              <a:rPr spc="5" dirty="0"/>
              <a:t> </a:t>
            </a:r>
            <a:r>
              <a:rPr spc="-15" dirty="0"/>
              <a:t>si</a:t>
            </a:r>
            <a:r>
              <a:rPr spc="-30" dirty="0"/>
              <a:t>mp</a:t>
            </a:r>
            <a:r>
              <a:rPr spc="-5" dirty="0"/>
              <a:t>l</a:t>
            </a:r>
            <a:r>
              <a:rPr dirty="0"/>
              <a:t>e </a:t>
            </a:r>
            <a:r>
              <a:rPr spc="-55" dirty="0"/>
              <a:t>t</a:t>
            </a:r>
            <a:r>
              <a:rPr spc="-25" dirty="0"/>
              <a:t>a</a:t>
            </a:r>
            <a:r>
              <a:rPr spc="-15" dirty="0"/>
              <a:t>bl</a:t>
            </a:r>
            <a:r>
              <a:rPr dirty="0"/>
              <a:t>e </a:t>
            </a:r>
            <a:r>
              <a:rPr spc="-65" dirty="0"/>
              <a:t>e</a:t>
            </a:r>
            <a:r>
              <a:rPr spc="-60" dirty="0"/>
              <a:t>x</a:t>
            </a:r>
            <a:r>
              <a:rPr spc="-30" dirty="0"/>
              <a:t>amp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9751" y="938151"/>
            <a:ext cx="4769449" cy="22147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latin typeface="Courier New"/>
                <a:cs typeface="Courier New"/>
              </a:rPr>
              <a:t>&lt;h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m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lang="en-AU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lang="en-AU" sz="1800" b="1" dirty="0" smtClean="0">
                <a:latin typeface="Courier New"/>
                <a:cs typeface="Courier New"/>
              </a:rPr>
              <a:t> </a:t>
            </a:r>
            <a:r>
              <a:rPr sz="1800" b="1" dirty="0" smtClean="0">
                <a:latin typeface="Courier New"/>
                <a:cs typeface="Courier New"/>
              </a:rPr>
              <a:t>&lt;h</a:t>
            </a:r>
            <a:r>
              <a:rPr sz="1800" b="1" spc="-15" dirty="0" smtClean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a</a:t>
            </a:r>
            <a:r>
              <a:rPr sz="1800" b="1" spc="-15" dirty="0" smtClean="0">
                <a:latin typeface="Courier New"/>
                <a:cs typeface="Courier New"/>
              </a:rPr>
              <a:t>d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lang="en-NZ" sz="1800" b="1" dirty="0" smtClean="0">
              <a:latin typeface="Courier New"/>
              <a:cs typeface="Courier New"/>
            </a:endParaRPr>
          </a:p>
          <a:p>
            <a:pPr marL="355600">
              <a:spcBef>
                <a:spcPts val="430"/>
              </a:spcBef>
            </a:pPr>
            <a:r>
              <a:rPr lang="en-NZ" dirty="0" smtClean="0">
                <a:latin typeface="Courier New" pitchFamily="49" charset="0"/>
              </a:rPr>
              <a:t>	</a:t>
            </a:r>
            <a:r>
              <a:rPr lang="en-NZ" b="1" dirty="0" smtClean="0">
                <a:latin typeface="Courier New" pitchFamily="49" charset="0"/>
              </a:rPr>
              <a:t>&lt;meta </a:t>
            </a:r>
            <a:r>
              <a:rPr lang="en-NZ" dirty="0" smtClean="0">
                <a:latin typeface="Courier New" pitchFamily="49" charset="0"/>
              </a:rPr>
              <a:t>charset=“UTF-8”</a:t>
            </a:r>
            <a:r>
              <a:rPr lang="en-NZ" b="1" dirty="0" smtClean="0">
                <a:latin typeface="Courier New" pitchFamily="49" charset="0"/>
              </a:rPr>
              <a:t>&gt;</a:t>
            </a:r>
            <a:endParaRPr sz="1800" b="1" dirty="0" smtClean="0">
              <a:latin typeface="Courier New"/>
              <a:cs typeface="Courier New"/>
            </a:endParaRPr>
          </a:p>
          <a:p>
            <a:pPr marL="902335">
              <a:lnSpc>
                <a:spcPct val="100000"/>
              </a:lnSpc>
              <a:spcBef>
                <a:spcPts val="430"/>
              </a:spcBef>
            </a:pPr>
            <a:r>
              <a:rPr sz="1800" b="1" spc="-15" dirty="0" smtClean="0">
                <a:latin typeface="Courier New"/>
                <a:cs typeface="Courier New"/>
              </a:rPr>
              <a:t>&lt;</a:t>
            </a:r>
            <a:r>
              <a:rPr sz="1800" b="1" dirty="0" smtClean="0">
                <a:latin typeface="Courier New"/>
                <a:cs typeface="Courier New"/>
              </a:rPr>
              <a:t>ti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l</a:t>
            </a:r>
            <a:r>
              <a:rPr sz="1800" b="1" spc="-15" dirty="0" smtClean="0">
                <a:latin typeface="Courier New"/>
                <a:cs typeface="Courier New"/>
              </a:rPr>
              <a:t>e&gt;</a:t>
            </a:r>
            <a:r>
              <a:rPr lang="en-NZ" sz="1800" dirty="0" smtClean="0">
                <a:latin typeface="Courier New"/>
                <a:cs typeface="Courier New"/>
              </a:rPr>
              <a:t>Simple Table</a:t>
            </a:r>
            <a:r>
              <a:rPr sz="1800" b="1" dirty="0" smtClean="0">
                <a:latin typeface="Courier New"/>
                <a:cs typeface="Courier New"/>
              </a:rPr>
              <a:t>&lt;</a:t>
            </a:r>
            <a:r>
              <a:rPr sz="1800" b="1" spc="-15" dirty="0" smtClean="0">
                <a:latin typeface="Courier New"/>
                <a:cs typeface="Courier New"/>
              </a:rPr>
              <a:t>/</a:t>
            </a:r>
            <a:r>
              <a:rPr sz="1800" b="1" dirty="0" smtClean="0">
                <a:latin typeface="Courier New"/>
                <a:cs typeface="Courier New"/>
              </a:rPr>
              <a:t>t</a:t>
            </a:r>
            <a:r>
              <a:rPr sz="1800" b="1" spc="-15" dirty="0" smtClean="0">
                <a:latin typeface="Courier New"/>
                <a:cs typeface="Courier New"/>
              </a:rPr>
              <a:t>it</a:t>
            </a:r>
            <a:r>
              <a:rPr sz="1800" b="1" dirty="0" smtClean="0">
                <a:latin typeface="Courier New"/>
                <a:cs typeface="Courier New"/>
              </a:rPr>
              <a:t>le&gt;</a:t>
            </a:r>
            <a:endParaRPr sz="1800" dirty="0" smtClean="0">
              <a:latin typeface="Courier New"/>
              <a:cs typeface="Courier New"/>
            </a:endParaRPr>
          </a:p>
          <a:p>
            <a:pPr marL="355600">
              <a:lnSpc>
                <a:spcPct val="100000"/>
              </a:lnSpc>
              <a:spcBef>
                <a:spcPts val="430"/>
              </a:spcBef>
            </a:pPr>
            <a:r>
              <a:rPr sz="1800" b="1" dirty="0" smtClean="0">
                <a:latin typeface="Courier New"/>
                <a:cs typeface="Courier New"/>
              </a:rPr>
              <a:t>&lt;/</a:t>
            </a:r>
            <a:r>
              <a:rPr sz="1800" b="1" spc="-15" dirty="0" smtClean="0">
                <a:latin typeface="Courier New"/>
                <a:cs typeface="Courier New"/>
              </a:rPr>
              <a:t>h</a:t>
            </a:r>
            <a:r>
              <a:rPr sz="1800" b="1" dirty="0" smtClean="0">
                <a:latin typeface="Courier New"/>
                <a:cs typeface="Courier New"/>
              </a:rPr>
              <a:t>e</a:t>
            </a:r>
            <a:r>
              <a:rPr sz="1800" b="1" spc="-15" dirty="0" smtClean="0">
                <a:latin typeface="Courier New"/>
                <a:cs typeface="Courier New"/>
              </a:rPr>
              <a:t>a</a:t>
            </a:r>
            <a:r>
              <a:rPr sz="1800" b="1" dirty="0" smtClean="0">
                <a:latin typeface="Courier New"/>
                <a:cs typeface="Courier New"/>
              </a:rPr>
              <a:t>d&gt;</a:t>
            </a:r>
            <a:endParaRPr sz="1800" dirty="0" smtClean="0">
              <a:latin typeface="Courier New"/>
              <a:cs typeface="Courier New"/>
            </a:endParaRPr>
          </a:p>
          <a:p>
            <a:pPr marL="355600">
              <a:lnSpc>
                <a:spcPct val="100000"/>
              </a:lnSpc>
              <a:spcBef>
                <a:spcPts val="430"/>
              </a:spcBef>
            </a:pPr>
            <a:r>
              <a:rPr sz="1800" b="1" dirty="0" smtClean="0">
                <a:latin typeface="Courier New"/>
                <a:cs typeface="Courier New"/>
              </a:rPr>
              <a:t>&lt;b</a:t>
            </a:r>
            <a:r>
              <a:rPr sz="1800" b="1" spc="-15" dirty="0" smtClean="0">
                <a:latin typeface="Courier New"/>
                <a:cs typeface="Courier New"/>
              </a:rPr>
              <a:t>o</a:t>
            </a:r>
            <a:r>
              <a:rPr sz="1800" b="1" dirty="0" smtClean="0">
                <a:latin typeface="Courier New"/>
                <a:cs typeface="Courier New"/>
              </a:rPr>
              <a:t>d</a:t>
            </a:r>
            <a:r>
              <a:rPr sz="1800" b="1" spc="-15" dirty="0" smtClean="0">
                <a:latin typeface="Courier New"/>
                <a:cs typeface="Courier New"/>
              </a:rPr>
              <a:t>y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 smtClean="0">
              <a:latin typeface="Courier New"/>
              <a:cs typeface="Courier New"/>
            </a:endParaRPr>
          </a:p>
          <a:p>
            <a:pPr marL="355600">
              <a:lnSpc>
                <a:spcPct val="100000"/>
              </a:lnSpc>
              <a:spcBef>
                <a:spcPts val="430"/>
              </a:spcBef>
            </a:pPr>
            <a:r>
              <a:rPr sz="1800" b="1" dirty="0" smtClean="0">
                <a:latin typeface="Courier New"/>
                <a:cs typeface="Courier New"/>
              </a:rPr>
              <a:t>&lt;p</a:t>
            </a:r>
            <a:r>
              <a:rPr sz="1800" b="1" spc="-15" dirty="0" smtClean="0">
                <a:latin typeface="Courier New"/>
                <a:cs typeface="Courier New"/>
              </a:rPr>
              <a:t>&gt;</a:t>
            </a:r>
            <a:r>
              <a:rPr sz="1800" dirty="0" smtClean="0">
                <a:latin typeface="Courier New"/>
                <a:cs typeface="Courier New"/>
              </a:rPr>
              <a:t>W</a:t>
            </a:r>
            <a:r>
              <a:rPr sz="1800" spc="-15" dirty="0" smtClean="0">
                <a:latin typeface="Courier New"/>
                <a:cs typeface="Courier New"/>
              </a:rPr>
              <a:t>h</a:t>
            </a:r>
            <a:r>
              <a:rPr sz="1800" dirty="0" smtClean="0">
                <a:latin typeface="Courier New"/>
                <a:cs typeface="Courier New"/>
              </a:rPr>
              <a:t>at</a:t>
            </a:r>
            <a:r>
              <a:rPr sz="1800" spc="-15" dirty="0" smtClean="0">
                <a:latin typeface="Courier New"/>
                <a:cs typeface="Courier New"/>
              </a:rPr>
              <a:t> </a:t>
            </a:r>
            <a:r>
              <a:rPr sz="1800" dirty="0" smtClean="0">
                <a:latin typeface="Courier New"/>
                <a:cs typeface="Courier New"/>
              </a:rPr>
              <a:t>f</a:t>
            </a:r>
            <a:r>
              <a:rPr sz="1800" spc="-15" dirty="0" smtClean="0">
                <a:latin typeface="Courier New"/>
                <a:cs typeface="Courier New"/>
              </a:rPr>
              <a:t>ol</a:t>
            </a:r>
            <a:r>
              <a:rPr sz="1800" dirty="0" smtClean="0">
                <a:latin typeface="Courier New"/>
                <a:cs typeface="Courier New"/>
              </a:rPr>
              <a:t>lo</a:t>
            </a:r>
            <a:r>
              <a:rPr sz="1800" spc="-15" dirty="0" smtClean="0">
                <a:latin typeface="Courier New"/>
                <a:cs typeface="Courier New"/>
              </a:rPr>
              <a:t>w</a:t>
            </a:r>
            <a:r>
              <a:rPr sz="1800" dirty="0" smtClean="0">
                <a:latin typeface="Courier New"/>
                <a:cs typeface="Courier New"/>
              </a:rPr>
              <a:t>s</a:t>
            </a:r>
            <a:r>
              <a:rPr sz="1800" spc="-15" dirty="0" smtClean="0">
                <a:latin typeface="Courier New"/>
                <a:cs typeface="Courier New"/>
              </a:rPr>
              <a:t> </a:t>
            </a:r>
            <a:r>
              <a:rPr sz="1800" dirty="0" smtClean="0">
                <a:latin typeface="Courier New"/>
                <a:cs typeface="Courier New"/>
              </a:rPr>
              <a:t>is</a:t>
            </a:r>
            <a:r>
              <a:rPr sz="1800" spc="-15" dirty="0" smtClean="0">
                <a:latin typeface="Courier New"/>
                <a:cs typeface="Courier New"/>
              </a:rPr>
              <a:t> </a:t>
            </a:r>
            <a:r>
              <a:rPr sz="1800" dirty="0" smtClean="0">
                <a:latin typeface="Courier New"/>
                <a:cs typeface="Courier New"/>
              </a:rPr>
              <a:t>a</a:t>
            </a:r>
            <a:r>
              <a:rPr sz="1800" spc="-15" dirty="0" smtClean="0">
                <a:latin typeface="Courier New"/>
                <a:cs typeface="Courier New"/>
              </a:rPr>
              <a:t> s</a:t>
            </a:r>
            <a:r>
              <a:rPr sz="1800" dirty="0" smtClean="0">
                <a:latin typeface="Courier New"/>
                <a:cs typeface="Courier New"/>
              </a:rPr>
              <a:t>im</a:t>
            </a:r>
            <a:r>
              <a:rPr sz="1800" spc="-15" dirty="0" smtClean="0">
                <a:latin typeface="Courier New"/>
                <a:cs typeface="Courier New"/>
              </a:rPr>
              <a:t>p</a:t>
            </a:r>
            <a:r>
              <a:rPr sz="1800" dirty="0" smtClean="0">
                <a:latin typeface="Courier New"/>
                <a:cs typeface="Courier New"/>
              </a:rPr>
              <a:t>le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43400" y="2895600"/>
            <a:ext cx="144294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dirty="0" smtClean="0">
                <a:latin typeface="Courier New"/>
                <a:cs typeface="Courier New"/>
              </a:rPr>
              <a:t>t</a:t>
            </a:r>
            <a:r>
              <a:rPr sz="1800" spc="-15" dirty="0" smtClean="0">
                <a:latin typeface="Courier New"/>
                <a:cs typeface="Courier New"/>
              </a:rPr>
              <a:t>a</a:t>
            </a:r>
            <a:r>
              <a:rPr sz="1800" dirty="0" smtClean="0">
                <a:latin typeface="Courier New"/>
                <a:cs typeface="Courier New"/>
              </a:rPr>
              <a:t>b</a:t>
            </a:r>
            <a:r>
              <a:rPr sz="1800" spc="-15" dirty="0" smtClean="0">
                <a:latin typeface="Courier New"/>
                <a:cs typeface="Courier New"/>
              </a:rPr>
              <a:t>l</a:t>
            </a:r>
            <a:r>
              <a:rPr sz="1800" spc="-10" dirty="0" smtClean="0">
                <a:latin typeface="Courier New"/>
                <a:cs typeface="Courier New"/>
              </a:rPr>
              <a:t>e</a:t>
            </a:r>
            <a:r>
              <a:rPr lang="en-NZ" sz="1800" spc="-10" dirty="0" smtClean="0">
                <a:latin typeface="Courier New"/>
                <a:cs typeface="Courier New"/>
              </a:rPr>
              <a:t>:</a:t>
            </a:r>
            <a:r>
              <a:rPr sz="1800" b="1" dirty="0" smtClean="0">
                <a:latin typeface="Courier New"/>
                <a:cs typeface="Courier New"/>
              </a:rPr>
              <a:t>&lt;/</a:t>
            </a:r>
            <a:r>
              <a:rPr sz="1800" b="1" spc="-15" dirty="0" smtClean="0">
                <a:latin typeface="Courier New"/>
                <a:cs typeface="Courier New"/>
              </a:rPr>
              <a:t>p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8600" y="3242439"/>
            <a:ext cx="5257799" cy="24917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AU" sz="1800" b="1" dirty="0" smtClean="0">
                <a:latin typeface="Courier New"/>
                <a:cs typeface="Courier New"/>
              </a:rPr>
              <a:t>  </a:t>
            </a:r>
            <a:r>
              <a:rPr sz="1800" b="1" dirty="0" smtClean="0">
                <a:latin typeface="Courier New"/>
                <a:cs typeface="Courier New"/>
              </a:rPr>
              <a:t>&lt;t</a:t>
            </a:r>
            <a:r>
              <a:rPr sz="1800" b="1" spc="-15" dirty="0" smtClean="0">
                <a:latin typeface="Courier New"/>
                <a:cs typeface="Courier New"/>
              </a:rPr>
              <a:t>a</a:t>
            </a:r>
            <a:r>
              <a:rPr sz="1800" b="1" dirty="0" smtClean="0">
                <a:latin typeface="Courier New"/>
                <a:cs typeface="Courier New"/>
              </a:rPr>
              <a:t>b</a:t>
            </a:r>
            <a:r>
              <a:rPr sz="1800" b="1" spc="-15" dirty="0" smtClean="0">
                <a:latin typeface="Courier New"/>
                <a:cs typeface="Courier New"/>
              </a:rPr>
              <a:t>l</a:t>
            </a:r>
            <a:r>
              <a:rPr lang="en-NZ" b="1" dirty="0">
                <a:latin typeface="Courier New"/>
                <a:cs typeface="Courier New"/>
              </a:rPr>
              <a:t>e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lang="en-AU" sz="1800" b="1" dirty="0" smtClean="0">
                <a:latin typeface="Courier New"/>
                <a:cs typeface="Courier New"/>
              </a:rPr>
              <a:t>   </a:t>
            </a:r>
            <a:r>
              <a:rPr sz="1800" b="1" dirty="0" smtClean="0">
                <a:latin typeface="Courier New"/>
                <a:cs typeface="Courier New"/>
              </a:rPr>
              <a:t>&lt;</a:t>
            </a:r>
            <a:r>
              <a:rPr sz="1800" b="1" dirty="0">
                <a:latin typeface="Courier New"/>
                <a:cs typeface="Courier New"/>
              </a:rPr>
              <a:t>t</a:t>
            </a:r>
            <a:r>
              <a:rPr sz="1800" b="1" spc="-15" dirty="0">
                <a:latin typeface="Courier New"/>
                <a:cs typeface="Courier New"/>
              </a:rPr>
              <a:t>r</a:t>
            </a:r>
            <a:r>
              <a:rPr sz="1800" b="1" dirty="0">
                <a:latin typeface="Courier New"/>
                <a:cs typeface="Courier New"/>
              </a:rPr>
              <a:t>&gt;</a:t>
            </a:r>
            <a:endParaRPr sz="1800" dirty="0">
              <a:latin typeface="Courier New"/>
              <a:cs typeface="Courier New"/>
            </a:endParaRPr>
          </a:p>
          <a:p>
            <a:pPr marL="584200">
              <a:lnSpc>
                <a:spcPct val="100000"/>
              </a:lnSpc>
              <a:spcBef>
                <a:spcPts val="430"/>
              </a:spcBef>
            </a:pPr>
            <a:r>
              <a:rPr sz="1800" b="1" dirty="0">
                <a:latin typeface="Courier New"/>
                <a:cs typeface="Courier New"/>
              </a:rPr>
              <a:t>&lt;t</a:t>
            </a:r>
            <a:r>
              <a:rPr sz="1800" b="1" spc="-15" dirty="0">
                <a:latin typeface="Courier New"/>
                <a:cs typeface="Courier New"/>
              </a:rPr>
              <a:t>d</a:t>
            </a:r>
            <a:r>
              <a:rPr sz="1800" b="1" dirty="0">
                <a:latin typeface="Courier New"/>
                <a:cs typeface="Courier New"/>
              </a:rPr>
              <a:t>&gt;</a:t>
            </a:r>
            <a:r>
              <a:rPr sz="1800" spc="-15" dirty="0">
                <a:latin typeface="Courier New"/>
                <a:cs typeface="Courier New"/>
              </a:rPr>
              <a:t>O</a:t>
            </a:r>
            <a:r>
              <a:rPr sz="1800" dirty="0">
                <a:latin typeface="Courier New"/>
                <a:cs typeface="Courier New"/>
              </a:rPr>
              <a:t>ne</a:t>
            </a: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lang="en-AU" sz="1800" b="1" dirty="0" smtClean="0">
                <a:latin typeface="Courier New"/>
                <a:cs typeface="Courier New"/>
              </a:rPr>
              <a:t>   </a:t>
            </a:r>
            <a:r>
              <a:rPr sz="1800" b="1" dirty="0" smtClean="0">
                <a:latin typeface="Courier New"/>
                <a:cs typeface="Courier New"/>
              </a:rPr>
              <a:t>&lt;</a:t>
            </a:r>
            <a:r>
              <a:rPr sz="1800" b="1" dirty="0">
                <a:latin typeface="Courier New"/>
                <a:cs typeface="Courier New"/>
              </a:rPr>
              <a:t>/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r&gt;</a:t>
            </a:r>
            <a:endParaRPr sz="18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lang="en-AU" sz="1800" b="1" dirty="0" smtClean="0">
                <a:latin typeface="Courier New"/>
                <a:cs typeface="Courier New"/>
              </a:rPr>
              <a:t>  </a:t>
            </a:r>
            <a:r>
              <a:rPr sz="1800" b="1" dirty="0" smtClean="0">
                <a:latin typeface="Courier New"/>
                <a:cs typeface="Courier New"/>
              </a:rPr>
              <a:t>&lt;</a:t>
            </a:r>
            <a:r>
              <a:rPr sz="1800" b="1" dirty="0">
                <a:latin typeface="Courier New"/>
                <a:cs typeface="Courier New"/>
              </a:rPr>
              <a:t>/</a:t>
            </a:r>
            <a:r>
              <a:rPr sz="1800" b="1" spc="-15" dirty="0">
                <a:latin typeface="Courier New"/>
                <a:cs typeface="Courier New"/>
              </a:rPr>
              <a:t>t</a:t>
            </a:r>
            <a:r>
              <a:rPr sz="1800" b="1" dirty="0">
                <a:latin typeface="Courier New"/>
                <a:cs typeface="Courier New"/>
              </a:rPr>
              <a:t>a</a:t>
            </a:r>
            <a:r>
              <a:rPr sz="1800" b="1" spc="-15" dirty="0">
                <a:latin typeface="Courier New"/>
                <a:cs typeface="Courier New"/>
              </a:rPr>
              <a:t>b</a:t>
            </a:r>
            <a:r>
              <a:rPr sz="1800" b="1" dirty="0">
                <a:latin typeface="Courier New"/>
                <a:cs typeface="Courier New"/>
              </a:rPr>
              <a:t>le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endParaRPr lang="en-AU" sz="1800" b="1" dirty="0" smtClean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lang="en-AU" b="1" dirty="0" smtClean="0">
                <a:latin typeface="Courier New"/>
                <a:cs typeface="Courier New"/>
              </a:rPr>
              <a:t> &lt;/body&gt;</a:t>
            </a:r>
            <a:endParaRPr lang="en-AU" dirty="0" smtClean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lang="en-AU" b="1" dirty="0" smtClean="0">
                <a:latin typeface="Courier New"/>
                <a:cs typeface="Courier New"/>
              </a:rPr>
              <a:t>&lt;/html&gt;</a:t>
            </a:r>
            <a:endParaRPr lang="en-AU" b="1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endParaRPr sz="1800" dirty="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22131" y="3900807"/>
            <a:ext cx="20707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dirty="0" smtClean="0">
                <a:latin typeface="Courier New"/>
                <a:cs typeface="Courier New"/>
              </a:rPr>
              <a:t>R</a:t>
            </a:r>
            <a:r>
              <a:rPr sz="1800" spc="-15" dirty="0" smtClean="0">
                <a:latin typeface="Courier New"/>
                <a:cs typeface="Courier New"/>
              </a:rPr>
              <a:t>ow</a:t>
            </a:r>
            <a:r>
              <a:rPr sz="1800" b="1" dirty="0" smtClean="0">
                <a:latin typeface="Courier New"/>
                <a:cs typeface="Courier New"/>
              </a:rPr>
              <a:t>&lt;/</a:t>
            </a:r>
            <a:r>
              <a:rPr sz="1800" b="1" spc="-15" dirty="0" smtClean="0">
                <a:latin typeface="Courier New"/>
                <a:cs typeface="Courier New"/>
              </a:rPr>
              <a:t>t</a:t>
            </a:r>
            <a:r>
              <a:rPr sz="1800" b="1" dirty="0" smtClean="0">
                <a:latin typeface="Courier New"/>
                <a:cs typeface="Courier New"/>
              </a:rPr>
              <a:t>d</a:t>
            </a:r>
            <a:r>
              <a:rPr sz="1800" b="1" spc="-15" dirty="0" smtClean="0">
                <a:latin typeface="Courier New"/>
                <a:cs typeface="Courier New"/>
              </a:rPr>
              <a:t>&gt;</a:t>
            </a:r>
            <a:r>
              <a:rPr sz="1800" b="1" dirty="0" smtClean="0">
                <a:latin typeface="Courier New"/>
                <a:cs typeface="Courier New"/>
              </a:rPr>
              <a:t>&lt;t</a:t>
            </a:r>
            <a:r>
              <a:rPr sz="1800" b="1" spc="-15" dirty="0" smtClean="0">
                <a:latin typeface="Courier New"/>
                <a:cs typeface="Courier New"/>
              </a:rPr>
              <a:t>d</a:t>
            </a:r>
            <a:r>
              <a:rPr sz="1800" b="1" dirty="0" smtClean="0">
                <a:latin typeface="Courier New"/>
                <a:cs typeface="Courier New"/>
              </a:rPr>
              <a:t>&gt;</a:t>
            </a:r>
            <a:r>
              <a:rPr sz="1800" spc="-15" dirty="0" smtClean="0">
                <a:latin typeface="Courier New"/>
                <a:cs typeface="Courier New"/>
              </a:rPr>
              <a:t>Two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98023" y="3900807"/>
            <a:ext cx="1664335" cy="302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15" dirty="0" smtClean="0">
                <a:latin typeface="Courier New"/>
                <a:cs typeface="Courier New"/>
              </a:rPr>
              <a:t>C</a:t>
            </a:r>
            <a:r>
              <a:rPr sz="1800" dirty="0" smtClean="0">
                <a:latin typeface="Courier New"/>
                <a:cs typeface="Courier New"/>
              </a:rPr>
              <a:t>o</a:t>
            </a:r>
            <a:r>
              <a:rPr sz="1800" spc="-15" dirty="0" smtClean="0">
                <a:latin typeface="Courier New"/>
                <a:cs typeface="Courier New"/>
              </a:rPr>
              <a:t>l</a:t>
            </a:r>
            <a:r>
              <a:rPr sz="1800" dirty="0" smtClean="0">
                <a:latin typeface="Courier New"/>
                <a:cs typeface="Courier New"/>
              </a:rPr>
              <a:t>um</a:t>
            </a:r>
            <a:r>
              <a:rPr sz="1800" spc="-15" dirty="0" smtClean="0">
                <a:latin typeface="Courier New"/>
                <a:cs typeface="Courier New"/>
              </a:rPr>
              <a:t>n</a:t>
            </a:r>
            <a:r>
              <a:rPr sz="1800" dirty="0" smtClean="0">
                <a:latin typeface="Courier New"/>
                <a:cs typeface="Courier New"/>
              </a:rPr>
              <a:t>s</a:t>
            </a:r>
            <a:r>
              <a:rPr sz="1800" b="1" spc="-15" dirty="0" smtClean="0">
                <a:latin typeface="Courier New"/>
                <a:cs typeface="Courier New"/>
              </a:rPr>
              <a:t>&lt;/</a:t>
            </a:r>
            <a:r>
              <a:rPr sz="1800" b="1" dirty="0" smtClean="0">
                <a:latin typeface="Courier New"/>
                <a:cs typeface="Courier New"/>
              </a:rPr>
              <a:t>td&gt;</a:t>
            </a:r>
            <a:endParaRPr sz="1800" dirty="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9980" y="5217543"/>
            <a:ext cx="132588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>
              <a:lnSpc>
                <a:spcPct val="100000"/>
              </a:lnSpc>
            </a:pPr>
            <a:endParaRPr sz="1800" dirty="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4294967295"/>
          </p:nvPr>
        </p:nvSpPr>
        <p:spPr>
          <a:xfrm>
            <a:off x="4191157" y="6592241"/>
            <a:ext cx="1295241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NZ" b="0" dirty="0" smtClean="0">
                <a:latin typeface="+mn-lt"/>
              </a:rPr>
              <a:t>HTML5 01</a:t>
            </a:r>
            <a:endParaRPr b="0" dirty="0">
              <a:latin typeface="+mn-l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4294967295"/>
          </p:nvPr>
        </p:nvSpPr>
        <p:spPr>
          <a:xfrm>
            <a:off x="8397747" y="6592241"/>
            <a:ext cx="221615" cy="194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29</a:t>
            </a:fld>
            <a:endParaRPr sz="1200">
              <a:latin typeface="Arial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378841"/>
            <a:ext cx="3130425" cy="1863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52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Markup Languages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Markup</a:t>
            </a:r>
          </a:p>
          <a:p>
            <a:pPr lvl="1"/>
            <a:r>
              <a:rPr lang="en-GB" smtClean="0"/>
              <a:t>Indicates the formatting that should be used to display the page</a:t>
            </a:r>
          </a:p>
          <a:p>
            <a:endParaRPr lang="en-GB" smtClean="0"/>
          </a:p>
          <a:p>
            <a:r>
              <a:rPr lang="en-GB" smtClean="0"/>
              <a:t>Markup Language</a:t>
            </a:r>
          </a:p>
          <a:p>
            <a:pPr lvl="1"/>
            <a:r>
              <a:rPr lang="en-GB" smtClean="0"/>
              <a:t>A markup language consists of special tags which are placed in the text</a:t>
            </a:r>
          </a:p>
          <a:p>
            <a:pPr lvl="1"/>
            <a:r>
              <a:rPr lang="en-GB" smtClean="0"/>
              <a:t>Specifies how to format the text</a:t>
            </a:r>
          </a:p>
          <a:p>
            <a:endParaRPr lang="en-GB" smtClean="0"/>
          </a:p>
          <a:p>
            <a:r>
              <a:rPr lang="en-GB" smtClean="0"/>
              <a:t>Hypertext Markup Language (HTML)</a:t>
            </a:r>
          </a:p>
          <a:p>
            <a:pPr lvl="1"/>
            <a:r>
              <a:rPr lang="en-GB" smtClean="0"/>
              <a:t>Used to format web pages</a:t>
            </a:r>
          </a:p>
          <a:p>
            <a:pPr lvl="1"/>
            <a:r>
              <a:rPr lang="en-GB" smtClean="0"/>
              <a:t>Contains hypertext information (links)</a:t>
            </a:r>
          </a:p>
          <a:p>
            <a:pPr lvl="1"/>
            <a:r>
              <a:rPr lang="en-GB" smtClean="0"/>
              <a:t>Written in ASCII / Unicode</a:t>
            </a:r>
          </a:p>
          <a:p>
            <a:pPr lvl="1"/>
            <a:r>
              <a:rPr lang="en-GB" smtClean="0"/>
              <a:t>Embedded format codes (tags)</a:t>
            </a:r>
          </a:p>
          <a:p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56542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7586" y="123722"/>
            <a:ext cx="610882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8120">
              <a:lnSpc>
                <a:spcPct val="100000"/>
              </a:lnSpc>
            </a:pPr>
            <a:r>
              <a:rPr lang="en-NZ" spc="-30" dirty="0" smtClean="0"/>
              <a:t>Table Exercise</a:t>
            </a:r>
            <a:endParaRPr sz="3600" dirty="0"/>
          </a:p>
        </p:txBody>
      </p:sp>
      <p:sp>
        <p:nvSpPr>
          <p:cNvPr id="4" name="object 4"/>
          <p:cNvSpPr/>
          <p:nvPr/>
        </p:nvSpPr>
        <p:spPr>
          <a:xfrm>
            <a:off x="457200" y="1371599"/>
            <a:ext cx="8232647" cy="5364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3400" y="914400"/>
            <a:ext cx="8056880" cy="8227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98900"/>
              </a:lnSpc>
            </a:pPr>
            <a:r>
              <a:rPr sz="1800" b="1" i="1" spc="-5" dirty="0">
                <a:latin typeface="Arial"/>
                <a:cs typeface="Arial"/>
              </a:rPr>
              <a:t>E</a:t>
            </a:r>
            <a:r>
              <a:rPr sz="1800" b="1" i="1" spc="-10" dirty="0">
                <a:latin typeface="Arial"/>
                <a:cs typeface="Arial"/>
              </a:rPr>
              <a:t>xe</a:t>
            </a:r>
            <a:r>
              <a:rPr sz="1800" b="1" i="1" spc="-5" dirty="0">
                <a:latin typeface="Arial"/>
                <a:cs typeface="Arial"/>
              </a:rPr>
              <a:t>r</a:t>
            </a:r>
            <a:r>
              <a:rPr sz="1800" b="1" i="1" spc="-10" dirty="0">
                <a:latin typeface="Arial"/>
                <a:cs typeface="Arial"/>
              </a:rPr>
              <a:t>c</a:t>
            </a:r>
            <a:r>
              <a:rPr sz="1800" b="1" i="1" dirty="0">
                <a:latin typeface="Arial"/>
                <a:cs typeface="Arial"/>
              </a:rPr>
              <a:t>i</a:t>
            </a:r>
            <a:r>
              <a:rPr sz="1800" b="1" i="1" spc="-10" dirty="0">
                <a:latin typeface="Arial"/>
                <a:cs typeface="Arial"/>
              </a:rPr>
              <a:t>s</a:t>
            </a:r>
            <a:r>
              <a:rPr sz="1800" b="1" i="1" dirty="0">
                <a:latin typeface="Arial"/>
                <a:cs typeface="Arial"/>
              </a:rPr>
              <a:t>e</a:t>
            </a:r>
            <a:r>
              <a:rPr sz="1800" b="1" i="1" spc="10" dirty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1</a:t>
            </a:r>
            <a:r>
              <a:rPr sz="1800" b="1" i="1" dirty="0">
                <a:latin typeface="Arial"/>
                <a:cs typeface="Arial"/>
              </a:rPr>
              <a:t>: </a:t>
            </a:r>
            <a:r>
              <a:rPr sz="1800" b="1" i="1" spc="-35" dirty="0">
                <a:latin typeface="Arial"/>
                <a:cs typeface="Arial"/>
              </a:rPr>
              <a:t>W</a:t>
            </a:r>
            <a:r>
              <a:rPr sz="1800" b="1" i="1" spc="-5" dirty="0">
                <a:latin typeface="Arial"/>
                <a:cs typeface="Arial"/>
              </a:rPr>
              <a:t>r</a:t>
            </a:r>
            <a:r>
              <a:rPr sz="1800" b="1" i="1" dirty="0">
                <a:latin typeface="Arial"/>
                <a:cs typeface="Arial"/>
              </a:rPr>
              <a:t>ite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a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f</a:t>
            </a:r>
            <a:r>
              <a:rPr sz="1800" b="1" i="1" spc="-5" dirty="0">
                <a:latin typeface="Arial"/>
                <a:cs typeface="Arial"/>
              </a:rPr>
              <a:t>r</a:t>
            </a:r>
            <a:r>
              <a:rPr sz="1800" b="1" i="1" spc="-10" dirty="0">
                <a:latin typeface="Arial"/>
                <a:cs typeface="Arial"/>
              </a:rPr>
              <a:t>a</a:t>
            </a:r>
            <a:r>
              <a:rPr sz="1800" b="1" i="1" dirty="0">
                <a:latin typeface="Arial"/>
                <a:cs typeface="Arial"/>
              </a:rPr>
              <a:t>g</a:t>
            </a:r>
            <a:r>
              <a:rPr sz="1800" b="1" i="1" spc="-5" dirty="0">
                <a:latin typeface="Arial"/>
                <a:cs typeface="Arial"/>
              </a:rPr>
              <a:t>m</a:t>
            </a:r>
            <a:r>
              <a:rPr sz="1800" b="1" i="1" spc="-10" dirty="0">
                <a:latin typeface="Arial"/>
                <a:cs typeface="Arial"/>
              </a:rPr>
              <a:t>e</a:t>
            </a:r>
            <a:r>
              <a:rPr sz="1800" b="1" i="1" dirty="0">
                <a:latin typeface="Arial"/>
                <a:cs typeface="Arial"/>
              </a:rPr>
              <a:t>nt</a:t>
            </a:r>
            <a:r>
              <a:rPr sz="1800" b="1" i="1" spc="1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of</a:t>
            </a:r>
            <a:r>
              <a:rPr sz="1800" b="1" i="1" spc="-10" dirty="0">
                <a:latin typeface="Arial"/>
                <a:cs typeface="Arial"/>
              </a:rPr>
              <a:t> </a:t>
            </a:r>
            <a:r>
              <a:rPr sz="1800" b="1" i="1" spc="-5" dirty="0" smtClean="0">
                <a:latin typeface="Arial"/>
                <a:cs typeface="Arial"/>
              </a:rPr>
              <a:t>H</a:t>
            </a:r>
            <a:r>
              <a:rPr sz="1800" b="1" i="1" dirty="0" smtClean="0">
                <a:latin typeface="Arial"/>
                <a:cs typeface="Arial"/>
              </a:rPr>
              <a:t>TML</a:t>
            </a:r>
            <a:r>
              <a:rPr lang="en-NZ" sz="1800" b="1" i="1" dirty="0" smtClean="0">
                <a:latin typeface="Arial"/>
                <a:cs typeface="Arial"/>
              </a:rPr>
              <a:t>5</a:t>
            </a:r>
            <a:r>
              <a:rPr sz="1800" b="1" i="1" spc="-30" dirty="0" smtClean="0">
                <a:latin typeface="Arial"/>
                <a:cs typeface="Arial"/>
              </a:rPr>
              <a:t> </a:t>
            </a:r>
            <a:r>
              <a:rPr sz="1800" b="1" i="1" spc="-10" dirty="0">
                <a:latin typeface="Arial"/>
                <a:cs typeface="Arial"/>
              </a:rPr>
              <a:t>c</a:t>
            </a:r>
            <a:r>
              <a:rPr sz="1800" b="1" i="1" dirty="0">
                <a:latin typeface="Arial"/>
                <a:cs typeface="Arial"/>
              </a:rPr>
              <a:t>ode</a:t>
            </a:r>
            <a:r>
              <a:rPr sz="1800" b="1" i="1" spc="-1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th</a:t>
            </a:r>
            <a:r>
              <a:rPr sz="1800" b="1" i="1" spc="-10" dirty="0">
                <a:latin typeface="Arial"/>
                <a:cs typeface="Arial"/>
              </a:rPr>
              <a:t>a</a:t>
            </a:r>
            <a:r>
              <a:rPr sz="1800" b="1" i="1" dirty="0">
                <a:latin typeface="Arial"/>
                <a:cs typeface="Arial"/>
              </a:rPr>
              <a:t>t will</a:t>
            </a:r>
            <a:r>
              <a:rPr sz="1800" b="1" i="1" spc="-2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g</a:t>
            </a:r>
            <a:r>
              <a:rPr sz="1800" b="1" i="1" spc="-10" dirty="0">
                <a:latin typeface="Arial"/>
                <a:cs typeface="Arial"/>
              </a:rPr>
              <a:t>e</a:t>
            </a:r>
            <a:r>
              <a:rPr sz="1800" b="1" i="1" dirty="0">
                <a:latin typeface="Arial"/>
                <a:cs typeface="Arial"/>
              </a:rPr>
              <a:t>n</a:t>
            </a:r>
            <a:r>
              <a:rPr sz="1800" b="1" i="1" spc="-10" dirty="0">
                <a:latin typeface="Arial"/>
                <a:cs typeface="Arial"/>
              </a:rPr>
              <a:t>e</a:t>
            </a:r>
            <a:r>
              <a:rPr sz="1800" b="1" i="1" spc="-5" dirty="0">
                <a:latin typeface="Arial"/>
                <a:cs typeface="Arial"/>
              </a:rPr>
              <a:t>r</a:t>
            </a:r>
            <a:r>
              <a:rPr sz="1800" b="1" i="1" spc="-10" dirty="0">
                <a:latin typeface="Arial"/>
                <a:cs typeface="Arial"/>
              </a:rPr>
              <a:t>a</a:t>
            </a:r>
            <a:r>
              <a:rPr sz="1800" b="1" i="1" dirty="0">
                <a:latin typeface="Arial"/>
                <a:cs typeface="Arial"/>
              </a:rPr>
              <a:t>te</a:t>
            </a:r>
            <a:r>
              <a:rPr sz="1800" b="1" i="1" spc="1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a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t</a:t>
            </a:r>
            <a:r>
              <a:rPr sz="1800" b="1" i="1" spc="-10" dirty="0">
                <a:latin typeface="Arial"/>
                <a:cs typeface="Arial"/>
              </a:rPr>
              <a:t>a</a:t>
            </a:r>
            <a:r>
              <a:rPr sz="1800" b="1" i="1" dirty="0">
                <a:latin typeface="Arial"/>
                <a:cs typeface="Arial"/>
              </a:rPr>
              <a:t>ble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with 2</a:t>
            </a:r>
            <a:r>
              <a:rPr sz="1800" b="1" i="1" spc="-5" dirty="0">
                <a:latin typeface="Arial"/>
                <a:cs typeface="Arial"/>
              </a:rPr>
              <a:t> r</a:t>
            </a:r>
            <a:r>
              <a:rPr sz="1800" b="1" i="1" dirty="0">
                <a:latin typeface="Arial"/>
                <a:cs typeface="Arial"/>
              </a:rPr>
              <a:t>ows</a:t>
            </a:r>
            <a:r>
              <a:rPr sz="1800" b="1" i="1" spc="-5" dirty="0">
                <a:latin typeface="Arial"/>
                <a:cs typeface="Arial"/>
              </a:rPr>
              <a:t> a</a:t>
            </a:r>
            <a:r>
              <a:rPr sz="1800" b="1" i="1" dirty="0">
                <a:latin typeface="Arial"/>
                <a:cs typeface="Arial"/>
              </a:rPr>
              <a:t>nd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1</a:t>
            </a:r>
            <a:r>
              <a:rPr sz="1800" b="1" i="1" spc="-5" dirty="0">
                <a:latin typeface="Arial"/>
                <a:cs typeface="Arial"/>
              </a:rPr>
              <a:t> c</a:t>
            </a:r>
            <a:r>
              <a:rPr sz="1800" b="1" i="1" dirty="0">
                <a:latin typeface="Arial"/>
                <a:cs typeface="Arial"/>
              </a:rPr>
              <a:t>olu</a:t>
            </a:r>
            <a:r>
              <a:rPr sz="1800" b="1" i="1" spc="-5" dirty="0">
                <a:latin typeface="Arial"/>
                <a:cs typeface="Arial"/>
              </a:rPr>
              <a:t>m</a:t>
            </a:r>
            <a:r>
              <a:rPr sz="1800" b="1" i="1" dirty="0">
                <a:latin typeface="Arial"/>
                <a:cs typeface="Arial"/>
              </a:rPr>
              <a:t>n.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The</a:t>
            </a:r>
            <a:r>
              <a:rPr sz="1800" b="1" i="1" spc="-1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t</a:t>
            </a:r>
            <a:r>
              <a:rPr sz="1800" b="1" i="1" spc="-10" dirty="0">
                <a:latin typeface="Arial"/>
                <a:cs typeface="Arial"/>
              </a:rPr>
              <a:t>ex</a:t>
            </a:r>
            <a:r>
              <a:rPr sz="1800" b="1" i="1" dirty="0">
                <a:latin typeface="Arial"/>
                <a:cs typeface="Arial"/>
              </a:rPr>
              <a:t>t in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the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fi</a:t>
            </a:r>
            <a:r>
              <a:rPr sz="1800" b="1" i="1" spc="-5" dirty="0">
                <a:latin typeface="Arial"/>
                <a:cs typeface="Arial"/>
              </a:rPr>
              <a:t>rs</a:t>
            </a:r>
            <a:r>
              <a:rPr sz="1800" b="1" i="1" dirty="0">
                <a:latin typeface="Arial"/>
                <a:cs typeface="Arial"/>
              </a:rPr>
              <a:t>t </a:t>
            </a:r>
            <a:r>
              <a:rPr sz="1800" b="1" i="1" spc="-5" dirty="0">
                <a:latin typeface="Arial"/>
                <a:cs typeface="Arial"/>
              </a:rPr>
              <a:t>r</a:t>
            </a:r>
            <a:r>
              <a:rPr sz="1800" b="1" i="1" dirty="0">
                <a:latin typeface="Arial"/>
                <a:cs typeface="Arial"/>
              </a:rPr>
              <a:t>ow</a:t>
            </a:r>
            <a:r>
              <a:rPr sz="1800" b="1" i="1" spc="-5" dirty="0">
                <a:latin typeface="Arial"/>
                <a:cs typeface="Arial"/>
              </a:rPr>
              <a:t> s</a:t>
            </a:r>
            <a:r>
              <a:rPr sz="1800" b="1" i="1" dirty="0">
                <a:latin typeface="Arial"/>
                <a:cs typeface="Arial"/>
              </a:rPr>
              <a:t>hould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be</a:t>
            </a:r>
            <a:r>
              <a:rPr sz="1800" b="1" i="1" spc="-1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“fi</a:t>
            </a:r>
            <a:r>
              <a:rPr sz="1800" b="1" i="1" spc="-5" dirty="0">
                <a:latin typeface="Arial"/>
                <a:cs typeface="Arial"/>
              </a:rPr>
              <a:t>rs</a:t>
            </a:r>
            <a:r>
              <a:rPr sz="1800" b="1" i="1" dirty="0">
                <a:latin typeface="Arial"/>
                <a:cs typeface="Arial"/>
              </a:rPr>
              <a:t>t </a:t>
            </a:r>
            <a:r>
              <a:rPr sz="1800" b="1" i="1" spc="-5" dirty="0">
                <a:latin typeface="Arial"/>
                <a:cs typeface="Arial"/>
              </a:rPr>
              <a:t>r</a:t>
            </a:r>
            <a:r>
              <a:rPr sz="1800" b="1" i="1" dirty="0">
                <a:latin typeface="Arial"/>
                <a:cs typeface="Arial"/>
              </a:rPr>
              <a:t>ow” </a:t>
            </a:r>
            <a:r>
              <a:rPr sz="1800" b="1" i="1" spc="-5" dirty="0">
                <a:latin typeface="Arial"/>
                <a:cs typeface="Arial"/>
              </a:rPr>
              <a:t>a</a:t>
            </a:r>
            <a:r>
              <a:rPr sz="1800" b="1" i="1" dirty="0">
                <a:latin typeface="Arial"/>
                <a:cs typeface="Arial"/>
              </a:rPr>
              <a:t>nd the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t</a:t>
            </a:r>
            <a:r>
              <a:rPr sz="1800" b="1" i="1" spc="-5" dirty="0">
                <a:latin typeface="Arial"/>
                <a:cs typeface="Arial"/>
              </a:rPr>
              <a:t>ex</a:t>
            </a:r>
            <a:r>
              <a:rPr sz="1800" b="1" i="1" dirty="0">
                <a:latin typeface="Arial"/>
                <a:cs typeface="Arial"/>
              </a:rPr>
              <a:t>t in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the</a:t>
            </a:r>
            <a:r>
              <a:rPr sz="1800" b="1" i="1" spc="-5" dirty="0">
                <a:latin typeface="Arial"/>
                <a:cs typeface="Arial"/>
              </a:rPr>
              <a:t> sec</a:t>
            </a:r>
            <a:r>
              <a:rPr sz="1800" b="1" i="1" dirty="0">
                <a:latin typeface="Arial"/>
                <a:cs typeface="Arial"/>
              </a:rPr>
              <a:t>ond</a:t>
            </a:r>
            <a:r>
              <a:rPr sz="1800" b="1" i="1" spc="-5" dirty="0">
                <a:latin typeface="Arial"/>
                <a:cs typeface="Arial"/>
              </a:rPr>
              <a:t> r</a:t>
            </a:r>
            <a:r>
              <a:rPr sz="1800" b="1" i="1" dirty="0">
                <a:latin typeface="Arial"/>
                <a:cs typeface="Arial"/>
              </a:rPr>
              <a:t>ow</a:t>
            </a:r>
            <a:r>
              <a:rPr sz="1800" b="1" i="1" spc="5" dirty="0">
                <a:latin typeface="Arial"/>
                <a:cs typeface="Arial"/>
              </a:rPr>
              <a:t> </a:t>
            </a:r>
            <a:r>
              <a:rPr sz="1800" b="1" i="1" spc="-5" dirty="0">
                <a:latin typeface="Arial"/>
                <a:cs typeface="Arial"/>
              </a:rPr>
              <a:t>s</a:t>
            </a:r>
            <a:r>
              <a:rPr sz="1800" b="1" i="1" dirty="0">
                <a:latin typeface="Arial"/>
                <a:cs typeface="Arial"/>
              </a:rPr>
              <a:t>hould</a:t>
            </a:r>
            <a:r>
              <a:rPr sz="1800" b="1" i="1" spc="-20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be</a:t>
            </a:r>
            <a:r>
              <a:rPr sz="1800" b="1" i="1" spc="-5" dirty="0">
                <a:latin typeface="Arial"/>
                <a:cs typeface="Arial"/>
              </a:rPr>
              <a:t> </a:t>
            </a:r>
            <a:r>
              <a:rPr sz="1800" b="1" i="1" dirty="0">
                <a:latin typeface="Arial"/>
                <a:cs typeface="Arial"/>
              </a:rPr>
              <a:t>“</a:t>
            </a:r>
            <a:r>
              <a:rPr sz="1800" b="1" i="1" spc="-5" dirty="0">
                <a:latin typeface="Arial"/>
                <a:cs typeface="Arial"/>
              </a:rPr>
              <a:t>sec</a:t>
            </a:r>
            <a:r>
              <a:rPr sz="1800" b="1" i="1" dirty="0">
                <a:latin typeface="Arial"/>
                <a:cs typeface="Arial"/>
              </a:rPr>
              <a:t>ond</a:t>
            </a:r>
            <a:r>
              <a:rPr sz="1800" b="1" i="1" spc="-5" dirty="0">
                <a:latin typeface="Arial"/>
                <a:cs typeface="Arial"/>
              </a:rPr>
              <a:t> r</a:t>
            </a:r>
            <a:r>
              <a:rPr sz="1800" b="1" i="1" dirty="0">
                <a:latin typeface="Arial"/>
                <a:cs typeface="Arial"/>
              </a:rPr>
              <a:t>ow</a:t>
            </a:r>
            <a:r>
              <a:rPr sz="1800" b="1" i="1" spc="-5" dirty="0" smtClean="0">
                <a:latin typeface="Arial"/>
                <a:cs typeface="Arial"/>
              </a:rPr>
              <a:t>”</a:t>
            </a:r>
            <a:r>
              <a:rPr sz="1800" b="1" i="1" dirty="0" smtClean="0">
                <a:latin typeface="Arial"/>
                <a:cs typeface="Arial"/>
              </a:rPr>
              <a:t>.</a:t>
            </a:r>
            <a:r>
              <a:rPr lang="en-NZ" b="1" i="1" dirty="0">
                <a:latin typeface="Arial"/>
                <a:cs typeface="Arial"/>
              </a:rPr>
              <a:t> </a:t>
            </a:r>
            <a:endParaRPr lang="en-NZ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4294967295"/>
          </p:nvPr>
        </p:nvSpPr>
        <p:spPr>
          <a:xfrm>
            <a:off x="4191158" y="6592241"/>
            <a:ext cx="1456186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NZ" b="0" dirty="0" smtClean="0">
                <a:latin typeface="+mn-lt"/>
              </a:rPr>
              <a:t>HTML5 </a:t>
            </a:r>
            <a:r>
              <a:rPr lang="en-NZ" b="0" dirty="0" smtClean="0">
                <a:latin typeface="+mn-lt"/>
              </a:rPr>
              <a:t>01</a:t>
            </a:r>
            <a:endParaRPr b="0" dirty="0">
              <a:latin typeface="+mn-l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8397747" y="6592241"/>
            <a:ext cx="221615" cy="194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200" b="1" dirty="0">
                <a:solidFill>
                  <a:srgbClr val="8A8A8A"/>
                </a:solidFill>
                <a:latin typeface="Arial"/>
                <a:cs typeface="Arial"/>
              </a:rPr>
              <a:t>30</a:t>
            </a:fld>
            <a:endParaRPr sz="120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399" y="1905621"/>
            <a:ext cx="6553200" cy="5241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&lt;h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m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l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&gt;</a:t>
            </a:r>
            <a:endParaRPr lang="en-US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355600">
              <a:lnSpc>
                <a:spcPct val="100000"/>
              </a:lnSpc>
              <a:spcBef>
                <a:spcPts val="430"/>
              </a:spcBef>
            </a:pP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&lt;h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e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a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d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&gt;</a:t>
            </a:r>
          </a:p>
          <a:p>
            <a:pPr marL="355600">
              <a:spcBef>
                <a:spcPts val="430"/>
              </a:spcBef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&lt;meta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charset=“UTF-8”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&gt;</a:t>
            </a:r>
            <a:endParaRPr lang="en-US" b="1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902335">
              <a:lnSpc>
                <a:spcPct val="100000"/>
              </a:lnSpc>
              <a:spcBef>
                <a:spcPts val="430"/>
              </a:spcBef>
            </a:pP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ti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l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e&gt;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Simple Table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&lt;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/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it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le&gt;</a:t>
            </a:r>
            <a:endParaRPr lang="en-US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355600">
              <a:lnSpc>
                <a:spcPct val="100000"/>
              </a:lnSpc>
              <a:spcBef>
                <a:spcPts val="430"/>
              </a:spcBef>
            </a:pP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&lt;/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h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e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d&gt;</a:t>
            </a:r>
            <a:endParaRPr lang="en-US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355600">
              <a:lnSpc>
                <a:spcPct val="100000"/>
              </a:lnSpc>
              <a:spcBef>
                <a:spcPts val="430"/>
              </a:spcBef>
            </a:pP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&lt;b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o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d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y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&gt;</a:t>
            </a:r>
            <a:endParaRPr lang="en-US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355600">
              <a:spcBef>
                <a:spcPts val="430"/>
              </a:spcBef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	&lt;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p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&gt;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W</a:t>
            </a:r>
            <a:r>
              <a:rPr lang="en-US" spc="-15" dirty="0">
                <a:solidFill>
                  <a:srgbClr val="FF0000"/>
                </a:solidFill>
                <a:latin typeface="Courier New"/>
                <a:cs typeface="Courier New"/>
              </a:rPr>
              <a:t>h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at</a:t>
            </a:r>
            <a:r>
              <a:rPr lang="en-US" spc="-1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f</a:t>
            </a:r>
            <a:r>
              <a:rPr lang="en-US" spc="-15" dirty="0">
                <a:solidFill>
                  <a:srgbClr val="FF0000"/>
                </a:solidFill>
                <a:latin typeface="Courier New"/>
                <a:cs typeface="Courier New"/>
              </a:rPr>
              <a:t>ol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lo</a:t>
            </a:r>
            <a:r>
              <a:rPr lang="en-US" spc="-15" dirty="0">
                <a:solidFill>
                  <a:srgbClr val="FF0000"/>
                </a:solidFill>
                <a:latin typeface="Courier New"/>
                <a:cs typeface="Courier New"/>
              </a:rPr>
              <a:t>w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s</a:t>
            </a:r>
            <a:r>
              <a:rPr lang="en-US" spc="-1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is</a:t>
            </a:r>
            <a:r>
              <a:rPr lang="en-US" spc="-1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a</a:t>
            </a:r>
            <a:r>
              <a:rPr lang="en-US" spc="-15" dirty="0">
                <a:solidFill>
                  <a:srgbClr val="FF0000"/>
                </a:solidFill>
                <a:latin typeface="Courier New"/>
                <a:cs typeface="Courier New"/>
              </a:rPr>
              <a:t> </a:t>
            </a:r>
            <a:r>
              <a:rPr lang="en-US" spc="-15" dirty="0" smtClean="0">
                <a:solidFill>
                  <a:srgbClr val="FF0000"/>
                </a:solidFill>
                <a:latin typeface="Courier New"/>
                <a:cs typeface="Courier New"/>
              </a:rPr>
              <a:t>s</a:t>
            </a:r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im</a:t>
            </a:r>
            <a:r>
              <a:rPr lang="en-US" spc="-15" dirty="0" smtClean="0">
                <a:solidFill>
                  <a:srgbClr val="FF0000"/>
                </a:solidFill>
                <a:latin typeface="Courier New"/>
                <a:cs typeface="Courier New"/>
              </a:rPr>
              <a:t>p</a:t>
            </a:r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le table: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&lt;/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p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&gt;</a:t>
            </a:r>
            <a:endParaRPr lang="en-US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	&lt;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l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e&gt;</a:t>
            </a:r>
            <a:endParaRPr lang="en-US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	   &lt;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b="1" spc="-15" dirty="0" err="1" smtClean="0">
                <a:solidFill>
                  <a:srgbClr val="FF0000"/>
                </a:solidFill>
                <a:latin typeface="Courier New"/>
                <a:cs typeface="Courier New"/>
              </a:rPr>
              <a:t>r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&gt;&lt;td&gt;</a:t>
            </a:r>
            <a:r>
              <a:rPr lang="en-US" dirty="0" smtClean="0">
                <a:solidFill>
                  <a:srgbClr val="FF0000"/>
                </a:solidFill>
                <a:latin typeface="Courier New"/>
                <a:cs typeface="Courier New"/>
              </a:rPr>
              <a:t>first r</a:t>
            </a:r>
            <a:r>
              <a:rPr lang="en-US" spc="-15" dirty="0" smtClean="0">
                <a:solidFill>
                  <a:srgbClr val="FF0000"/>
                </a:solidFill>
                <a:latin typeface="Courier New"/>
                <a:cs typeface="Courier New"/>
              </a:rPr>
              <a:t>ow</a:t>
            </a:r>
            <a:r>
              <a:rPr lang="en-US" b="1" spc="-15" dirty="0" smtClean="0">
                <a:solidFill>
                  <a:srgbClr val="FF0000"/>
                </a:solidFill>
                <a:latin typeface="Courier New"/>
                <a:cs typeface="Courier New"/>
              </a:rPr>
              <a:t>&lt;/td&gt;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&lt;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/</a:t>
            </a:r>
            <a:r>
              <a:rPr lang="en-US" b="1" spc="-15" dirty="0" err="1" smtClean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r</a:t>
            </a:r>
            <a:r>
              <a:rPr lang="en-US" b="1" spc="-15" dirty="0" smtClean="0">
                <a:solidFill>
                  <a:srgbClr val="FF0000"/>
                </a:solidFill>
                <a:latin typeface="Courier New"/>
                <a:cs typeface="Courier New"/>
              </a:rPr>
              <a:t>&gt;</a:t>
            </a:r>
            <a:endParaRPr lang="en-US" b="1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584200">
              <a:spcBef>
                <a:spcPts val="430"/>
              </a:spcBef>
            </a:pP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	 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  &lt;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b="1" spc="-15" dirty="0" err="1">
                <a:solidFill>
                  <a:srgbClr val="FF0000"/>
                </a:solidFill>
                <a:latin typeface="Courier New"/>
                <a:cs typeface="Courier New"/>
              </a:rPr>
              <a:t>r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&gt;&lt;td&gt;</a:t>
            </a:r>
            <a:r>
              <a:rPr lang="en-US" spc="-15" dirty="0" smtClean="0">
                <a:solidFill>
                  <a:srgbClr val="FF0000"/>
                </a:solidFill>
                <a:latin typeface="Courier New"/>
                <a:cs typeface="Courier New"/>
              </a:rPr>
              <a:t>second row</a:t>
            </a:r>
            <a:r>
              <a:rPr lang="en-US" b="1" spc="-15" dirty="0" smtClean="0">
                <a:solidFill>
                  <a:srgbClr val="FF0000"/>
                </a:solidFill>
                <a:latin typeface="Courier New"/>
                <a:cs typeface="Courier New"/>
              </a:rPr>
              <a:t>&lt;/td&gt;&lt;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  <a:latin typeface="Courier New"/>
                <a:cs typeface="Courier New"/>
              </a:rPr>
              <a:t>tr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&gt;</a:t>
            </a:r>
            <a:endParaRPr lang="en-US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	&lt;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/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a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le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&gt;</a:t>
            </a:r>
          </a:p>
          <a:p>
            <a:pPr marL="355600">
              <a:lnSpc>
                <a:spcPct val="100000"/>
              </a:lnSpc>
            </a:pP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&lt;/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o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d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y&gt;</a:t>
            </a:r>
            <a:endParaRPr lang="en-US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&lt;/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h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t</a:t>
            </a:r>
            <a:r>
              <a:rPr lang="en-US" b="1" spc="-15" dirty="0">
                <a:solidFill>
                  <a:srgbClr val="FF0000"/>
                </a:solidFill>
                <a:latin typeface="Courier New"/>
                <a:cs typeface="Courier New"/>
              </a:rPr>
              <a:t>m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l&gt;</a:t>
            </a:r>
            <a:endParaRPr lang="en-US" dirty="0">
              <a:solidFill>
                <a:srgbClr val="FF0000"/>
              </a:solidFill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endParaRPr lang="en-US" dirty="0">
              <a:latin typeface="Courier New"/>
              <a:cs typeface="Courier New"/>
            </a:endParaRPr>
          </a:p>
          <a:p>
            <a:pPr marL="355600">
              <a:lnSpc>
                <a:spcPct val="100000"/>
              </a:lnSpc>
              <a:spcBef>
                <a:spcPts val="430"/>
              </a:spcBef>
            </a:pPr>
            <a:endParaRPr lang="en-US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47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Browser Wars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smtClean="0"/>
              <a:t>HTML 1.0</a:t>
            </a:r>
          </a:p>
          <a:p>
            <a:pPr lvl="1"/>
            <a:r>
              <a:rPr lang="en-NZ" smtClean="0"/>
              <a:t>Tim Berners Lee (1993)</a:t>
            </a:r>
          </a:p>
          <a:p>
            <a:endParaRPr lang="en-NZ" smtClean="0"/>
          </a:p>
          <a:p>
            <a:r>
              <a:rPr lang="en-NZ" smtClean="0"/>
              <a:t>Browsers added extra features</a:t>
            </a:r>
          </a:p>
          <a:p>
            <a:pPr lvl="1"/>
            <a:r>
              <a:rPr lang="en-NZ" smtClean="0"/>
              <a:t>Internet Explorer had unique tags</a:t>
            </a:r>
          </a:p>
          <a:p>
            <a:pPr lvl="1"/>
            <a:r>
              <a:rPr lang="en-NZ" smtClean="0"/>
              <a:t>Netscape Navigator had unique tags</a:t>
            </a:r>
          </a:p>
          <a:p>
            <a:pPr lvl="1"/>
            <a:endParaRPr lang="en-NZ" smtClean="0"/>
          </a:p>
          <a:p>
            <a:r>
              <a:rPr lang="en-NZ" smtClean="0"/>
              <a:t>Major problem</a:t>
            </a:r>
          </a:p>
          <a:p>
            <a:pPr lvl="1"/>
            <a:r>
              <a:rPr lang="en-NZ" smtClean="0"/>
              <a:t>What tags should a publisher use?</a:t>
            </a:r>
          </a:p>
          <a:p>
            <a:pPr lvl="1"/>
            <a:r>
              <a:rPr lang="en-NZ" smtClean="0"/>
              <a:t>How can this problem be resolved?</a:t>
            </a:r>
          </a:p>
          <a:p>
            <a:pPr lvl="1"/>
            <a:endParaRPr lang="en-US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4</a:t>
            </a:fld>
            <a:endParaRPr lang="en-NZ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413250" y="6207125"/>
            <a:ext cx="473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http://en.wikipedia.org/wiki/Browser_wars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Development of HTML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 smtClean="0"/>
              <a:t>HTML 2.0</a:t>
            </a:r>
          </a:p>
          <a:p>
            <a:pPr lvl="1"/>
            <a:r>
              <a:rPr lang="en-NZ" dirty="0" smtClean="0"/>
              <a:t>Internet Engineering Task Force standard (1995)</a:t>
            </a:r>
          </a:p>
          <a:p>
            <a:endParaRPr lang="en-NZ" dirty="0" smtClean="0"/>
          </a:p>
          <a:p>
            <a:r>
              <a:rPr lang="en-NZ" dirty="0" smtClean="0"/>
              <a:t>HTML 3.2 / HTML 4.0</a:t>
            </a:r>
          </a:p>
          <a:p>
            <a:pPr lvl="1"/>
            <a:r>
              <a:rPr lang="en-NZ" dirty="0" smtClean="0"/>
              <a:t>W3 Consortium recommendation (1997)</a:t>
            </a:r>
          </a:p>
          <a:p>
            <a:endParaRPr lang="en-NZ" dirty="0" smtClean="0"/>
          </a:p>
          <a:p>
            <a:r>
              <a:rPr lang="en-NZ" dirty="0" smtClean="0"/>
              <a:t>HTML 4.01</a:t>
            </a:r>
          </a:p>
          <a:p>
            <a:pPr lvl="1"/>
            <a:r>
              <a:rPr lang="en-NZ" dirty="0" smtClean="0"/>
              <a:t>W3C recommendation (1999)</a:t>
            </a:r>
          </a:p>
          <a:p>
            <a:endParaRPr lang="en-NZ" dirty="0" smtClean="0"/>
          </a:p>
          <a:p>
            <a:r>
              <a:rPr lang="en-NZ" dirty="0" smtClean="0"/>
              <a:t>XHTML 1.0</a:t>
            </a:r>
          </a:p>
          <a:p>
            <a:pPr lvl="1"/>
            <a:r>
              <a:rPr lang="en-NZ" dirty="0" smtClean="0"/>
              <a:t>W3C recommendation (2000)</a:t>
            </a:r>
          </a:p>
          <a:p>
            <a:endParaRPr lang="en-NZ" dirty="0"/>
          </a:p>
          <a:p>
            <a:r>
              <a:rPr lang="en-NZ" dirty="0" smtClean="0"/>
              <a:t>HTML5</a:t>
            </a:r>
          </a:p>
          <a:p>
            <a:pPr lvl="1"/>
            <a:r>
              <a:rPr lang="en-NZ" dirty="0" smtClean="0"/>
              <a:t>Fifth revision of HTML standard. Standardized October 2014.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5</a:t>
            </a:fld>
            <a:endParaRPr lang="en-NZ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467350" y="6207125"/>
            <a:ext cx="367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http://en.wikipedia.org/wiki/Html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Document Type Definition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Defines which standard is being used for the page</a:t>
            </a:r>
          </a:p>
          <a:p>
            <a:pPr lvl="1"/>
            <a:r>
              <a:rPr lang="en-NZ" dirty="0" smtClean="0"/>
              <a:t>We use HTML5</a:t>
            </a:r>
          </a:p>
          <a:p>
            <a:pPr marL="0" indent="0">
              <a:buNone/>
            </a:pPr>
            <a:endParaRPr lang="en-NZ" dirty="0" smtClean="0"/>
          </a:p>
          <a:p>
            <a:r>
              <a:rPr lang="en-NZ" dirty="0" smtClean="0"/>
              <a:t>Should appear at the top of the file</a:t>
            </a:r>
            <a:endParaRPr lang="en-US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6</a:t>
            </a:fld>
            <a:endParaRPr lang="en-NZ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2709277" y="3264228"/>
            <a:ext cx="3621504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NZ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 </a:t>
            </a:r>
            <a:endParaRPr lang="en-NZ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Encoding methods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Different character sets used to encode the page</a:t>
            </a:r>
          </a:p>
          <a:p>
            <a:pPr lvl="1"/>
            <a:r>
              <a:rPr lang="en-NZ" dirty="0" smtClean="0"/>
              <a:t>ASCII</a:t>
            </a:r>
          </a:p>
          <a:p>
            <a:pPr lvl="1"/>
            <a:r>
              <a:rPr lang="en-NZ" dirty="0" smtClean="0"/>
              <a:t>UTF-8</a:t>
            </a:r>
          </a:p>
          <a:p>
            <a:pPr lvl="1"/>
            <a:r>
              <a:rPr lang="en-NZ" dirty="0" smtClean="0"/>
              <a:t>Unicode</a:t>
            </a:r>
          </a:p>
          <a:p>
            <a:endParaRPr lang="en-NZ" dirty="0" smtClean="0"/>
          </a:p>
          <a:p>
            <a:r>
              <a:rPr lang="en-NZ" dirty="0" smtClean="0"/>
              <a:t>Need to tell the browser which encoding is used</a:t>
            </a:r>
          </a:p>
          <a:p>
            <a:pPr lvl="1"/>
            <a:r>
              <a:rPr lang="en-NZ" dirty="0" smtClean="0"/>
              <a:t>Located in the </a:t>
            </a:r>
            <a:r>
              <a:rPr lang="en-NZ" b="1" i="1" dirty="0" smtClean="0"/>
              <a:t>head</a:t>
            </a:r>
            <a:r>
              <a:rPr lang="en-NZ" dirty="0" smtClean="0"/>
              <a:t> of the document.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7</a:t>
            </a:fld>
            <a:endParaRPr lang="en-NZ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421312" y="4146550"/>
            <a:ext cx="4240263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400" dirty="0" smtClean="0">
                <a:latin typeface="Courier New" pitchFamily="49" charset="0"/>
              </a:rPr>
              <a:t>&lt;meta charset=“UTF-8”&gt;</a:t>
            </a:r>
            <a:endParaRPr lang="en-US" sz="24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Use at the start of every file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Copy and paste the code exactly as it appears</a:t>
            </a:r>
          </a:p>
          <a:p>
            <a:pPr lvl="1"/>
            <a:r>
              <a:rPr lang="en-NZ" dirty="0" smtClean="0"/>
              <a:t>Will be provided in tests and exams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8</a:t>
            </a:fld>
            <a:endParaRPr lang="en-NZ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510924" y="2565352"/>
            <a:ext cx="4424609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NZ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</a:t>
            </a:r>
            <a:r>
              <a:rPr lang="en-NZ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NZ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r>
              <a:rPr lang="en-NZ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NZ" sz="2400" dirty="0">
                <a:latin typeface="Courier New" pitchFamily="49" charset="0"/>
              </a:rPr>
              <a:t>&lt;meta charset=“UTF-8”&gt; </a:t>
            </a:r>
            <a:endParaRPr lang="en-NZ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NZ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  <a:endParaRPr lang="en-NZ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HTML Source Code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Code used by the browser to display the page</a:t>
            </a:r>
          </a:p>
          <a:p>
            <a:pPr lvl="1"/>
            <a:r>
              <a:rPr lang="en-NZ" dirty="0" smtClean="0"/>
              <a:t>White space is ignored</a:t>
            </a:r>
          </a:p>
          <a:p>
            <a:pPr lvl="1"/>
            <a:endParaRPr lang="en-NZ" dirty="0" smtClean="0"/>
          </a:p>
          <a:p>
            <a:r>
              <a:rPr lang="en-GB" dirty="0" smtClean="0"/>
              <a:t>Comments</a:t>
            </a:r>
          </a:p>
          <a:p>
            <a:pPr lvl="1"/>
            <a:r>
              <a:rPr lang="en-GB" dirty="0" smtClean="0"/>
              <a:t>Ignored by the browser</a:t>
            </a:r>
          </a:p>
          <a:p>
            <a:pPr lvl="1"/>
            <a:r>
              <a:rPr lang="en-GB" dirty="0" smtClean="0"/>
              <a:t>Allow you to document your code</a:t>
            </a:r>
          </a:p>
          <a:p>
            <a:pPr lvl="1"/>
            <a:r>
              <a:rPr lang="en-GB" dirty="0" smtClean="0"/>
              <a:t>&lt;!-- Put your comment here --&gt;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Layout</a:t>
            </a:r>
          </a:p>
          <a:p>
            <a:pPr lvl="1"/>
            <a:r>
              <a:rPr lang="en-GB" dirty="0" smtClean="0"/>
              <a:t>Use tidy layout where possible</a:t>
            </a:r>
          </a:p>
          <a:p>
            <a:pPr lvl="1"/>
            <a:r>
              <a:rPr lang="en-GB" dirty="0" smtClean="0"/>
              <a:t>Make code easy to understand </a:t>
            </a:r>
          </a:p>
          <a:p>
            <a:pPr lvl="1"/>
            <a:r>
              <a:rPr lang="en-GB" dirty="0" smtClean="0"/>
              <a:t>Make code easy to maintain/ modify</a:t>
            </a:r>
          </a:p>
          <a:p>
            <a:pPr lvl="1"/>
            <a:r>
              <a:rPr lang="en-GB" dirty="0" smtClean="0"/>
              <a:t>Use whitespace and comments to help</a:t>
            </a:r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HTML5 01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D8859-28EC-4FE9-A2BB-0D9E1B21184C}" type="slidenum">
              <a:rPr lang="en-NZ" smtClean="0"/>
              <a:pPr/>
              <a:t>9</a:t>
            </a:fld>
            <a:endParaRPr lang="en-N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sci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51000">
              <a:schemeClr val="bg1"/>
            </a:gs>
            <a:gs pos="80000">
              <a:schemeClr val="bg1">
                <a:alpha val="0"/>
              </a:schemeClr>
            </a:gs>
            <a:gs pos="100000">
              <a:schemeClr val="accent1">
                <a:tint val="44500"/>
                <a:satMod val="160000"/>
                <a:alpha val="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</a:gradFill>
        <a:effectLst>
          <a:softEdge rad="635000"/>
        </a:effectLst>
      </a:spPr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compsci-theme</Template>
  <TotalTime>13047</TotalTime>
  <Words>1809</Words>
  <Application>Microsoft Office PowerPoint</Application>
  <PresentationFormat>On-screen Show (4:3)</PresentationFormat>
  <Paragraphs>523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Courier</vt:lpstr>
      <vt:lpstr>Courier New</vt:lpstr>
      <vt:lpstr>Helvetica</vt:lpstr>
      <vt:lpstr>Times New Roman</vt:lpstr>
      <vt:lpstr>compsci-theme</vt:lpstr>
      <vt:lpstr>COMPSCI 111 / 111G Mastering Cyberspace:   An introduction to practical computing</vt:lpstr>
      <vt:lpstr>Markup Languages</vt:lpstr>
      <vt:lpstr>Markup Languages</vt:lpstr>
      <vt:lpstr>Browser Wars</vt:lpstr>
      <vt:lpstr>Development of HTML</vt:lpstr>
      <vt:lpstr>Document Type Definition</vt:lpstr>
      <vt:lpstr>Encoding methods</vt:lpstr>
      <vt:lpstr>Use at the start of every file</vt:lpstr>
      <vt:lpstr>HTML Source Code</vt:lpstr>
      <vt:lpstr>Overview of tags</vt:lpstr>
      <vt:lpstr>Attributes</vt:lpstr>
      <vt:lpstr>Nested Tags</vt:lpstr>
      <vt:lpstr>Essential tags</vt:lpstr>
      <vt:lpstr>Essential tags</vt:lpstr>
      <vt:lpstr>Essential tags</vt:lpstr>
      <vt:lpstr>Essential tags</vt:lpstr>
      <vt:lpstr>HTML5 Exercise</vt:lpstr>
      <vt:lpstr>Block-level tags</vt:lpstr>
      <vt:lpstr>Paragraphs</vt:lpstr>
      <vt:lpstr>HTML5 Exercise</vt:lpstr>
      <vt:lpstr>Headings</vt:lpstr>
      <vt:lpstr>Headings</vt:lpstr>
      <vt:lpstr>Example of Head, Heading and Title</vt:lpstr>
      <vt:lpstr>Ordered Lists</vt:lpstr>
      <vt:lpstr>Unordered Lists</vt:lpstr>
      <vt:lpstr>Description Lists</vt:lpstr>
      <vt:lpstr>                    Tables</vt:lpstr>
      <vt:lpstr>Tags required to format Tables</vt:lpstr>
      <vt:lpstr>A simple table example</vt:lpstr>
      <vt:lpstr>Table Exercise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111</dc:title>
  <dc:creator>Andrew</dc:creator>
  <cp:lastModifiedBy>Damir Azhar</cp:lastModifiedBy>
  <cp:revision>149</cp:revision>
  <cp:lastPrinted>2006-02-25T01:55:21Z</cp:lastPrinted>
  <dcterms:created xsi:type="dcterms:W3CDTF">2004-03-22T04:42:11Z</dcterms:created>
  <dcterms:modified xsi:type="dcterms:W3CDTF">2016-01-20T05:12:21Z</dcterms:modified>
</cp:coreProperties>
</file>